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0" r:id="rId2"/>
    <p:sldId id="290" r:id="rId3"/>
    <p:sldId id="291" r:id="rId4"/>
    <p:sldId id="293" r:id="rId5"/>
    <p:sldId id="434" r:id="rId6"/>
    <p:sldId id="424" r:id="rId7"/>
    <p:sldId id="326" r:id="rId8"/>
    <p:sldId id="426" r:id="rId9"/>
    <p:sldId id="427" r:id="rId10"/>
    <p:sldId id="433" r:id="rId11"/>
    <p:sldId id="429" r:id="rId12"/>
    <p:sldId id="435" r:id="rId13"/>
    <p:sldId id="369" r:id="rId14"/>
    <p:sldId id="436" r:id="rId15"/>
    <p:sldId id="437" r:id="rId16"/>
    <p:sldId id="438" r:id="rId17"/>
    <p:sldId id="384" r:id="rId18"/>
    <p:sldId id="313" r:id="rId19"/>
    <p:sldId id="359" r:id="rId20"/>
  </p:sldIdLst>
  <p:sldSz cx="12192000" cy="6858000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66" userDrawn="1">
          <p15:clr>
            <a:srgbClr val="A4A3A4"/>
          </p15:clr>
        </p15:guide>
        <p15:guide id="7" pos="2978" userDrawn="1">
          <p15:clr>
            <a:srgbClr val="A4A3A4"/>
          </p15:clr>
        </p15:guide>
        <p15:guide id="8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ehme" initials="ABö" lastIdx="11" clrIdx="0">
    <p:extLst>
      <p:ext uri="{19B8F6BF-5375-455C-9EA6-DF929625EA0E}">
        <p15:presenceInfo xmlns:p15="http://schemas.microsoft.com/office/powerpoint/2012/main" userId="boehme" providerId="None"/>
      </p:ext>
    </p:extLst>
  </p:cmAuthor>
  <p:cmAuthor id="2" name="buckowa" initials="buckowa" lastIdx="1" clrIdx="1">
    <p:extLst>
      <p:ext uri="{19B8F6BF-5375-455C-9EA6-DF929625EA0E}">
        <p15:presenceInfo xmlns:p15="http://schemas.microsoft.com/office/powerpoint/2012/main" userId="buckow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69AF"/>
    <a:srgbClr val="3F85C1"/>
    <a:srgbClr val="B73736"/>
    <a:srgbClr val="68A6D0"/>
    <a:srgbClr val="0A5A95"/>
    <a:srgbClr val="79B41E"/>
    <a:srgbClr val="00B050"/>
    <a:srgbClr val="F39200"/>
    <a:srgbClr val="B02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8" autoAdjust="0"/>
  </p:normalViewPr>
  <p:slideViewPr>
    <p:cSldViewPr snapToObjects="1">
      <p:cViewPr varScale="1">
        <p:scale>
          <a:sx n="54" d="100"/>
          <a:sy n="54" d="100"/>
        </p:scale>
        <p:origin x="1148" y="52"/>
      </p:cViewPr>
      <p:guideLst>
        <p:guide orient="horz" pos="1026"/>
        <p:guide orient="horz" pos="3838"/>
        <p:guide pos="513"/>
        <p:guide pos="7469"/>
        <p:guide pos="3840"/>
        <p:guide pos="166"/>
        <p:guide pos="2978"/>
        <p:guide pos="3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68"/>
    </p:cViewPr>
  </p:sorterViewPr>
  <p:notesViewPr>
    <p:cSldViewPr snapToObjects="1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C-42F8-B0AE-1577577934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C-42F8-B0AE-1577577934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AC-42F8-B0AE-1577577934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AC-42F8-B0AE-1577577934F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AC-42F8-B0AE-1577577934F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AC-42F8-B0AE-1577577934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AC-42F8-B0AE-1577577934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AC-42F8-B0AE-1577577934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3AC-42F8-B0AE-1577577934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3AC-42F8-B0AE-1577577934F1}"/>
              </c:ext>
            </c:extLst>
          </c:dPt>
          <c:dLbls>
            <c:dLbl>
              <c:idx val="0"/>
              <c:layout>
                <c:manualLayout>
                  <c:x val="1.9970882545931757E-2"/>
                  <c:y val="5.964074803149606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AC-42F8-B0AE-1577577934F1}"/>
                </c:ext>
              </c:extLst>
            </c:dLbl>
            <c:dLbl>
              <c:idx val="1"/>
              <c:layout>
                <c:manualLayout>
                  <c:x val="1.8681430446194226E-2"/>
                  <c:y val="-3.0623769685040516E-3"/>
                </c:manualLayout>
              </c:layout>
              <c:tx>
                <c:rich>
                  <a:bodyPr/>
                  <a:lstStyle/>
                  <a:p>
                    <a:fld id="{32F07E75-14AC-496E-9B69-0ED747A1BE4D}" type="CATEGORYNAME">
                      <a:rPr lang="en-US" smtClean="0"/>
                      <a:pPr/>
                      <a:t>[RUBRIKENNAME]</a:t>
                    </a:fld>
                    <a:r>
                      <a:rPr lang="en-US" baseline="0" dirty="0"/>
                      <a:t> </a:t>
                    </a:r>
                    <a:fld id="{132DE120-C223-475A-B751-E001B54E2301}" type="VALUE">
                      <a:rPr lang="en-US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833333333334"/>
                      <c:h val="0.10999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AC-42F8-B0AE-1577577934F1}"/>
                </c:ext>
              </c:extLst>
            </c:dLbl>
            <c:dLbl>
              <c:idx val="4"/>
              <c:layout>
                <c:manualLayout>
                  <c:x val="1.2361712598425195E-2"/>
                  <c:y val="1.4093380905511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69799868766405"/>
                      <c:h val="8.8124999999999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AC-42F8-B0AE-1577577934F1}"/>
                </c:ext>
              </c:extLst>
            </c:dLbl>
            <c:dLbl>
              <c:idx val="6"/>
              <c:layout>
                <c:manualLayout>
                  <c:x val="-8.834153543307105E-3"/>
                  <c:y val="-3.705708661417380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AC-42F8-B0AE-1577577934F1}"/>
                </c:ext>
              </c:extLst>
            </c:dLbl>
            <c:dLbl>
              <c:idx val="7"/>
              <c:layout>
                <c:manualLayout>
                  <c:x val="-1.2694389763779528E-3"/>
                  <c:y val="1.16783956692913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12499999999996"/>
                      <c:h val="0.1161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3AC-42F8-B0AE-1577577934F1}"/>
                </c:ext>
              </c:extLst>
            </c:dLbl>
            <c:dLbl>
              <c:idx val="9"/>
              <c:layout>
                <c:manualLayout>
                  <c:x val="-1.9144438976377954E-2"/>
                  <c:y val="3.4360236220472441E-2"/>
                </c:manualLayout>
              </c:layout>
              <c:tx>
                <c:rich>
                  <a:bodyPr/>
                  <a:lstStyle/>
                  <a:p>
                    <a:fld id="{749AF3E0-B00A-4583-9586-0D8DC9ABE2DC}" type="CATEGORYNAME">
                      <a:rPr lang="en-US" smtClean="0"/>
                      <a:pPr/>
                      <a:t>[RUBRIKENNAME]</a:t>
                    </a:fld>
                    <a:r>
                      <a:rPr lang="en-US" baseline="0" dirty="0"/>
                      <a:t> </a:t>
                    </a:r>
                    <a:fld id="{76865E80-DD1F-4C69-BD5F-C2623A95348F}" type="VALUE">
                      <a:rPr lang="en-US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3AC-42F8-B0AE-1577577934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USA</c:v>
                </c:pt>
                <c:pt idx="1">
                  <c:v>UK</c:v>
                </c:pt>
                <c:pt idx="2">
                  <c:v>France</c:v>
                </c:pt>
                <c:pt idx="3">
                  <c:v>Canada</c:v>
                </c:pt>
                <c:pt idx="4">
                  <c:v>Switzerland</c:v>
                </c:pt>
                <c:pt idx="5">
                  <c:v>Sweden</c:v>
                </c:pt>
                <c:pt idx="6">
                  <c:v>Israel</c:v>
                </c:pt>
                <c:pt idx="7">
                  <c:v>Netherlands</c:v>
                </c:pt>
                <c:pt idx="8">
                  <c:v>Australia</c:v>
                </c:pt>
                <c:pt idx="9">
                  <c:v>other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171</c:v>
                </c:pt>
                <c:pt idx="1">
                  <c:v>58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AC-42F8-B0AE-157757793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Arial"/>
                <a:cs typeface="Arial"/>
              </a:rPr>
              <a:pPr>
                <a:defRPr/>
              </a:pPr>
              <a:t>‹Nr.›</a:t>
            </a:fld>
            <a:endParaRPr lang="de-DE" sz="900">
              <a:latin typeface="Arial"/>
              <a:cs typeface="Arial"/>
            </a:endParaRPr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37BF-9F0E-4CF9-86C4-B1EFF3868729}" type="datetimeFigureOut">
              <a:rPr lang="de-DE" smtClean="0"/>
              <a:t>17.04.2024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6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 smtClean="0"/>
              <a:pPr>
                <a:defRPr/>
              </a:pPr>
              <a:t>17.04.2024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685800"/>
            <a:ext cx="5445125" cy="3063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3923928"/>
            <a:ext cx="5486400" cy="453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985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95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50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93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300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0225" y="860425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341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7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9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28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67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4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39775"/>
            <a:ext cx="5878512" cy="3308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69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27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714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9325" y="685800"/>
            <a:ext cx="5445125" cy="3063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32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87867" y="2779714"/>
            <a:ext cx="11616267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864000" y="3322800"/>
            <a:ext cx="1032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863600" y="3962400"/>
            <a:ext cx="10320867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867" y="2339975"/>
            <a:ext cx="1161626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87867" y="215901"/>
            <a:ext cx="11616267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216000"/>
            <a:ext cx="11616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556" y="6316967"/>
            <a:ext cx="1092683" cy="3343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1569600"/>
            <a:ext cx="11616000" cy="45216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6D7458EC-1475-442E-8979-AF14ABE78406}" type="datetime1">
              <a:rPr lang="en-US" smtClean="0"/>
              <a:t>4/17/2024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3"/>
          <p:cNvSpPr txBox="1">
            <a:spLocks/>
          </p:cNvSpPr>
          <p:nvPr userDrawn="1"/>
        </p:nvSpPr>
        <p:spPr bwMode="auto">
          <a:xfrm>
            <a:off x="287867" y="215901"/>
            <a:ext cx="11616267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10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867" y="2339975"/>
            <a:ext cx="1161626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88000" y="216000"/>
            <a:ext cx="11616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7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BD5C4D6F-0388-424B-8762-BB13EDF8A149}" type="datetime1">
              <a:rPr lang="en-US" smtClean="0"/>
              <a:t>4/17/2024</a:t>
            </a:fld>
            <a:endParaRPr lang="de-DE"/>
          </a:p>
        </p:txBody>
      </p:sp>
      <p:sp>
        <p:nvSpPr>
          <p:cNvPr id="1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Grafik 8" descr="dfg_logo_bla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00" y="6300000"/>
            <a:ext cx="1092683" cy="28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60F9-202D-4506-A81A-83834897C42C}" type="datetime1">
              <a:rPr lang="en-US" smtClean="0"/>
              <a:t>4/17/2024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20000"/>
            <a:ext cx="1056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90459" y="6459538"/>
            <a:ext cx="48000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2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88000" y="1569600"/>
            <a:ext cx="8379768" cy="45216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39272" y="1569600"/>
            <a:ext cx="2664728" cy="1930838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5406800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808992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1600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Early-Career Researchers</a:t>
            </a:r>
            <a:endParaRPr lang="de-DE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5E68362F-1DB2-4695-B141-FDB2C8044CB6}" type="datetime1">
              <a:rPr lang="en-US" smtClean="0"/>
              <a:t>4/17/2024</a:t>
            </a:fld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8089920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2178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105CF645-7798-4777-826D-8FF8F24B5335}" type="datetime1">
              <a:rPr lang="en-US" smtClean="0"/>
              <a:t>4/17/2024</a:t>
            </a:fld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863600" y="1569600"/>
            <a:ext cx="8089920" cy="452160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6000" y="1642178"/>
            <a:ext cx="26832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/>
              <a:t>Bild durch Klicken hinzufügen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1062CF66-4388-44FD-AF81-2F711D01F8E8}" type="datetime1">
              <a:rPr lang="en-US" smtClean="0"/>
              <a:t>4/17/2024</a:t>
            </a:fld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863601" y="1570038"/>
            <a:ext cx="11040532" cy="4521200"/>
          </a:xfrm>
        </p:spPr>
        <p:txBody>
          <a:bodyPr rIns="0"/>
          <a:lstStyle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AE5107BB-894F-497B-9110-9EB36484D7C3}" type="datetime1">
              <a:rPr lang="en-US" smtClean="0"/>
              <a:t>4/17/2024</a:t>
            </a:fld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863601" y="1570038"/>
            <a:ext cx="11040532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705A65C7-49A0-43DE-8067-48BA87CFCB7E}" type="datetime1">
              <a:rPr lang="en-US" smtClean="0"/>
              <a:t>4/17/2024</a:t>
            </a:fld>
            <a:endParaRPr lang="de-DE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47FE3359-B32E-4A24-BC43-72DAC7D78DD8}" type="datetime1">
              <a:rPr lang="en-US" smtClean="0"/>
              <a:t>4/17/2024</a:t>
            </a:fld>
            <a:endParaRPr lang="de-DE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/>
          </p:nvPr>
        </p:nvSpPr>
        <p:spPr>
          <a:xfrm>
            <a:off x="815413" y="1569600"/>
            <a:ext cx="5471088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7"/>
          <p:cNvSpPr>
            <a:spLocks noGrp="1"/>
          </p:cNvSpPr>
          <p:nvPr>
            <p:ph sz="quarter" idx="16"/>
          </p:nvPr>
        </p:nvSpPr>
        <p:spPr>
          <a:xfrm>
            <a:off x="6435257" y="1569600"/>
            <a:ext cx="5468743" cy="4521600"/>
          </a:xfr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Haupt- sowie Neben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815413" y="1569600"/>
            <a:ext cx="6184507" cy="4521600"/>
          </a:xfrm>
        </p:spPr>
        <p:txBody>
          <a:bodyPr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/>
          </p:nvPr>
        </p:nvSpPr>
        <p:spPr>
          <a:xfrm>
            <a:off x="7048507" y="1569600"/>
            <a:ext cx="4855493" cy="4521600"/>
          </a:xfr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E216D58E-F3C5-4650-A597-17257D1D127F}" type="datetime1">
              <a:rPr lang="en-US" smtClean="0"/>
              <a:t>4/17/2024</a:t>
            </a:fld>
            <a:endParaRPr lang="de-DE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dirty="0"/>
              <a:t>DFG </a:t>
            </a:r>
            <a:r>
              <a:rPr lang="en-US" dirty="0" err="1"/>
              <a:t>Dagstuhl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172CB980-AD0F-405D-AAF3-3D0E6989D224}" type="datetime1">
              <a:rPr lang="en-US" smtClean="0"/>
              <a:t>4/17/2024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863600" y="730108"/>
            <a:ext cx="1056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63600" y="1570038"/>
            <a:ext cx="1104053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/>
              <a:t>DFG Funding Opportunities for Early-Career Researchers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7D8F6F24-0F99-443B-9BA3-BBBDA3F970FE}" type="datetime1">
              <a:rPr lang="en-US" smtClean="0"/>
              <a:t>4/17/2024</a:t>
            </a:fld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87867" y="215901"/>
            <a:ext cx="11616267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67" y="1325564"/>
            <a:ext cx="1161626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863600" y="417600"/>
            <a:ext cx="1056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863600" y="801546"/>
            <a:ext cx="1056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65" charset="-128"/>
              <a:cs typeface="Calibri" panose="020F0502020204030204" pitchFamily="34" charset="0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00" y="6261100"/>
            <a:ext cx="1092683" cy="32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54013" indent="-33655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70000"/>
        <a:buFont typeface="Arial" pitchFamily="-65" charset="0"/>
        <a:buChar char="►"/>
        <a:defRPr sz="20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1pPr>
      <a:lvl2pPr marL="625475" indent="-263525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80000"/>
        <a:buFont typeface="Arial" pitchFamily="-65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2pPr>
      <a:lvl3pPr marL="719138" indent="-179388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3pPr>
      <a:lvl4pPr marL="801688" indent="-161925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50" kern="1200">
          <a:solidFill>
            <a:schemeClr val="tx1"/>
          </a:solidFill>
          <a:latin typeface="Calibri" panose="020F0502020204030204" pitchFamily="34" charset="0"/>
          <a:ea typeface="ＭＳ Ｐゴシック" pitchFamily="-65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research_care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fg.de/en/research_funding/individual_grants_programmes" TargetMode="External"/><Relationship Id="rId4" Type="http://schemas.openxmlformats.org/officeDocument/2006/relationships/hyperlink" Target="http://www.dfg.de/en/research_funding/programm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wLe8xCMSpLA" TargetMode="External"/><Relationship Id="rId5" Type="http://schemas.openxmlformats.org/officeDocument/2006/relationships/hyperlink" Target="http://www.dfg.de/en/research_funding/faq/faq_walter_benjamin" TargetMode="External"/><Relationship Id="rId4" Type="http://schemas.openxmlformats.org/officeDocument/2006/relationships/hyperlink" Target="http://www.dfg.de/en/research_funding/programmes/individual/walter_benjami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dfg.de/en/research_funding/programmes/individual/walter_benjamin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www.dfg.de/en/research_funding/programmes/individual/research_fellowships/calculator" TargetMode="External"/><Relationship Id="rId4" Type="http://schemas.openxmlformats.org/officeDocument/2006/relationships/hyperlink" Target="http://www.dfg.de/en/research_funding/faq/faq_walter_benjamin" TargetMode="External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g.de/en/research_funding/programmes/individual/walter_benjami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fg.de/en/research_funding/faq/faq_walter_benjam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dfg.de/en/research_funding/programmes/coordinated_programmes/research_training_groups/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wLe8xCMSpLA" TargetMode="External"/><Relationship Id="rId5" Type="http://schemas.openxmlformats.org/officeDocument/2006/relationships/hyperlink" Target="mailto:info-researchcareers@dfg.de" TargetMode="External"/><Relationship Id="rId4" Type="http://schemas.openxmlformats.org/officeDocument/2006/relationships/hyperlink" Target="http://www.dfg.de/en/research_funding/research_careers/career_suppor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fg.de/en/dfg_profi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rocedures-researchcareers@dfg.d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DFG Funding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Researchers 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/>
              <a:t>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Doctoral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3600" dirty="0"/>
              <a:t>E</a:t>
            </a: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arly Postdoc Phase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806820" y="5016496"/>
            <a:ext cx="7740650" cy="706016"/>
          </a:xfrm>
        </p:spPr>
        <p:txBody>
          <a:bodyPr/>
          <a:lstStyle/>
          <a:p>
            <a:r>
              <a:rPr lang="de-DE" dirty="0"/>
              <a:t>Margret Heinze / Research in Europe / Eberswalde, April 2023</a:t>
            </a:r>
          </a:p>
        </p:txBody>
      </p:sp>
      <p:pic>
        <p:nvPicPr>
          <p:cNvPr id="5" name="Bildplatzhalter 4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Training Groups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apply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5"/>
          </p:nvPr>
        </p:nvSpPr>
        <p:spPr>
          <a:xfrm>
            <a:off x="406899" y="1665467"/>
            <a:ext cx="6049141" cy="4462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Apply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Training Group 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(The DFG </a:t>
            </a:r>
            <a:r>
              <a:rPr lang="de-DE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involved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selection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positions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jobs@dfg</a:t>
            </a:r>
            <a:endParaRPr lang="de-D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RTGs Website/Twitter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account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Doctoral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external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funding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associated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RTG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qualification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meetings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etc. </a:t>
            </a:r>
            <a:endParaRPr lang="de-DE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b="1" dirty="0">
              <a:solidFill>
                <a:schemeClr val="accent3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F977901-3AA8-4FE9-B94F-E8567B4ED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6" y="1720923"/>
            <a:ext cx="5263296" cy="367489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45F72A04-FADD-47BF-90DF-19E489CDE733}"/>
              </a:ext>
            </a:extLst>
          </p:cNvPr>
          <p:cNvSpPr/>
          <p:nvPr/>
        </p:nvSpPr>
        <p:spPr>
          <a:xfrm>
            <a:off x="8616280" y="3546249"/>
            <a:ext cx="1850504" cy="1866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85C825-46CC-4B85-A428-846227D01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5540285"/>
            <a:ext cx="3008714" cy="9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Training Groups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5"/>
          </p:nvPr>
        </p:nvSpPr>
        <p:spPr>
          <a:xfrm>
            <a:off x="884312" y="1737756"/>
            <a:ext cx="10153128" cy="43198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/>
              <a:t>Potsdam</a:t>
            </a:r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GRK 2130: </a:t>
            </a:r>
            <a:r>
              <a:rPr lang="de-DE" sz="2000" dirty="0"/>
              <a:t>Minor </a:t>
            </a:r>
            <a:r>
              <a:rPr lang="de-DE" sz="2000" dirty="0" err="1"/>
              <a:t>Cosmopolitanisms</a:t>
            </a:r>
            <a:endParaRPr lang="de-DE" sz="2000" dirty="0"/>
          </a:p>
          <a:p>
            <a:pPr marL="1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(Other) </a:t>
            </a:r>
            <a:r>
              <a:rPr lang="de-DE" sz="2400" dirty="0" err="1"/>
              <a:t>institutions</a:t>
            </a:r>
            <a:r>
              <a:rPr lang="de-DE" sz="2400" dirty="0"/>
              <a:t> in Brandenburg </a:t>
            </a:r>
            <a:r>
              <a:rPr lang="de-DE" sz="2400" dirty="0" err="1"/>
              <a:t>participating</a:t>
            </a:r>
            <a:r>
              <a:rPr lang="de-DE" sz="2400" dirty="0"/>
              <a:t> in Research Training Groups:</a:t>
            </a:r>
          </a:p>
          <a:p>
            <a:pPr marL="3619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/>
              <a:t>GRK 2473</a:t>
            </a:r>
            <a:r>
              <a:rPr lang="de-DE" sz="2000" dirty="0"/>
              <a:t>: </a:t>
            </a:r>
            <a:r>
              <a:rPr lang="en-US" sz="2000" dirty="0"/>
              <a:t>Bioactive Peptides – Innovative Aspects of Synthesis and Biosynthesis</a:t>
            </a:r>
            <a:endParaRPr lang="de-DE" sz="2000" dirty="0"/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000" b="1" dirty="0"/>
              <a:t>GRK 2445</a:t>
            </a:r>
            <a:r>
              <a:rPr lang="de-DE" sz="2000" dirty="0"/>
              <a:t>: </a:t>
            </a:r>
            <a:r>
              <a:rPr lang="en-US" sz="2000" dirty="0"/>
              <a:t>Temporalities of Future in Latin America: Dynamics of Aspiration and Anticipation</a:t>
            </a:r>
            <a:endParaRPr lang="de-DE" sz="2000" dirty="0"/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GRK 2227: </a:t>
            </a:r>
            <a:r>
              <a:rPr lang="en-US" sz="2000" dirty="0"/>
              <a:t>Identity and Heritage</a:t>
            </a:r>
            <a:endParaRPr lang="de-DE" sz="2000" dirty="0"/>
          </a:p>
          <a:p>
            <a:pPr marL="36195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2000" dirty="0"/>
          </a:p>
          <a:p>
            <a:pPr marL="18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de-DE" b="1" dirty="0"/>
          </a:p>
          <a:p>
            <a:pPr marL="18000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Online </a:t>
            </a:r>
            <a:r>
              <a:rPr lang="de-DE" dirty="0" err="1"/>
              <a:t>talk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/PIs, in German): </a:t>
            </a:r>
          </a:p>
          <a:p>
            <a:pPr marL="25937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b="1" dirty="0"/>
              <a:t>	</a:t>
            </a:r>
            <a:r>
              <a:rPr lang="de-DE" sz="2000" b="1" dirty="0"/>
              <a:t>Information on </a:t>
            </a:r>
            <a:r>
              <a:rPr lang="de-DE" sz="2000" b="1" dirty="0" err="1"/>
              <a:t>the</a:t>
            </a:r>
            <a:r>
              <a:rPr lang="de-DE" sz="2000" b="1" dirty="0"/>
              <a:t> Programme Research Training Groups at UAS </a:t>
            </a:r>
            <a:endParaRPr lang="de-DE" sz="2000" b="1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b="1" i="1" dirty="0"/>
              <a:t>	</a:t>
            </a:r>
            <a:r>
              <a:rPr lang="de-DE" dirty="0"/>
              <a:t>19.4.24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b="1" dirty="0" err="1">
                <a:solidFill>
                  <a:srgbClr val="3F85C1"/>
                </a:solidFill>
              </a:rPr>
              <a:t>tomorrow</a:t>
            </a:r>
            <a:r>
              <a:rPr lang="de-DE" dirty="0"/>
              <a:t>),</a:t>
            </a:r>
            <a:r>
              <a:rPr lang="de-DE" b="1" dirty="0"/>
              <a:t> </a:t>
            </a:r>
            <a:r>
              <a:rPr lang="de-DE" dirty="0"/>
              <a:t>10:00-11:30</a:t>
            </a:r>
            <a:endParaRPr lang="de-DE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DDA9C8E-E7D9-4B51-A2EB-1F6A86B20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87" y="5065023"/>
            <a:ext cx="1054154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10705008" cy="4521600"/>
          </a:xfrm>
        </p:spPr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de-DE" sz="2400" b="1" dirty="0">
                <a:solidFill>
                  <a:srgbClr val="7F7F7F"/>
                </a:solidFill>
              </a:rPr>
              <a:t>1 | </a:t>
            </a:r>
            <a:r>
              <a:rPr lang="en-GB" sz="2400" b="1" dirty="0">
                <a:solidFill>
                  <a:srgbClr val="7F7F7F"/>
                </a:solidFill>
              </a:rPr>
              <a:t>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 for Doctoral Researchers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rgbClr val="3F85C1"/>
                </a:solidFill>
              </a:rPr>
              <a:t>3 | DFG Funding Opportunities for Researchers in the Early Postdoc Phase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Advice and Links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AF06C25-2B7A-4AEE-8C1C-FFA4A351C9D5}" type="datetime1">
              <a:rPr lang="en-US" smtClean="0"/>
              <a:t>4/17/2024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1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Postdocs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12" name="Rechteck 11"/>
          <p:cNvSpPr/>
          <p:nvPr/>
        </p:nvSpPr>
        <p:spPr>
          <a:xfrm>
            <a:off x="2243693" y="1952588"/>
            <a:ext cx="7740739" cy="38164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8102013" y="2090620"/>
            <a:ext cx="1295400" cy="64801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/>
          <a:lstStyle/>
          <a:p>
            <a:pPr algn="ctr" eaLnBrk="0" hangingPunct="0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professorship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655841" y="2924930"/>
            <a:ext cx="4056321" cy="640687"/>
            <a:chOff x="4082252" y="3633531"/>
            <a:chExt cx="4056321" cy="674301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451402" y="3633532"/>
              <a:ext cx="1295400" cy="6743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Emmy Noether Programme</a:t>
              </a: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6843173" y="3633531"/>
              <a:ext cx="129540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Heisenberg Programme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4082252" y="3633531"/>
              <a:ext cx="1272780" cy="67430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rgbClr val="FFC000"/>
              </a:solidFill>
              <a:miter lim="800000"/>
              <a:headEnd/>
              <a:tailEnd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Walter Benjamin Programme</a:t>
              </a:r>
            </a:p>
          </p:txBody>
        </p:sp>
      </p:grpSp>
      <p:sp>
        <p:nvSpPr>
          <p:cNvPr id="67" name="Rechteck 66"/>
          <p:cNvSpPr/>
          <p:nvPr/>
        </p:nvSpPr>
        <p:spPr>
          <a:xfrm rot="5400000">
            <a:off x="3746208" y="2758876"/>
            <a:ext cx="579509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 rot="5400000">
            <a:off x="3757294" y="3586195"/>
            <a:ext cx="585529" cy="9765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662747" y="2090619"/>
            <a:ext cx="1554667" cy="648018"/>
            <a:chOff x="3275856" y="2780929"/>
            <a:chExt cx="1371600" cy="43204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rot="5400000">
              <a:off x="4424061" y="2903005"/>
              <a:ext cx="246765" cy="20002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3275856" y="2780929"/>
              <a:ext cx="1295400" cy="4320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early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postdocs</a:t>
              </a:r>
              <a:endParaRPr 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931973" y="2090619"/>
            <a:ext cx="1616324" cy="6480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postdocs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uppieren 69"/>
          <p:cNvGrpSpPr/>
          <p:nvPr/>
        </p:nvGrpSpPr>
        <p:grpSpPr>
          <a:xfrm>
            <a:off x="7339454" y="2090620"/>
            <a:ext cx="762561" cy="648017"/>
            <a:chOff x="5948010" y="1675966"/>
            <a:chExt cx="1403889" cy="720000"/>
          </a:xfrm>
          <a:effectLst/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5400000">
              <a:off x="7028018" y="1905278"/>
              <a:ext cx="380987" cy="266775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5948010" y="1675966"/>
              <a:ext cx="1295400" cy="7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 anchorCtr="0">
              <a:no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appoint-able</a:t>
              </a:r>
              <a:endPara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Rechteck 54"/>
          <p:cNvSpPr/>
          <p:nvPr/>
        </p:nvSpPr>
        <p:spPr>
          <a:xfrm rot="5400000">
            <a:off x="3732105" y="4761506"/>
            <a:ext cx="607713" cy="9765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positions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2711745" y="4653136"/>
            <a:ext cx="668566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Auf der gleichen Seite des Rechtecks liegende Ecken abrunden 61"/>
          <p:cNvSpPr/>
          <p:nvPr/>
        </p:nvSpPr>
        <p:spPr>
          <a:xfrm rot="16200000">
            <a:off x="2353955" y="3243193"/>
            <a:ext cx="1409837" cy="838272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655840" y="3754142"/>
            <a:ext cx="3380340" cy="6406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Individual Research Grant 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Auf der gleichen Seite des Rechtecks liegende Ecken abrunden 33"/>
          <p:cNvSpPr/>
          <p:nvPr/>
        </p:nvSpPr>
        <p:spPr>
          <a:xfrm rot="16200000">
            <a:off x="2759034" y="4826645"/>
            <a:ext cx="607714" cy="846304"/>
          </a:xfrm>
          <a:prstGeom prst="round2Same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354585FC-FF55-4A37-A329-E43F05C8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29" y="4945941"/>
            <a:ext cx="338724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Postdoc Position</a:t>
            </a:r>
          </a:p>
          <a:p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DFG-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D74F986-6EEA-414F-A945-476C1815DF3B}"/>
              </a:ext>
            </a:extLst>
          </p:cNvPr>
          <p:cNvSpPr txBox="1"/>
          <p:nvPr/>
        </p:nvSpPr>
        <p:spPr>
          <a:xfrm>
            <a:off x="6895029" y="430531"/>
            <a:ext cx="5004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www.dfg.de/en/research_funding/research_careers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www.dfg.de/en/research_funding/individual_grants_programmes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Datumsplatzhalter 3">
            <a:extLst>
              <a:ext uri="{FF2B5EF4-FFF2-40B4-BE49-F238E27FC236}">
                <a16:creationId xmlns:a16="http://schemas.microsoft.com/office/drawing/2014/main" id="{23774E33-ABD0-4B45-9D4A-6C652AE1D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8BA182E7-1AD8-476D-A5B5-D0D7FF143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36" name="Foliennummernplatzhalter 5">
            <a:extLst>
              <a:ext uri="{FF2B5EF4-FFF2-40B4-BE49-F238E27FC236}">
                <a16:creationId xmlns:a16="http://schemas.microsoft.com/office/drawing/2014/main" id="{46FE650C-CFA3-45C9-B44A-09FB1AE6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9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Walter Benjamin Programme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0"/>
          <a:stretch/>
        </p:blipFill>
        <p:spPr>
          <a:xfrm>
            <a:off x="268485" y="1628775"/>
            <a:ext cx="3451251" cy="4464050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sz="quarter" idx="15"/>
          </p:nvPr>
        </p:nvSpPr>
        <p:spPr>
          <a:xfrm>
            <a:off x="4223792" y="1628774"/>
            <a:ext cx="7199808" cy="4462425"/>
          </a:xfrm>
        </p:spPr>
        <p:txBody>
          <a:bodyPr/>
          <a:lstStyle/>
          <a:p>
            <a:pPr marL="17463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DE" sz="2400" b="1" dirty="0" err="1"/>
              <a:t>Aim</a:t>
            </a:r>
            <a:r>
              <a:rPr lang="de-DE" sz="2400" dirty="0"/>
              <a:t>: </a:t>
            </a:r>
            <a:r>
              <a:rPr lang="de-DE" sz="2400" dirty="0" err="1"/>
              <a:t>Promoting</a:t>
            </a:r>
            <a:r>
              <a:rPr lang="de-DE" sz="2400" dirty="0"/>
              <a:t> </a:t>
            </a:r>
            <a:r>
              <a:rPr lang="de-DE" sz="2400" b="1" dirty="0" err="1"/>
              <a:t>autonomy</a:t>
            </a:r>
            <a:r>
              <a:rPr lang="de-DE" sz="2400" b="1" dirty="0"/>
              <a:t> and </a:t>
            </a:r>
            <a:r>
              <a:rPr lang="de-DE" sz="2400" b="1" dirty="0" err="1"/>
              <a:t>mobility</a:t>
            </a:r>
            <a:r>
              <a:rPr lang="de-DE" sz="2400" b="1" dirty="0"/>
              <a:t> </a:t>
            </a:r>
            <a:r>
              <a:rPr lang="de-DE" sz="2400" dirty="0"/>
              <a:t>in an </a:t>
            </a:r>
            <a:br>
              <a:rPr lang="de-DE" sz="2400" dirty="0"/>
            </a:br>
            <a:r>
              <a:rPr lang="de-DE" sz="2400" b="1" dirty="0" err="1"/>
              <a:t>early</a:t>
            </a:r>
            <a:r>
              <a:rPr lang="de-DE" sz="2400" b="1" dirty="0"/>
              <a:t> </a:t>
            </a:r>
            <a:r>
              <a:rPr lang="de-DE" sz="2400" b="1" dirty="0" err="1"/>
              <a:t>postdoc</a:t>
            </a:r>
            <a:r>
              <a:rPr lang="de-DE" sz="2400" b="1" dirty="0"/>
              <a:t> </a:t>
            </a:r>
            <a:r>
              <a:rPr lang="de-DE" sz="2400" b="1" dirty="0" err="1"/>
              <a:t>phase</a:t>
            </a:r>
            <a:endParaRPr lang="en-US" sz="2400" b="1" dirty="0"/>
          </a:p>
          <a:p>
            <a:pPr marL="17463" indent="0">
              <a:spcBef>
                <a:spcPts val="600"/>
              </a:spcBef>
              <a:buNone/>
            </a:pPr>
            <a:r>
              <a:rPr lang="de-DE" sz="2400" b="1" dirty="0" err="1"/>
              <a:t>Requirements</a:t>
            </a:r>
            <a:r>
              <a:rPr lang="de-DE" sz="2400" b="1" dirty="0"/>
              <a:t>:</a:t>
            </a:r>
          </a:p>
          <a:p>
            <a:pPr>
              <a:spcBef>
                <a:spcPts val="600"/>
              </a:spcBef>
            </a:pPr>
            <a:r>
              <a:rPr lang="de-DE" sz="2400" b="1" dirty="0"/>
              <a:t>Mobility</a:t>
            </a:r>
            <a:r>
              <a:rPr lang="de-DE" sz="2400" dirty="0"/>
              <a:t>: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 </a:t>
            </a:r>
            <a:r>
              <a:rPr lang="de-DE" sz="2400" b="1" dirty="0" err="1"/>
              <a:t>new</a:t>
            </a:r>
            <a:r>
              <a:rPr lang="de-DE" sz="2400" b="1" dirty="0"/>
              <a:t> host </a:t>
            </a:r>
            <a:r>
              <a:rPr lang="de-DE" sz="2400" b="1" dirty="0" err="1"/>
              <a:t>institution</a:t>
            </a:r>
            <a:r>
              <a:rPr lang="de-DE" sz="2400" dirty="0"/>
              <a:t>, </a:t>
            </a:r>
            <a:br>
              <a:rPr lang="de-DE" sz="2400" dirty="0"/>
            </a:br>
            <a:r>
              <a:rPr lang="de-DE" sz="2400" dirty="0" err="1"/>
              <a:t>either</a:t>
            </a:r>
            <a:r>
              <a:rPr lang="de-DE" sz="2400" dirty="0"/>
              <a:t> </a:t>
            </a:r>
            <a:r>
              <a:rPr lang="de-DE" sz="2400" dirty="0" err="1">
                <a:solidFill>
                  <a:prstClr val="black"/>
                </a:solidFill>
              </a:rPr>
              <a:t>abroad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or</a:t>
            </a:r>
            <a:r>
              <a:rPr lang="de-DE" sz="2400" dirty="0">
                <a:solidFill>
                  <a:prstClr val="black"/>
                </a:solidFill>
              </a:rPr>
              <a:t> in Germany –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2400" dirty="0" err="1">
                <a:solidFill>
                  <a:prstClr val="black"/>
                </a:solidFill>
              </a:rPr>
              <a:t>or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combining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stays</a:t>
            </a:r>
            <a:r>
              <a:rPr lang="de-DE" sz="2400" dirty="0">
                <a:solidFill>
                  <a:prstClr val="black"/>
                </a:solidFill>
              </a:rPr>
              <a:t> at different </a:t>
            </a:r>
            <a:r>
              <a:rPr lang="de-DE" sz="2400" dirty="0" err="1">
                <a:solidFill>
                  <a:prstClr val="black"/>
                </a:solidFill>
              </a:rPr>
              <a:t>places</a:t>
            </a:r>
            <a:endParaRPr lang="de-DE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400" b="1" dirty="0"/>
              <a:t>Career support</a:t>
            </a:r>
            <a:r>
              <a:rPr lang="de-DE" sz="2400" dirty="0"/>
              <a:t>: host </a:t>
            </a:r>
            <a:r>
              <a:rPr lang="de-DE" sz="2400" dirty="0" err="1"/>
              <a:t>researcher</a:t>
            </a:r>
            <a:r>
              <a:rPr lang="de-DE" sz="2400" dirty="0"/>
              <a:t> </a:t>
            </a:r>
            <a:r>
              <a:rPr lang="de-DE" sz="2400" dirty="0" err="1"/>
              <a:t>advises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on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career</a:t>
            </a:r>
            <a:r>
              <a:rPr lang="de-DE" sz="2400" dirty="0"/>
              <a:t> and </a:t>
            </a:r>
            <a:r>
              <a:rPr lang="de-DE" sz="2400" dirty="0" err="1"/>
              <a:t>introduces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academic</a:t>
            </a:r>
            <a:r>
              <a:rPr lang="de-DE" sz="2400" dirty="0"/>
              <a:t> </a:t>
            </a:r>
            <a:r>
              <a:rPr lang="de-DE" sz="2400" dirty="0" err="1"/>
              <a:t>networks</a:t>
            </a:r>
            <a:r>
              <a:rPr lang="de-DE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b="1" dirty="0">
              <a:solidFill>
                <a:schemeClr val="accent3"/>
              </a:solidFill>
            </a:endParaRPr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18632547-AB04-49EA-8C08-84515D00FABF}"/>
              </a:ext>
            </a:extLst>
          </p:cNvPr>
          <p:cNvSpPr/>
          <p:nvPr/>
        </p:nvSpPr>
        <p:spPr>
          <a:xfrm rot="10620391">
            <a:off x="9915650" y="3252706"/>
            <a:ext cx="1002942" cy="726665"/>
          </a:xfrm>
          <a:prstGeom prst="bentArrow">
            <a:avLst>
              <a:gd name="adj1" fmla="val 35788"/>
              <a:gd name="adj2" fmla="val 38920"/>
              <a:gd name="adj3" fmla="val 50000"/>
              <a:gd name="adj4" fmla="val 87500"/>
            </a:avLst>
          </a:prstGeom>
          <a:solidFill>
            <a:srgbClr val="6DA5D5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4C154E29-B9B8-43FA-9543-DD3BB991BC70}"/>
              </a:ext>
            </a:extLst>
          </p:cNvPr>
          <p:cNvSpPr/>
          <p:nvPr/>
        </p:nvSpPr>
        <p:spPr>
          <a:xfrm rot="20874695">
            <a:off x="10562694" y="2633271"/>
            <a:ext cx="1391242" cy="8464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Option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abroad</a:t>
            </a: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7F6B264-0A9D-4114-BF7F-16F3A7F786FB}"/>
              </a:ext>
            </a:extLst>
          </p:cNvPr>
          <p:cNvSpPr txBox="1"/>
          <p:nvPr/>
        </p:nvSpPr>
        <p:spPr>
          <a:xfrm>
            <a:off x="6143600" y="429867"/>
            <a:ext cx="5751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www.dfg.de/en/research_funding/programmes/individual/walter_benjamin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www.dfg.de/en/research_funding/faq/faq_walter_benjamin</a:t>
            </a:r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https://youtu.be/wLe8xCMSpLA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13CD339-43D1-4B5A-9BE1-533AF55BB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9DC4878-3F0D-43E3-AEEC-203B66D9D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271C1338-BC6D-43AA-B801-F5374E5DF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9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Walter Benjamin Programme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23392" y="1700809"/>
            <a:ext cx="11089232" cy="456029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b="1" dirty="0"/>
              <a:t>Duration</a:t>
            </a:r>
            <a:r>
              <a:rPr lang="de-DE" dirty="0"/>
              <a:t>: Funding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 marL="17463" indent="0">
              <a:spcBef>
                <a:spcPts val="600"/>
              </a:spcBef>
              <a:buNone/>
            </a:pPr>
            <a:endParaRPr lang="de-DE" dirty="0"/>
          </a:p>
          <a:p>
            <a:pPr>
              <a:spcBef>
                <a:spcPts val="600"/>
              </a:spcBef>
            </a:pPr>
            <a:r>
              <a:rPr lang="de-DE" dirty="0" err="1"/>
              <a:t>Allowance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: 250 €/</a:t>
            </a:r>
            <a:r>
              <a:rPr lang="de-DE" dirty="0" err="1"/>
              <a:t>month</a:t>
            </a:r>
            <a:r>
              <a:rPr lang="de-DE" dirty="0"/>
              <a:t> → host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all additional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863600" y="2377291"/>
            <a:ext cx="4800352" cy="2993576"/>
            <a:chOff x="4636754" y="3290624"/>
            <a:chExt cx="4008105" cy="2580831"/>
          </a:xfrm>
        </p:grpSpPr>
        <p:sp>
          <p:nvSpPr>
            <p:cNvPr id="11" name="Rechteck 10"/>
            <p:cNvSpPr/>
            <p:nvPr/>
          </p:nvSpPr>
          <p:spPr>
            <a:xfrm>
              <a:off x="4636754" y="3336632"/>
              <a:ext cx="4008105" cy="20298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84138" lvl="1">
                <a:spcBef>
                  <a:spcPts val="600"/>
                </a:spcBef>
              </a:pPr>
              <a:r>
                <a:rPr lang="de-DE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 Germany</a:t>
              </a:r>
            </a:p>
            <a:p>
              <a:pPr marL="84138" lvl="1">
                <a:spcBef>
                  <a:spcPts val="600"/>
                </a:spcBef>
              </a:pPr>
              <a:r>
                <a:rPr lang="de-DE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Position: </a:t>
              </a: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E13 TVöD/TV-L </a:t>
              </a:r>
              <a:endParaRPr lang="de-DE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84138" lvl="1">
                <a:spcBef>
                  <a:spcPts val="600"/>
                </a:spcBef>
              </a:pP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(or position for temporary substitutes for clinicians)</a:t>
              </a:r>
            </a:p>
            <a:p>
              <a:pPr marL="84138" lvl="1">
                <a:spcBef>
                  <a:spcPts val="600"/>
                </a:spcBef>
              </a:pP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You are employed by your host institution </a:t>
              </a:r>
            </a:p>
          </p:txBody>
        </p:sp>
        <p:sp>
          <p:nvSpPr>
            <p:cNvPr id="388" name="Rechteck 387"/>
            <p:cNvSpPr/>
            <p:nvPr/>
          </p:nvSpPr>
          <p:spPr>
            <a:xfrm>
              <a:off x="4636754" y="3290624"/>
              <a:ext cx="4008105" cy="2580831"/>
            </a:xfrm>
            <a:prstGeom prst="rect">
              <a:avLst/>
            </a:prstGeom>
            <a:noFill/>
            <a:ln w="57150">
              <a:solidFill>
                <a:srgbClr val="0A5A9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312024" y="2377291"/>
            <a:ext cx="4863888" cy="2995925"/>
            <a:chOff x="362092" y="3297082"/>
            <a:chExt cx="4008104" cy="2711325"/>
          </a:xfrm>
        </p:grpSpPr>
        <p:sp>
          <p:nvSpPr>
            <p:cNvPr id="7" name="Rechteck 6"/>
            <p:cNvSpPr/>
            <p:nvPr/>
          </p:nvSpPr>
          <p:spPr>
            <a:xfrm>
              <a:off x="492433" y="3334432"/>
              <a:ext cx="3877763" cy="26739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lvl="1">
                <a:spcBef>
                  <a:spcPts val="600"/>
                </a:spcBef>
              </a:pPr>
              <a:r>
                <a:rPr lang="de-DE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Abroad</a:t>
              </a:r>
              <a:endParaRPr lang="de-DE" sz="2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>
                <a:spcBef>
                  <a:spcPts val="600"/>
                </a:spcBef>
              </a:pPr>
              <a:r>
                <a:rPr lang="de-DE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Fellowship: </a:t>
              </a: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1,750 €/</a:t>
              </a:r>
              <a:r>
                <a:rPr lang="de-DE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+X	</a:t>
              </a:r>
              <a:b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+ foreign allowance </a:t>
              </a:r>
              <a:b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cost of living allowance</a:t>
              </a:r>
              <a:b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child allowance (if applicable) </a:t>
              </a:r>
              <a:b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+ possibility of 6-months return grant</a:t>
              </a:r>
            </a:p>
            <a:p>
              <a:pPr marL="0" lvl="1">
                <a:spcBef>
                  <a:spcPts val="600"/>
                </a:spcBef>
              </a:pP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→ 	</a:t>
              </a:r>
              <a:r>
                <a:rPr lang="de-DE" sz="2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use</a:t>
              </a:r>
              <a:r>
                <a:rPr lang="de-DE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 the </a:t>
              </a:r>
              <a:r>
                <a:rPr lang="en-GB" sz="22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award calculator on the     	DFG website </a:t>
              </a:r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362092" y="3297082"/>
              <a:ext cx="4008104" cy="270919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BDBB6B6E-992F-4B5B-ACB6-CC2D6F3841A4}"/>
              </a:ext>
            </a:extLst>
          </p:cNvPr>
          <p:cNvSpPr txBox="1"/>
          <p:nvPr/>
        </p:nvSpPr>
        <p:spPr>
          <a:xfrm>
            <a:off x="5020927" y="423265"/>
            <a:ext cx="6819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www.dfg.de/en/research_funding/programmes/individual/walter_benjamin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www.dfg.de/en/research_funding/faq/faq_walter_benjamin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www.dfg.de/en/research_funding/programmes/individual/research_fellowships/calculator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 descr="Erdkugel: Amerika">
            <a:extLst>
              <a:ext uri="{FF2B5EF4-FFF2-40B4-BE49-F238E27FC236}">
                <a16:creationId xmlns:a16="http://schemas.microsoft.com/office/drawing/2014/main" id="{A628C8F0-C1D3-41CD-93DB-93E7666E37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8488" y="2475239"/>
            <a:ext cx="568329" cy="568329"/>
          </a:xfrm>
          <a:prstGeom prst="rect">
            <a:avLst/>
          </a:prstGeom>
        </p:spPr>
      </p:pic>
      <p:pic>
        <p:nvPicPr>
          <p:cNvPr id="17" name="Grafik 16" descr="Aktenkoffer">
            <a:extLst>
              <a:ext uri="{FF2B5EF4-FFF2-40B4-BE49-F238E27FC236}">
                <a16:creationId xmlns:a16="http://schemas.microsoft.com/office/drawing/2014/main" id="{6C0E0368-EA4D-4762-9F4D-30C9D8FD2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0927" y="2475239"/>
            <a:ext cx="482352" cy="482352"/>
          </a:xfrm>
          <a:prstGeom prst="rect">
            <a:avLst/>
          </a:prstGeom>
        </p:spPr>
      </p:pic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4D440EF9-FC81-4519-9081-D7FECC48A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89D052E-4FC3-4C6E-9943-24D8E0EFA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5C436C1E-971E-44CF-B486-9241B5E07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0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4367808" y="1628800"/>
            <a:ext cx="7551523" cy="4521600"/>
          </a:xfrm>
        </p:spPr>
        <p:txBody>
          <a:bodyPr/>
          <a:lstStyle/>
          <a:p>
            <a:pPr marL="18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/>
              <a:t>Position in Germany: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Support through </a:t>
            </a:r>
            <a:r>
              <a:rPr lang="de-DE" sz="2200" i="1" dirty="0"/>
              <a:t>Bundeselterngeld- und Elternzeitgesetz (BEEG)</a:t>
            </a:r>
            <a:r>
              <a:rPr lang="en-GB" sz="2200" i="1" dirty="0"/>
              <a:t> </a:t>
            </a:r>
          </a:p>
          <a:p>
            <a:pPr marL="18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/>
              <a:t>Fellowship abroad: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/>
              <a:t>child allowance </a:t>
            </a:r>
            <a:br>
              <a:rPr lang="en-GB" sz="2200" b="1" dirty="0"/>
            </a:br>
            <a:r>
              <a:rPr lang="en-GB" sz="2200" dirty="0"/>
              <a:t>+ € 400 per month for the first child</a:t>
            </a:r>
            <a:br>
              <a:rPr lang="en-GB" sz="2200" dirty="0"/>
            </a:br>
            <a:r>
              <a:rPr lang="en-GB" sz="2200" dirty="0"/>
              <a:t>+ € 100 per month for each additional child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The fellowship can be </a:t>
            </a:r>
            <a:r>
              <a:rPr lang="en-GB" sz="2200" b="1" dirty="0"/>
              <a:t>extended</a:t>
            </a:r>
            <a:r>
              <a:rPr lang="en-GB" sz="2200" dirty="0"/>
              <a:t> by max. 12 months or costs for </a:t>
            </a:r>
            <a:r>
              <a:rPr lang="en-GB" sz="2200" b="1" dirty="0"/>
              <a:t>childcare</a:t>
            </a:r>
            <a:r>
              <a:rPr lang="en-GB" sz="2200" dirty="0"/>
              <a:t> can be reimbursed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dirty="0"/>
              <a:t>Extension and reimbursement of childcare costs can be </a:t>
            </a:r>
            <a:r>
              <a:rPr lang="en-GB" sz="2200" b="1" dirty="0"/>
              <a:t>combined</a:t>
            </a:r>
          </a:p>
        </p:txBody>
      </p:sp>
      <p:pic>
        <p:nvPicPr>
          <p:cNvPr id="9" name="Bildplatzhalter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9" r="8440"/>
          <a:stretch/>
        </p:blipFill>
        <p:spPr bwMode="auto">
          <a:xfrm>
            <a:off x="272669" y="1648288"/>
            <a:ext cx="3888432" cy="448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2858D19-D6B3-408C-9710-4F7B41E9BCDB}"/>
              </a:ext>
            </a:extLst>
          </p:cNvPr>
          <p:cNvSpPr txBox="1"/>
          <p:nvPr/>
        </p:nvSpPr>
        <p:spPr>
          <a:xfrm>
            <a:off x="6089232" y="627537"/>
            <a:ext cx="5751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www.dfg.de/en/research_funding/programmes/individual/walter_benjamin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www.dfg.de/en/research_funding/faq/faq_walter_benjamin</a:t>
            </a:r>
            <a:b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76B2619-AA98-4AA7-8BF2-3DEBE847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8167F9A-FE20-4EDA-B2DE-BB6EF24B4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D48C999-7516-4513-9D2F-A8EC0E321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3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5400" y="429758"/>
            <a:ext cx="7920000" cy="270000"/>
          </a:xfrm>
        </p:spPr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Destinations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Walter Benjamin Fellows in 2021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6C1E80C-243A-47C0-86FA-520F7AA1F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129100"/>
              </p:ext>
            </p:extLst>
          </p:nvPr>
        </p:nvGraphicFramePr>
        <p:xfrm>
          <a:off x="479376" y="1589614"/>
          <a:ext cx="6480719" cy="4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Logo Prospects DFG">
            <a:extLst>
              <a:ext uri="{FF2B5EF4-FFF2-40B4-BE49-F238E27FC236}">
                <a16:creationId xmlns:a16="http://schemas.microsoft.com/office/drawing/2014/main" id="{DDAB583D-0352-42C8-AF52-6C844A78B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537850"/>
            <a:ext cx="1921786" cy="13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C62BD5D-3762-4F71-BDD8-DA445CA54EA5}"/>
              </a:ext>
            </a:extLst>
          </p:cNvPr>
          <p:cNvSpPr/>
          <p:nvPr/>
        </p:nvSpPr>
        <p:spPr>
          <a:xfrm>
            <a:off x="7680176" y="2544916"/>
            <a:ext cx="2807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Online Info Talk</a:t>
            </a:r>
          </a:p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16.05., 16:00-17:30 </a:t>
            </a:r>
          </a:p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Walter Benjamin Programme (English)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A7D0EE4C-B7BC-4EAB-B2D8-038DC04C5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1F353F2-B71D-4908-8036-FB45FB415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D4B3AD6-304B-405B-AB17-A162FDD38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E75384E-4A3C-467E-B394-FC9B1277DBB3}"/>
              </a:ext>
            </a:extLst>
          </p:cNvPr>
          <p:cNvSpPr/>
          <p:nvPr/>
        </p:nvSpPr>
        <p:spPr>
          <a:xfrm>
            <a:off x="7680176" y="452189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DFG Head Office – International Affairs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Poland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Contact Person: Dr. Annina Lottermann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FBF1D1F-0BF7-4761-BBF6-3FB73E14F937}"/>
              </a:ext>
            </a:extLst>
          </p:cNvPr>
          <p:cNvSpPr/>
          <p:nvPr/>
        </p:nvSpPr>
        <p:spPr>
          <a:xfrm>
            <a:off x="7680176" y="184482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>
          <a:xfrm>
            <a:off x="3696853" y="1642353"/>
            <a:ext cx="8201534" cy="4797181"/>
          </a:xfrm>
        </p:spPr>
        <p:txBody>
          <a:bodyPr/>
          <a:lstStyle/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dirty="0">
                <a:solidFill>
                  <a:prstClr val="black"/>
                </a:solidFill>
              </a:rPr>
              <a:t>Orientation for early-career researchers: </a:t>
            </a:r>
            <a:r>
              <a:rPr lang="en-GB" dirty="0">
                <a:solidFill>
                  <a:schemeClr val="accent3"/>
                </a:solidFill>
              </a:rPr>
              <a:t>www.dfg.de/</a:t>
            </a:r>
            <a:r>
              <a:rPr lang="en-GB" b="1" dirty="0">
                <a:solidFill>
                  <a:schemeClr val="accent3"/>
                </a:solidFill>
              </a:rPr>
              <a:t>research_careers</a:t>
            </a:r>
            <a:endParaRPr lang="en-GB" b="1" dirty="0">
              <a:solidFill>
                <a:prstClr val="black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dirty="0"/>
              <a:t>Research Training Groups: </a:t>
            </a:r>
            <a:r>
              <a:rPr lang="en-US" dirty="0">
                <a:hlinkClick r:id="rId3"/>
              </a:rPr>
              <a:t>www.dfg.de/en/research_funding/programmes/coordinated_programmes/research_training_groups</a:t>
            </a:r>
            <a:endParaRPr lang="en-GB" dirty="0"/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dirty="0"/>
              <a:t>GEPRIS: database with all DFG-funded projects: </a:t>
            </a:r>
            <a:r>
              <a:rPr lang="en-GB" b="1" dirty="0">
                <a:solidFill>
                  <a:schemeClr val="accent3"/>
                </a:solidFill>
              </a:rPr>
              <a:t>gepris</a:t>
            </a:r>
            <a:r>
              <a:rPr lang="en-GB" dirty="0">
                <a:solidFill>
                  <a:schemeClr val="accent3"/>
                </a:solidFill>
              </a:rPr>
              <a:t>.dfg.de/</a:t>
            </a:r>
            <a:r>
              <a:rPr lang="en-GB" dirty="0" err="1">
                <a:solidFill>
                  <a:schemeClr val="accent3"/>
                </a:solidFill>
              </a:rPr>
              <a:t>en</a:t>
            </a:r>
            <a:endParaRPr lang="en-GB" b="1" dirty="0">
              <a:solidFill>
                <a:schemeClr val="accent3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DFG “Principles of Effective Career Support in Academia”: </a:t>
            </a:r>
            <a:r>
              <a:rPr lang="en-US" dirty="0">
                <a:hlinkClick r:id="rId4"/>
              </a:rPr>
              <a:t>www.dfg.de/en/research_funding/research_careers/</a:t>
            </a:r>
            <a:r>
              <a:rPr lang="en-US" b="1" dirty="0">
                <a:hlinkClick r:id="rId4"/>
              </a:rPr>
              <a:t>career_support</a:t>
            </a:r>
            <a:endParaRPr lang="en-US" b="1" dirty="0"/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GB" dirty="0"/>
              <a:t>General questions about research careers:  </a:t>
            </a:r>
            <a:r>
              <a:rPr lang="en-GB" b="1" dirty="0">
                <a:solidFill>
                  <a:schemeClr val="accent3"/>
                </a:solidFill>
                <a:hlinkClick r:id="rId5"/>
              </a:rPr>
              <a:t>info-researchcareers</a:t>
            </a:r>
            <a:r>
              <a:rPr lang="en-GB" dirty="0">
                <a:solidFill>
                  <a:schemeClr val="accent3"/>
                </a:solidFill>
                <a:hlinkClick r:id="rId5"/>
              </a:rPr>
              <a:t>@dfg.de</a:t>
            </a:r>
            <a:endParaRPr lang="en-GB" dirty="0">
              <a:solidFill>
                <a:schemeClr val="accent3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Individual Grants </a:t>
            </a:r>
            <a:r>
              <a:rPr lang="en-US" dirty="0" err="1"/>
              <a:t>Programmes</a:t>
            </a:r>
            <a:r>
              <a:rPr lang="en-US" dirty="0"/>
              <a:t> – A How-To Guide: </a:t>
            </a:r>
            <a:r>
              <a:rPr lang="en-US" dirty="0">
                <a:solidFill>
                  <a:schemeClr val="accent3"/>
                </a:solidFill>
              </a:rPr>
              <a:t>www.dfg.de/en/research_funding/individual_grants_programmes</a:t>
            </a:r>
            <a:endParaRPr lang="en-GB" dirty="0">
              <a:solidFill>
                <a:schemeClr val="accent3"/>
              </a:solidFill>
            </a:endParaRPr>
          </a:p>
          <a:p>
            <a:pPr marL="252000" indent="-234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►"/>
            </a:pPr>
            <a:r>
              <a:rPr lang="en-US" b="1" dirty="0">
                <a:solidFill>
                  <a:schemeClr val="accent3"/>
                </a:solidFill>
              </a:rPr>
              <a:t>Video: </a:t>
            </a:r>
            <a:r>
              <a:rPr lang="en-US" b="1" dirty="0">
                <a:solidFill>
                  <a:schemeClr val="accent3"/>
                </a:solidFill>
                <a:hlinkClick r:id="rId6"/>
              </a:rPr>
              <a:t>Faces: The Walter Benjamin </a:t>
            </a:r>
            <a:r>
              <a:rPr lang="en-US" b="1" dirty="0" err="1">
                <a:solidFill>
                  <a:schemeClr val="accent3"/>
                </a:solidFill>
                <a:hlinkClick r:id="rId6"/>
              </a:rPr>
              <a:t>Programme</a:t>
            </a:r>
            <a:r>
              <a:rPr lang="en-US" b="1" dirty="0">
                <a:solidFill>
                  <a:schemeClr val="accent3"/>
                </a:solidFill>
                <a:hlinkClick r:id="rId6"/>
              </a:rPr>
              <a:t> of the DFG</a:t>
            </a:r>
            <a:endParaRPr lang="en-GB" b="1" dirty="0">
              <a:solidFill>
                <a:schemeClr val="accent3"/>
              </a:solidFill>
            </a:endParaRPr>
          </a:p>
          <a:p>
            <a:pPr marL="234000" indent="-23400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endParaRPr lang="en-GB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3600" y="334472"/>
            <a:ext cx="10560000" cy="270000"/>
          </a:xfrm>
        </p:spPr>
        <p:txBody>
          <a:bodyPr/>
          <a:lstStyle/>
          <a:p>
            <a:r>
              <a:rPr lang="en-GB" dirty="0"/>
              <a:t>Links</a:t>
            </a:r>
            <a:br>
              <a:rPr lang="en-GB" dirty="0"/>
            </a:br>
            <a:endParaRPr lang="en-GB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0AAD9A-D15E-48E2-9470-03D27E3AD022}" type="datetime1">
              <a:rPr lang="en-US" smtClean="0"/>
              <a:t>4/17/2024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4" y="1658633"/>
            <a:ext cx="3210098" cy="4218639"/>
          </a:xfrm>
          <a:prstGeom prst="rect">
            <a:avLst/>
          </a:prstGeom>
        </p:spPr>
      </p:pic>
      <p:pic>
        <p:nvPicPr>
          <p:cNvPr id="8" name="Picture 2" descr="Logo Prospects DFG">
            <a:extLst>
              <a:ext uri="{FF2B5EF4-FFF2-40B4-BE49-F238E27FC236}">
                <a16:creationId xmlns:a16="http://schemas.microsoft.com/office/drawing/2014/main" id="{71DFB62D-8D36-4CDE-9114-0926BACB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5" y="227194"/>
            <a:ext cx="1697931" cy="11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02C0E01-17BD-469F-A44F-204FFCB4725B}"/>
              </a:ext>
            </a:extLst>
          </p:cNvPr>
          <p:cNvSpPr/>
          <p:nvPr/>
        </p:nvSpPr>
        <p:spPr>
          <a:xfrm>
            <a:off x="4583832" y="541729"/>
            <a:ext cx="5616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Prospects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Research Career Series</a:t>
            </a:r>
          </a:p>
          <a:p>
            <a:pPr marL="18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16.05.24, 16:00-17:30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Walter Benjamin Programme (English)</a:t>
            </a:r>
          </a:p>
        </p:txBody>
      </p:sp>
    </p:spTree>
    <p:extLst>
      <p:ext uri="{BB962C8B-B14F-4D97-AF65-F5344CB8AC3E}">
        <p14:creationId xmlns:p14="http://schemas.microsoft.com/office/powerpoint/2010/main" val="5408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hteck 4"/>
          <p:cNvSpPr/>
          <p:nvPr/>
        </p:nvSpPr>
        <p:spPr>
          <a:xfrm>
            <a:off x="6861175" y="3429000"/>
            <a:ext cx="2819400" cy="2133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48400" y="4114800"/>
            <a:ext cx="1600200" cy="14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00575" y="3429000"/>
            <a:ext cx="8046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0">
            <a:prstTxWarp prst="textNoShape">
              <a:avLst/>
            </a:prstTxWarp>
            <a:noAutofit/>
          </a:bodyPr>
          <a:lstStyle/>
          <a:p>
            <a:pPr algn="ctr">
              <a:spcBef>
                <a:spcPct val="30000"/>
              </a:spcBef>
              <a:buClr>
                <a:srgbClr val="0069AF"/>
              </a:buClr>
              <a:buSzPct val="90000"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</a:t>
            </a:r>
          </a:p>
          <a:p>
            <a:pPr algn="ctr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on the DFG: </a:t>
            </a: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www.dfg.de</a:t>
            </a:r>
          </a:p>
          <a:p>
            <a:pPr algn="ctr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 DFG-funded projects: </a:t>
            </a: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http://gepris.dfg.de/en</a:t>
            </a:r>
          </a:p>
          <a:p>
            <a:pPr algn="ctr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on over 25,000 German research institutes: </a:t>
            </a:r>
            <a:r>
              <a:rPr lang="en-GB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www.gerit.org</a:t>
            </a:r>
            <a:endParaRPr lang="de-DE" sz="2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7823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10705008" cy="4521600"/>
          </a:xfrm>
        </p:spPr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de-DE" sz="2400" b="1" dirty="0">
                <a:solidFill>
                  <a:schemeClr val="accent4"/>
                </a:solidFill>
              </a:rPr>
              <a:t>1 | </a:t>
            </a:r>
            <a:r>
              <a:rPr lang="en-GB" sz="2400" b="1" dirty="0">
                <a:solidFill>
                  <a:schemeClr val="accent4"/>
                </a:solidFill>
              </a:rPr>
              <a:t>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2 | DFG Funding Opportunities for Doctoral Researchers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DFG Funding Opportunities for Researchers in the Early Postdoc Phase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Advice and Links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AF06C25-2B7A-4AEE-8C1C-FFA4A351C9D5}" type="datetime1">
              <a:rPr lang="en-US" smtClean="0"/>
              <a:t>4/17/2024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8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77549" y="1628800"/>
            <a:ext cx="4241439" cy="4479367"/>
          </a:xfrm>
          <a:prstGeom prst="rect">
            <a:avLst/>
          </a:prstGeom>
          <a:solidFill>
            <a:srgbClr val="0A5A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DFG – About Us</a:t>
            </a:r>
            <a:br>
              <a:rPr lang="en-GB" sz="2800" dirty="0"/>
            </a:br>
            <a:endParaRPr lang="en-GB" sz="2800" b="0" dirty="0"/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14185" y="1628774"/>
            <a:ext cx="7330487" cy="45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39725">
              <a:lnSpc>
                <a:spcPts val="3040"/>
              </a:lnSpc>
              <a:buSzPct val="70000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German Research Foundation (DFG) is the largest independent and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self-governing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funding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Germany.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serves 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branches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science and the humanities by</a:t>
            </a:r>
          </a:p>
          <a:p>
            <a:pPr marL="537188" lvl="1" indent="-339725">
              <a:lnSpc>
                <a:spcPts val="3040"/>
              </a:lnSpc>
              <a:buSzPct val="70000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projects in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knowledge-driven research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transfer of knowledge.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particular care to promote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cooperation, 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researchers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37188" lvl="1" indent="-339725">
              <a:lnSpc>
                <a:spcPts val="3040"/>
              </a:lnSpc>
              <a:spcBef>
                <a:spcPts val="0"/>
              </a:spcBef>
              <a:buSzPct val="70000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equality and diversity.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7188" indent="-339725">
              <a:lnSpc>
                <a:spcPts val="3040"/>
              </a:lnSpc>
              <a:buSzPct val="70000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budget approx.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€ 3 billion</a:t>
            </a:r>
          </a:p>
          <a:p>
            <a:pPr marL="537188" lvl="1" indent="-339725">
              <a:lnSpc>
                <a:spcPct val="100000"/>
              </a:lnSpc>
              <a:spcBef>
                <a:spcPts val="0"/>
              </a:spcBef>
              <a:buSzPct val="70000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2" y="2843397"/>
            <a:ext cx="3729914" cy="20977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B46689F-DB9E-42B7-98AE-5AF5B1B48437}"/>
              </a:ext>
            </a:extLst>
          </p:cNvPr>
          <p:cNvSpPr txBox="1"/>
          <p:nvPr/>
        </p:nvSpPr>
        <p:spPr>
          <a:xfrm>
            <a:off x="9745507" y="850410"/>
            <a:ext cx="2176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www.dfg.de/en/dfg_profile</a:t>
            </a:r>
            <a:endParaRPr lang="de-DE" sz="1400" u="sng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674B2E85-FF92-4815-AE7D-BD537FED74FC}"/>
              </a:ext>
            </a:extLst>
          </p:cNvPr>
          <p:cNvSpPr txBox="1">
            <a:spLocks/>
          </p:cNvSpPr>
          <p:nvPr/>
        </p:nvSpPr>
        <p:spPr>
          <a:xfrm>
            <a:off x="863600" y="6459538"/>
            <a:ext cx="8476800" cy="24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fld id="{59234269-991F-4D66-BE5E-E28315F95CC0}" type="datetime1">
              <a:rPr lang="en-US" sz="1000" smtClean="0">
                <a:solidFill>
                  <a:schemeClr val="accent6"/>
                </a:solidFill>
              </a:rPr>
              <a:pPr>
                <a:defRPr/>
              </a:pPr>
              <a:t>4/17/2024</a:t>
            </a:fld>
            <a:endParaRPr lang="de-DE" sz="1000">
              <a:solidFill>
                <a:schemeClr val="accent6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123337E7-A603-4481-A7E9-A23B599A49E3}"/>
              </a:ext>
            </a:extLst>
          </p:cNvPr>
          <p:cNvSpPr txBox="1">
            <a:spLocks/>
          </p:cNvSpPr>
          <p:nvPr/>
        </p:nvSpPr>
        <p:spPr>
          <a:xfrm>
            <a:off x="863600" y="6261100"/>
            <a:ext cx="8477541" cy="19843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accent6"/>
                </a:solidFill>
              </a:rPr>
              <a:t>DFG Funding Opportunities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2CA6BA08-5DE3-48F8-A110-B26F4635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542665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z="1000" smtClean="0">
                <a:solidFill>
                  <a:schemeClr val="accent6"/>
                </a:solidFill>
              </a:rPr>
              <a:pPr>
                <a:defRPr/>
              </a:pPr>
              <a:t>3</a:t>
            </a:fld>
            <a:endParaRPr lang="de-DE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Eligibility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5015880" y="1660473"/>
            <a:ext cx="6048672" cy="30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</a:p>
          <a:p>
            <a:pPr marL="444500" indent="-427038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have completed their scientific training, i.e. who hold a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doctorate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4500" indent="-427038"/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(would like to) work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Germany.</a:t>
            </a:r>
          </a:p>
          <a:p>
            <a:pPr marL="444500" indent="-427038">
              <a:lnSpc>
                <a:spcPct val="150000"/>
              </a:lnSpc>
              <a:spcBef>
                <a:spcPts val="600"/>
              </a:spcBef>
              <a:buNone/>
            </a:pP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3924" r="20910" b="13344"/>
          <a:stretch/>
        </p:blipFill>
        <p:spPr>
          <a:xfrm>
            <a:off x="293004" y="1660473"/>
            <a:ext cx="3913187" cy="44685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06003B4-B360-4F6C-945F-7FAE4CC56CED}"/>
              </a:ext>
            </a:extLst>
          </p:cNvPr>
          <p:cNvSpPr txBox="1"/>
          <p:nvPr/>
        </p:nvSpPr>
        <p:spPr>
          <a:xfrm>
            <a:off x="8963032" y="862785"/>
            <a:ext cx="287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u="sng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procedures-researchcareers@dfg.de</a:t>
            </a:r>
            <a:endParaRPr lang="en-US" sz="1400" u="sng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de-DE" sz="1400" dirty="0" err="1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Datumsplatzhalter 1">
            <a:extLst>
              <a:ext uri="{FF2B5EF4-FFF2-40B4-BE49-F238E27FC236}">
                <a16:creationId xmlns:a16="http://schemas.microsoft.com/office/drawing/2014/main" id="{418DBA09-0A82-4799-8A5E-514B4E70C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" y="6459538"/>
            <a:ext cx="8476800" cy="244800"/>
          </a:xfrm>
        </p:spPr>
        <p:txBody>
          <a:bodyPr/>
          <a:lstStyle/>
          <a:p>
            <a:pPr>
              <a:defRPr/>
            </a:pPr>
            <a:fld id="{8AF06C25-2B7A-4AEE-8C1C-FFA4A351C9D5}" type="datetime1">
              <a:rPr lang="en-US" smtClean="0"/>
              <a:t>4/17/2024</a:t>
            </a:fld>
            <a:endParaRPr lang="de-DE"/>
          </a:p>
        </p:txBody>
      </p:sp>
      <p:sp>
        <p:nvSpPr>
          <p:cNvPr id="18" name="Fußzeilenplatzhalter 2">
            <a:extLst>
              <a:ext uri="{FF2B5EF4-FFF2-40B4-BE49-F238E27FC236}">
                <a16:creationId xmlns:a16="http://schemas.microsoft.com/office/drawing/2014/main" id="{AFDF9652-48F7-487A-943D-FB4FC2D18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B4ACAC3D-2E65-49C7-97BA-72D17AADD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339" y="6459538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4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863600" y="1569600"/>
            <a:ext cx="10705008" cy="4521600"/>
          </a:xfrm>
        </p:spPr>
        <p:txBody>
          <a:bodyPr/>
          <a:lstStyle/>
          <a:p>
            <a:pPr marL="18000" indent="0">
              <a:lnSpc>
                <a:spcPct val="200000"/>
              </a:lnSpc>
              <a:buNone/>
            </a:pPr>
            <a:r>
              <a:rPr lang="de-DE" sz="2400" b="1" dirty="0">
                <a:solidFill>
                  <a:srgbClr val="7F7F7F"/>
                </a:solidFill>
              </a:rPr>
              <a:t>1 | </a:t>
            </a:r>
            <a:r>
              <a:rPr lang="en-GB" sz="2400" b="1" dirty="0">
                <a:solidFill>
                  <a:srgbClr val="7F7F7F"/>
                </a:solidFill>
              </a:rPr>
              <a:t>The DFG – About Us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rgbClr val="0069AF"/>
                </a:solidFill>
              </a:rPr>
              <a:t>2 | DFG Funding Opportunities for Doctoral Researchers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3 | DFG Funding Opportunities for Researchers in the Early Postdoc Phase</a:t>
            </a:r>
          </a:p>
          <a:p>
            <a:pPr marL="18000" indent="0">
              <a:lnSpc>
                <a:spcPct val="200000"/>
              </a:lnSpc>
              <a:buNone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4 | Advice and Links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AF06C25-2B7A-4AEE-8C1C-FFA4A351C9D5}" type="datetime1">
              <a:rPr lang="en-US" smtClean="0"/>
              <a:t>4/17/2024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87338" y="1628775"/>
            <a:ext cx="11614150" cy="44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DFG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Opportunities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Research </a:t>
            </a:r>
            <a:r>
              <a:rPr lang="de-DE" sz="2800" dirty="0" err="1"/>
              <a:t>Careers</a:t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234269-991F-4D66-BE5E-E28315F95CC0}" type="datetime1">
              <a:rPr lang="en-US" smtClean="0"/>
              <a:t>4/17/2024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307468" y="1952588"/>
            <a:ext cx="9577064" cy="3816424"/>
            <a:chOff x="1343472" y="1772816"/>
            <a:chExt cx="9577064" cy="3816424"/>
          </a:xfrm>
        </p:grpSpPr>
        <p:sp>
          <p:nvSpPr>
            <p:cNvPr id="12" name="Rechteck 11"/>
            <p:cNvSpPr/>
            <p:nvPr/>
          </p:nvSpPr>
          <p:spPr>
            <a:xfrm>
              <a:off x="1343472" y="1772816"/>
              <a:ext cx="9577064" cy="38164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1739517" y="1910846"/>
              <a:ext cx="8964995" cy="3463036"/>
              <a:chOff x="1451485" y="1910846"/>
              <a:chExt cx="8964995" cy="3463036"/>
            </a:xfrm>
          </p:grpSpPr>
          <p:grpSp>
            <p:nvGrpSpPr>
              <p:cNvPr id="42" name="Gruppieren 41"/>
              <p:cNvGrpSpPr/>
              <p:nvPr/>
            </p:nvGrpSpPr>
            <p:grpSpPr>
              <a:xfrm>
                <a:off x="3433856" y="1910846"/>
                <a:ext cx="1122041" cy="648018"/>
                <a:chOff x="416452" y="1675966"/>
                <a:chExt cx="1371600" cy="720000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43" name="AutoShape 2"/>
                <p:cNvSpPr>
                  <a:spLocks noChangeArrowheads="1"/>
                </p:cNvSpPr>
                <p:nvPr/>
              </p:nvSpPr>
              <p:spPr bwMode="auto">
                <a:xfrm rot="5400000">
                  <a:off x="1482425" y="1946060"/>
                  <a:ext cx="411230" cy="200025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16452" y="1675966"/>
                  <a:ext cx="1295400" cy="720000"/>
                </a:xfrm>
                <a:prstGeom prst="round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rIns="36000" anchor="ctr" anchorCtr="0">
                  <a:normAutofit/>
                </a:bodyPr>
                <a:lstStyle/>
                <a:p>
                  <a:pPr algn="ctr"/>
                  <a:r>
                    <a:rPr lang="de-DE" sz="110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students</a:t>
                  </a:r>
                  <a:endParaRPr lang="de-DE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uppieren 44"/>
              <p:cNvGrpSpPr/>
              <p:nvPr/>
            </p:nvGrpSpPr>
            <p:grpSpPr>
              <a:xfrm>
                <a:off x="4559773" y="1910847"/>
                <a:ext cx="1120695" cy="648018"/>
                <a:chOff x="1876517" y="1675966"/>
                <a:chExt cx="1277240" cy="720000"/>
              </a:xfrm>
            </p:grpSpPr>
            <p:sp>
              <p:nvSpPr>
                <p:cNvPr id="46" name="AutoShape 3"/>
                <p:cNvSpPr>
                  <a:spLocks noChangeArrowheads="1"/>
                </p:cNvSpPr>
                <p:nvPr/>
              </p:nvSpPr>
              <p:spPr bwMode="auto">
                <a:xfrm rot="5400000">
                  <a:off x="2848130" y="1947569"/>
                  <a:ext cx="411230" cy="200025"/>
                </a:xfrm>
                <a:prstGeom prst="triangle">
                  <a:avLst>
                    <a:gd name="adj" fmla="val 48455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4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876517" y="1675966"/>
                  <a:ext cx="1208134" cy="7200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0"/>
                <a:lstStyle/>
                <a:p>
                  <a:pPr algn="ctr"/>
                  <a:r>
                    <a:rPr lang="de-DE" sz="110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doctoral</a:t>
                  </a:r>
                  <a:r>
                    <a:rPr lang="de-DE" sz="1100" b="1" dirty="0">
                      <a:solidFill>
                        <a:schemeClr val="bg1"/>
                      </a:solidFill>
                      <a:latin typeface="Arial" pitchFamily="34" charset="0"/>
                    </a:rPr>
                    <a:t> </a:t>
                  </a:r>
                  <a:r>
                    <a:rPr lang="de-DE" sz="110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researchers</a:t>
                  </a:r>
                  <a:endParaRPr lang="de-DE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7" name="Text Box 37"/>
              <p:cNvSpPr txBox="1">
                <a:spLocks noChangeArrowheads="1"/>
              </p:cNvSpPr>
              <p:nvPr/>
            </p:nvSpPr>
            <p:spPr bwMode="auto">
              <a:xfrm>
                <a:off x="9121080" y="1910848"/>
                <a:ext cx="1295400" cy="648017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 anchor="ctr" anchorCtr="0"/>
              <a:lstStyle/>
              <a:p>
                <a:pPr algn="ctr" eaLnBrk="0" hangingPunct="0"/>
                <a:r>
                  <a:rPr lang="de-DE" sz="1100" b="1" dirty="0" err="1">
                    <a:solidFill>
                      <a:schemeClr val="bg1"/>
                    </a:solidFill>
                    <a:latin typeface="Arial" pitchFamily="34" charset="0"/>
                  </a:rPr>
                  <a:t>professorship</a:t>
                </a:r>
                <a:endParaRPr lang="de-DE" sz="1100" b="1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7" name="Gruppieren 6"/>
              <p:cNvGrpSpPr/>
              <p:nvPr/>
            </p:nvGrpSpPr>
            <p:grpSpPr>
              <a:xfrm>
                <a:off x="5674908" y="2745158"/>
                <a:ext cx="4056321" cy="640687"/>
                <a:chOff x="4082252" y="3633531"/>
                <a:chExt cx="4056321" cy="674301"/>
              </a:xfrm>
            </p:grpSpPr>
            <p:sp>
              <p:nvSpPr>
                <p:cNvPr id="6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51402" y="3633532"/>
                  <a:ext cx="1295400" cy="674300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Emmy Noether Programme</a:t>
                  </a:r>
                </a:p>
              </p:txBody>
            </p:sp>
            <p:sp>
              <p:nvSpPr>
                <p:cNvPr id="64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3173" y="3633531"/>
                  <a:ext cx="1295400" cy="67430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Heisenberg Programme</a:t>
                  </a:r>
                </a:p>
              </p:txBody>
            </p:sp>
            <p:sp>
              <p:nvSpPr>
                <p:cNvPr id="87" name="Rectangle 24"/>
                <p:cNvSpPr>
                  <a:spLocks noChangeArrowheads="1"/>
                </p:cNvSpPr>
                <p:nvPr/>
              </p:nvSpPr>
              <p:spPr bwMode="auto">
                <a:xfrm>
                  <a:off x="4082252" y="3633531"/>
                  <a:ext cx="1272780" cy="674301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Walter Benjamin Programme</a:t>
                  </a:r>
                </a:p>
              </p:txBody>
            </p:sp>
          </p:grpSp>
          <p:sp>
            <p:nvSpPr>
              <p:cNvPr id="67" name="Rechteck 66"/>
              <p:cNvSpPr/>
              <p:nvPr/>
            </p:nvSpPr>
            <p:spPr>
              <a:xfrm rot="5400000">
                <a:off x="2557955" y="2579104"/>
                <a:ext cx="579509" cy="9765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for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</a:t>
                </a:r>
                <a:r>
                  <a:rPr lang="de-DE" sz="1050" b="1" dirty="0" err="1">
                    <a:solidFill>
                      <a:schemeClr val="bg1"/>
                    </a:solidFill>
                  </a:rPr>
                  <a:t>individuals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/</a:t>
                </a:r>
              </a:p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investigators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>
              <a:xfrm rot="5400000">
                <a:off x="2569041" y="3406423"/>
                <a:ext cx="585529" cy="97658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for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projects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/</a:t>
                </a:r>
              </a:p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themes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grpSp>
            <p:nvGrpSpPr>
              <p:cNvPr id="51" name="Gruppieren 50"/>
              <p:cNvGrpSpPr/>
              <p:nvPr/>
            </p:nvGrpSpPr>
            <p:grpSpPr>
              <a:xfrm>
                <a:off x="5681814" y="1910847"/>
                <a:ext cx="1554667" cy="648018"/>
                <a:chOff x="3275856" y="2780929"/>
                <a:chExt cx="1371600" cy="432048"/>
              </a:xfrm>
            </p:grpSpPr>
            <p:sp>
              <p:nvSpPr>
                <p:cNvPr id="52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4424061" y="2903005"/>
                  <a:ext cx="246765" cy="20002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275856" y="2780929"/>
                  <a:ext cx="1295400" cy="432048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 anchorCtr="0"/>
                <a:lstStyle/>
                <a:p>
                  <a:pPr algn="ctr"/>
                  <a:r>
                    <a:rPr lang="de-DE" sz="110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early</a:t>
                  </a:r>
                  <a:endParaRPr lang="de-DE" sz="11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  <a:p>
                  <a:pPr algn="ctr"/>
                  <a:r>
                    <a:rPr lang="de-DE" sz="110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postdocs</a:t>
                  </a:r>
                  <a:endParaRPr lang="de-DE" sz="1100" b="1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6951040" y="1910847"/>
                <a:ext cx="1616324" cy="64801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0"/>
              <a:lstStyle/>
              <a:p>
                <a:pPr algn="ctr"/>
                <a:r>
                  <a:rPr lang="de-DE" sz="1100" b="1" dirty="0" err="1">
                    <a:solidFill>
                      <a:schemeClr val="bg1"/>
                    </a:solidFill>
                    <a:latin typeface="Arial" pitchFamily="34" charset="0"/>
                  </a:rPr>
                  <a:t>advanced</a:t>
                </a:r>
                <a:r>
                  <a:rPr lang="de-DE" sz="1100" b="1" dirty="0">
                    <a:solidFill>
                      <a:schemeClr val="bg1"/>
                    </a:solidFill>
                    <a:latin typeface="Arial" pitchFamily="34" charset="0"/>
                  </a:rPr>
                  <a:t> </a:t>
                </a:r>
              </a:p>
              <a:p>
                <a:pPr algn="ctr"/>
                <a:r>
                  <a:rPr lang="de-DE" sz="1100" b="1" dirty="0" err="1">
                    <a:solidFill>
                      <a:schemeClr val="bg1"/>
                    </a:solidFill>
                    <a:latin typeface="Arial" pitchFamily="34" charset="0"/>
                  </a:rPr>
                  <a:t>postdocs</a:t>
                </a:r>
                <a:endParaRPr lang="de-DE" sz="1100" b="1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70" name="Gruppieren 69"/>
              <p:cNvGrpSpPr/>
              <p:nvPr/>
            </p:nvGrpSpPr>
            <p:grpSpPr>
              <a:xfrm>
                <a:off x="8358522" y="1910848"/>
                <a:ext cx="762559" cy="648017"/>
                <a:chOff x="5948010" y="1675966"/>
                <a:chExt cx="1403885" cy="720000"/>
              </a:xfrm>
              <a:effectLst/>
            </p:grpSpPr>
            <p:sp>
              <p:nvSpPr>
                <p:cNvPr id="71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7028014" y="1905278"/>
                  <a:ext cx="380987" cy="26677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7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948010" y="1675966"/>
                  <a:ext cx="1295400" cy="720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 err="1">
                      <a:solidFill>
                        <a:schemeClr val="bg1"/>
                      </a:solidFill>
                      <a:latin typeface="Arial" pitchFamily="34" charset="0"/>
                    </a:rPr>
                    <a:t>appoint-able</a:t>
                  </a:r>
                  <a:endParaRPr lang="de-DE" sz="11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8" name="Gruppieren 7"/>
              <p:cNvGrpSpPr/>
              <p:nvPr/>
            </p:nvGrpSpPr>
            <p:grpSpPr>
              <a:xfrm>
                <a:off x="3433855" y="4766169"/>
                <a:ext cx="2179789" cy="607713"/>
                <a:chOff x="1525255" y="2504026"/>
                <a:chExt cx="2491036" cy="647254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7" name="Rectangle 24"/>
                <p:cNvSpPr>
                  <a:spLocks noChangeArrowheads="1"/>
                </p:cNvSpPr>
                <p:nvPr/>
              </p:nvSpPr>
              <p:spPr bwMode="auto">
                <a:xfrm>
                  <a:off x="1525255" y="2504026"/>
                  <a:ext cx="1197323" cy="647254"/>
                </a:xfrm>
                <a:prstGeom prst="round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Student </a:t>
                  </a:r>
                  <a:r>
                    <a:rPr lang="de-DE" sz="1050" b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Assistant</a:t>
                  </a:r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  <p:sp>
              <p:nvSpPr>
                <p:cNvPr id="49" name="Rectangle 24"/>
                <p:cNvSpPr>
                  <a:spLocks noChangeArrowheads="1"/>
                </p:cNvSpPr>
                <p:nvPr/>
              </p:nvSpPr>
              <p:spPr bwMode="auto">
                <a:xfrm>
                  <a:off x="2793010" y="2504026"/>
                  <a:ext cx="1223281" cy="647254"/>
                </a:xfrm>
                <a:prstGeom prst="roundRect">
                  <a:avLst/>
                </a:prstGeom>
                <a:grpFill/>
                <a:ln w="57150">
                  <a:solidFill>
                    <a:srgbClr val="B73736"/>
                  </a:solidFill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ctr" anchorCtr="0">
                  <a:noAutofit/>
                </a:bodyPr>
                <a:lstStyle/>
                <a:p>
                  <a:pPr algn="ctr"/>
                  <a:r>
                    <a:rPr lang="de-DE" sz="1050" b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PhD</a:t>
                  </a:r>
                  <a:r>
                    <a:rPr lang="de-DE" sz="105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Position</a:t>
                  </a:r>
                  <a:endPara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55" name="Rechteck 54"/>
              <p:cNvSpPr/>
              <p:nvPr/>
            </p:nvSpPr>
            <p:spPr>
              <a:xfrm rot="5400000">
                <a:off x="2543852" y="4581734"/>
                <a:ext cx="607713" cy="97658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for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open </a:t>
                </a:r>
                <a:r>
                  <a:rPr lang="de-DE" sz="1050" b="1" dirty="0" err="1">
                    <a:solidFill>
                      <a:schemeClr val="bg1"/>
                    </a:solidFill>
                  </a:rPr>
                  <a:t>positions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6" name="Gerader Verbinder 55"/>
              <p:cNvCxnSpPr/>
              <p:nvPr/>
            </p:nvCxnSpPr>
            <p:spPr>
              <a:xfrm flipH="1">
                <a:off x="1523492" y="4473364"/>
                <a:ext cx="8892988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2" name="Auf der gleichen Seite des Rechtecks liegende Ecken abrunden 61"/>
              <p:cNvSpPr/>
              <p:nvPr/>
            </p:nvSpPr>
            <p:spPr>
              <a:xfrm rot="16200000">
                <a:off x="1165702" y="3063421"/>
                <a:ext cx="1409837" cy="838272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own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proposal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5674907" y="3574370"/>
                <a:ext cx="3380340" cy="64068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 anchor="ctr" anchorCtr="0">
                <a:noAutofit/>
              </a:bodyPr>
              <a:lstStyle/>
              <a:p>
                <a:r>
                  <a:rPr lang="de-DE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Individual Research Grant </a:t>
                </a:r>
              </a:p>
              <a:p>
                <a:r>
                  <a:rPr lang="de-DE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incl. </a:t>
                </a:r>
                <a:r>
                  <a:rPr lang="de-DE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Temporary</a:t>
                </a:r>
                <a:r>
                  <a: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Position </a:t>
                </a:r>
                <a:r>
                  <a:rPr lang="de-DE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</a:t>
                </a:r>
                <a:r>
                  <a: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de-DE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Principal</a:t>
                </a:r>
                <a:r>
                  <a: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de-DE" sz="105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Investigators</a:t>
                </a:r>
                <a:endParaRPr lang="de-DE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5681396" y="4766169"/>
                <a:ext cx="3387246" cy="6077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000" tIns="36000" rIns="36000" bIns="36000" anchor="ctr" anchorCtr="0">
                <a:noAutofit/>
              </a:bodyPr>
              <a:lstStyle/>
              <a:p>
                <a:r>
                  <a:rPr lang="de-DE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Postdoc Position</a:t>
                </a:r>
                <a:r>
                  <a:rPr lang="de-DE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34" name="Auf der gleichen Seite des Rechtecks liegende Ecken abrunden 33"/>
              <p:cNvSpPr/>
              <p:nvPr/>
            </p:nvSpPr>
            <p:spPr>
              <a:xfrm rot="16200000">
                <a:off x="1570781" y="4646873"/>
                <a:ext cx="607714" cy="846304"/>
              </a:xfrm>
              <a:prstGeom prst="round2Same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de-DE" sz="1050" b="1" dirty="0" err="1">
                    <a:solidFill>
                      <a:schemeClr val="bg1"/>
                    </a:solidFill>
                  </a:rPr>
                  <a:t>job</a:t>
                </a:r>
                <a:r>
                  <a:rPr lang="de-DE" sz="1050" b="1" dirty="0">
                    <a:solidFill>
                      <a:schemeClr val="bg1"/>
                    </a:solidFill>
                  </a:rPr>
                  <a:t> </a:t>
                </a:r>
                <a:r>
                  <a:rPr lang="de-DE" sz="1050" b="1" dirty="0" err="1">
                    <a:solidFill>
                      <a:schemeClr val="bg1"/>
                    </a:solidFill>
                  </a:rPr>
                  <a:t>application</a:t>
                </a:r>
                <a:endParaRPr lang="de-DE" sz="10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39" name="Abgerundetes Rechteck 37">
            <a:extLst>
              <a:ext uri="{FF2B5EF4-FFF2-40B4-BE49-F238E27FC236}">
                <a16:creationId xmlns:a16="http://schemas.microsoft.com/office/drawing/2014/main" id="{EF742564-67B6-4461-8795-FC843CBF7417}"/>
              </a:ext>
            </a:extLst>
          </p:cNvPr>
          <p:cNvSpPr/>
          <p:nvPr/>
        </p:nvSpPr>
        <p:spPr>
          <a:xfrm>
            <a:off x="1527864" y="4693138"/>
            <a:ext cx="9037004" cy="109858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096FA1F4-052A-4E17-960C-F22414DED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236" y="4945941"/>
            <a:ext cx="1070436" cy="607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lIns="36000" tIns="36000" rIns="36000" bIns="36000" anchor="ctr" anchorCtr="0">
            <a:noAutofit/>
          </a:bodyPr>
          <a:lstStyle/>
          <a:p>
            <a:r>
              <a:rPr lang="de-DE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PhD Position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Positions in DFG-Funded Projects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70459" y="1739500"/>
            <a:ext cx="6757512" cy="4521600"/>
          </a:xfrm>
        </p:spPr>
        <p:txBody>
          <a:bodyPr/>
          <a:lstStyle/>
          <a:p>
            <a:pPr marL="174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3"/>
                </a:solidFill>
              </a:rPr>
              <a:t>Thousands of positions for doctoral researchers in DFG-funded projects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chemeClr val="accent3"/>
              </a:solidFill>
            </a:endParaRP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university or research institute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Germany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employs you</a:t>
            </a: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Duration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funding depends on project (typically 3 years)</a:t>
            </a: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Position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E13-E14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TvöD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/TV-L 65%-100%</a:t>
            </a:r>
          </a:p>
          <a:p>
            <a:pPr marL="357188" indent="-339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400" b="1" dirty="0">
                <a:solidFill>
                  <a:schemeClr val="accent3"/>
                </a:solidFill>
              </a:rPr>
              <a:t>Application: to the project’s PI</a:t>
            </a:r>
          </a:p>
          <a:p>
            <a:pPr marL="17463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1D80A11-8B7E-4503-B112-6DE76EB72369}" type="datetime1">
              <a:rPr lang="en-US" smtClean="0"/>
              <a:t>4/17/2024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8503734-6E9A-4F58-B579-B11D5814B01C}"/>
              </a:ext>
            </a:extLst>
          </p:cNvPr>
          <p:cNvGrpSpPr/>
          <p:nvPr/>
        </p:nvGrpSpPr>
        <p:grpSpPr>
          <a:xfrm>
            <a:off x="7384235" y="1556792"/>
            <a:ext cx="4544413" cy="4608512"/>
            <a:chOff x="5934930" y="1510368"/>
            <a:chExt cx="3118427" cy="362470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E0EE600-A3FC-4C2D-A676-49BDF2C9E8F4}"/>
                </a:ext>
              </a:extLst>
            </p:cNvPr>
            <p:cNvSpPr/>
            <p:nvPr/>
          </p:nvSpPr>
          <p:spPr>
            <a:xfrm>
              <a:off x="5934930" y="1510368"/>
              <a:ext cx="3118427" cy="36247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F6F531D-77FD-45F3-BBFE-5B6B1E774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1089" y="1653443"/>
              <a:ext cx="2364322" cy="755073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47D5FD6-7E2F-4CF0-9151-AD70EECF466C}"/>
                </a:ext>
              </a:extLst>
            </p:cNvPr>
            <p:cNvSpPr txBox="1"/>
            <p:nvPr/>
          </p:nvSpPr>
          <p:spPr>
            <a:xfrm>
              <a:off x="6345476" y="2452488"/>
              <a:ext cx="2467584" cy="315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www.gepris.dfg.de</a:t>
              </a:r>
              <a:endPara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D7EBC71E-2F61-460A-BA8D-74F1879BF716}"/>
              </a:ext>
            </a:extLst>
          </p:cNvPr>
          <p:cNvSpPr/>
          <p:nvPr/>
        </p:nvSpPr>
        <p:spPr>
          <a:xfrm>
            <a:off x="7427972" y="3277383"/>
            <a:ext cx="4500676" cy="264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projects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Einzelförderung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Units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Forschungsgruppen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Priority Programmes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Schwerpunkt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-programme)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Impulses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Forschungsimpulse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 Research Centres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Sonderforschungsbereiche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Training Groups (</a:t>
            </a:r>
            <a:r>
              <a:rPr lang="en-GB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Graduiertenkollegs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39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Training Groups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Graduiertenkollegs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5"/>
          </p:nvPr>
        </p:nvSpPr>
        <p:spPr>
          <a:xfrm>
            <a:off x="4871863" y="1628774"/>
            <a:ext cx="6882077" cy="4462425"/>
          </a:xfrm>
        </p:spPr>
        <p:txBody>
          <a:bodyPr/>
          <a:lstStyle/>
          <a:p>
            <a:pPr marL="18000" indent="0">
              <a:spcBef>
                <a:spcPts val="600"/>
              </a:spcBef>
              <a:buNone/>
            </a:pPr>
            <a:r>
              <a:rPr lang="en-US" sz="2400" b="1" dirty="0"/>
              <a:t>Goal: </a:t>
            </a:r>
            <a:r>
              <a:rPr lang="en-US" sz="2400" dirty="0"/>
              <a:t>qualification of doctoral researchers within the framework of a focused research </a:t>
            </a:r>
            <a:r>
              <a:rPr lang="en-US" sz="2400" dirty="0" err="1"/>
              <a:t>programme</a:t>
            </a:r>
            <a:r>
              <a:rPr lang="en-US" sz="2400" dirty="0"/>
              <a:t> and a structured training strategy</a:t>
            </a:r>
          </a:p>
          <a:p>
            <a:pPr>
              <a:spcBef>
                <a:spcPts val="600"/>
              </a:spcBef>
            </a:pPr>
            <a:r>
              <a:rPr lang="en-US" dirty="0"/>
              <a:t>Established by universities </a:t>
            </a:r>
          </a:p>
          <a:p>
            <a:pPr>
              <a:spcBef>
                <a:spcPts val="600"/>
              </a:spcBef>
            </a:pPr>
            <a:r>
              <a:rPr lang="en-US" dirty="0"/>
              <a:t>Clear research focus,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interdisciplinary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10-13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supervisors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Thought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-out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supervision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matching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Tailored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qualification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soft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offers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2400"/>
              </a:spcBef>
            </a:pPr>
            <a:endParaRPr lang="de-DE" sz="24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b="1" dirty="0">
              <a:solidFill>
                <a:schemeClr val="accent3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BB8C361-2653-424E-A7B4-FAFFC10A1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r="8731"/>
          <a:stretch/>
        </p:blipFill>
        <p:spPr>
          <a:xfrm>
            <a:off x="406899" y="1628774"/>
            <a:ext cx="3816000" cy="43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Training Groups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Graduiertenkollegs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9234269-991F-4D66-BE5E-E28315F95CC0}" type="datetime1">
              <a:rPr lang="en-US"/>
              <a:pPr>
                <a:defRPr/>
              </a:pPr>
              <a:t>4/17/2024</a:t>
            </a:fld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3600" y="6261100"/>
            <a:ext cx="8477541" cy="198438"/>
          </a:xfrm>
        </p:spPr>
        <p:txBody>
          <a:bodyPr/>
          <a:lstStyle/>
          <a:p>
            <a:pPr>
              <a:defRPr/>
            </a:pPr>
            <a:r>
              <a:rPr lang="en-US" dirty="0"/>
              <a:t>DFG Funding Opportunities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3339" y="6453336"/>
            <a:ext cx="52712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quarter" idx="15"/>
          </p:nvPr>
        </p:nvSpPr>
        <p:spPr>
          <a:xfrm>
            <a:off x="5118579" y="1665467"/>
            <a:ext cx="6882077" cy="4462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Positions for all doctoral researchers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spirit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exchange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doctoral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scientists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feedback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Summer Schools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conferences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Invitation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guest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scientists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stays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abroad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Equal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dedicated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doctoral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children</a:t>
            </a:r>
            <a:endParaRPr lang="de-DE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de-DE" sz="2400" b="1" dirty="0">
              <a:solidFill>
                <a:schemeClr val="accent3"/>
              </a:solidFill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A2A685B-47C8-4E29-BB92-F44D507B3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604589"/>
            <a:ext cx="4411014" cy="44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3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G Vorlage 2007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FF2BA075-8C27-4FFF-82EC-32D1B152DF01}" vid="{C6DC7238-4873-4567-9EC2-379FCFCFFE1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1466</Words>
  <Application>Microsoft Office PowerPoint</Application>
  <PresentationFormat>Breitbild</PresentationFormat>
  <Paragraphs>266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DFG Vorlage 2007</vt:lpstr>
      <vt:lpstr>DFG Funding Opportunities for Researchers  in the Doctoral and Early Postdoc Phase</vt:lpstr>
      <vt:lpstr>Topics</vt:lpstr>
      <vt:lpstr>The DFG – About Us </vt:lpstr>
      <vt:lpstr>Eligibility</vt:lpstr>
      <vt:lpstr>Topics</vt:lpstr>
      <vt:lpstr>DFG Funding Opportunities for Research Careers </vt:lpstr>
      <vt:lpstr>Positions in DFG-Funded Projects</vt:lpstr>
      <vt:lpstr>Research Training Groups</vt:lpstr>
      <vt:lpstr>Research Training Groups</vt:lpstr>
      <vt:lpstr>Research Training Groups</vt:lpstr>
      <vt:lpstr>Research Training Groups</vt:lpstr>
      <vt:lpstr>Topics</vt:lpstr>
      <vt:lpstr>DFG Funding Opportunities for Postdocs </vt:lpstr>
      <vt:lpstr>Walter Benjamin Programme</vt:lpstr>
      <vt:lpstr>Walter Benjamin Programme</vt:lpstr>
      <vt:lpstr>Benefits for Parents</vt:lpstr>
      <vt:lpstr>International Destinations of Walter Benjamin Fellows in 2021</vt:lpstr>
      <vt:lpstr>Links </vt:lpstr>
      <vt:lpstr>PowerPoint-Präsentation</vt:lpstr>
    </vt:vector>
  </TitlesOfParts>
  <Company>DFG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DFG Funding Opportunities for Early-Career Researchers</dc:title>
  <dc:creator>boehme</dc:creator>
  <dc:description>www.dfg.de</dc:description>
  <cp:lastModifiedBy>Heinze, Margret</cp:lastModifiedBy>
  <cp:revision>295</cp:revision>
  <dcterms:created xsi:type="dcterms:W3CDTF">2019-07-12T08:33:16Z</dcterms:created>
  <dcterms:modified xsi:type="dcterms:W3CDTF">2024-04-17T12:26:55Z</dcterms:modified>
</cp:coreProperties>
</file>