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29"/>
  </p:notesMasterIdLst>
  <p:handoutMasterIdLst>
    <p:handoutMasterId r:id="rId30"/>
  </p:handoutMasterIdLst>
  <p:sldIdLst>
    <p:sldId id="428" r:id="rId5"/>
    <p:sldId id="450" r:id="rId6"/>
    <p:sldId id="429" r:id="rId7"/>
    <p:sldId id="451" r:id="rId8"/>
    <p:sldId id="452" r:id="rId9"/>
    <p:sldId id="454" r:id="rId10"/>
    <p:sldId id="453" r:id="rId11"/>
    <p:sldId id="455" r:id="rId12"/>
    <p:sldId id="456" r:id="rId13"/>
    <p:sldId id="457" r:id="rId14"/>
    <p:sldId id="458" r:id="rId15"/>
    <p:sldId id="459" r:id="rId16"/>
    <p:sldId id="460" r:id="rId17"/>
    <p:sldId id="462" r:id="rId18"/>
    <p:sldId id="461" r:id="rId19"/>
    <p:sldId id="463" r:id="rId20"/>
    <p:sldId id="465" r:id="rId21"/>
    <p:sldId id="464" r:id="rId22"/>
    <p:sldId id="466" r:id="rId23"/>
    <p:sldId id="468" r:id="rId24"/>
    <p:sldId id="467" r:id="rId25"/>
    <p:sldId id="449" r:id="rId26"/>
    <p:sldId id="469" r:id="rId27"/>
    <p:sldId id="44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3D"/>
    <a:srgbClr val="CF5493"/>
    <a:srgbClr val="E8E83A"/>
    <a:srgbClr val="74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80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16T20:06:30.771" idx="1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A0C9-EE51-4DC9-95EE-2E20892BD2BF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82DC8-9E79-4EEF-AB64-BDBF81A34E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913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12191999" cy="6857999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373" y="914400"/>
            <a:ext cx="6297809" cy="2701846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5915134" y="3649526"/>
            <a:ext cx="725939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99" y="5555449"/>
            <a:ext cx="2467058" cy="962191"/>
          </a:xfrm>
          <a:prstGeom prst="rect">
            <a:avLst/>
          </a:prstGeom>
        </p:spPr>
      </p:pic>
      <p:sp>
        <p:nvSpPr>
          <p:cNvPr id="10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474" y="1257425"/>
            <a:ext cx="5400000" cy="5400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3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10216105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947063" y="6435673"/>
            <a:ext cx="546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Hochschule für nachhaltige Entwicklung Eberswalde (HNEE) </a:t>
            </a:r>
            <a:endParaRPr lang="de-DE" sz="10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1037344" y="6693468"/>
            <a:ext cx="362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1067960" y="1821827"/>
            <a:ext cx="725939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9316" y="6486484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86863"/>
            <a:ext cx="48297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Medium durch Klicken hinzufügen 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Medium durch Klicken hinzufügen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05" y="999068"/>
            <a:ext cx="10125809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baseline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 hier einfügen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 hier einfügen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Medium durch Klicken hinzufügen 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Medium durch Klicken hinzufügen 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Medium durch Klicken hinzufügen 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04" y="999068"/>
            <a:ext cx="9741543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 hier einfügen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 hier einfügen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 hier einfügen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8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9557439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487" y="2269840"/>
            <a:ext cx="4876800" cy="3825952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Inhalten hinzufügen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Inhalte hinzufügen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6" y="999068"/>
            <a:ext cx="5482312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1011607"/>
            <a:ext cx="4837176" cy="4837176"/>
          </a:xfrm>
          <a:prstGeom prst="rect">
            <a:avLst/>
          </a:prstGeom>
          <a:solidFill>
            <a:srgbClr val="004D3D"/>
          </a:solidFill>
        </p:spPr>
        <p:txBody>
          <a:bodyPr/>
          <a:lstStyle>
            <a:lvl1pPr marL="0" indent="0">
              <a:buNone/>
              <a:defRPr sz="180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6316409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/>
              <a:pPr/>
              <a:t>‹Nr.›</a:t>
            </a:fld>
            <a:endParaRPr lang="en-US" sz="1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50" y="2286000"/>
            <a:ext cx="4876800" cy="27463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699" y="999068"/>
            <a:ext cx="10216105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Schlussfolie</a:t>
            </a:r>
            <a:endParaRPr lang="en-US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947063" y="6435673"/>
            <a:ext cx="546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Hochschule für nachhaltige Entwicklung Eberswalde (HNEE) </a:t>
            </a:r>
            <a:endParaRPr lang="de-DE" sz="10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1037344" y="6693468"/>
            <a:ext cx="362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1067960" y="1821827"/>
            <a:ext cx="725939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9316" y="6486484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86863"/>
            <a:ext cx="482976" cy="46800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475" y="2265100"/>
            <a:ext cx="8285625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baseline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Nach Möglichkeit bitte kein „Danke für Ihre Aufmerksamkeit!“. Verwenden Sie stattdessen ein inspirierendes Zitat, Foto, eine konkrete Fragestellung, eine Aufforderung oder einen zum Thema passenden interessanten Fakt. </a:t>
            </a:r>
          </a:p>
        </p:txBody>
      </p:sp>
    </p:spTree>
    <p:extLst>
      <p:ext uri="{BB962C8B-B14F-4D97-AF65-F5344CB8AC3E}">
        <p14:creationId xmlns:p14="http://schemas.microsoft.com/office/powerpoint/2010/main" val="136308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Inhalte bitte hier einfügen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815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Titeltext steht hier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82624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Inhalte bitte hier einfügen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689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Titeltext steht hier</a:t>
            </a:r>
            <a:endParaRPr lang="en-US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067960" y="1821827"/>
            <a:ext cx="725939" cy="6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699" y="999068"/>
            <a:ext cx="6280713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9469" y="1910351"/>
            <a:ext cx="4320000" cy="43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1" y="2285999"/>
            <a:ext cx="6280712" cy="3828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Inhalte bitte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07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46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46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05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05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94953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4953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8700" y="225651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55800" y="225651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82900" y="225651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0000" y="2200676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45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8" orient="horz" pos="3072">
          <p15:clr>
            <a:srgbClr val="FBAE40"/>
          </p15:clr>
        </p15:guide>
        <p15:guide id="13" pos="6384">
          <p15:clr>
            <a:srgbClr val="FBAE40"/>
          </p15:clr>
        </p15:guide>
        <p15:guide id="14" orient="horz" pos="32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07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Titeltext steht hier</a:t>
            </a:r>
            <a:endParaRPr lang="en-US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6907" y="3999042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435977" y="1288061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475" y="22651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Inhalte bitte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8896946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8" orient="horz" pos="3072">
          <p15:clr>
            <a:srgbClr val="FBAE40"/>
          </p15:clr>
        </p15:guide>
        <p15:guide id="13" pos="6384">
          <p15:clr>
            <a:srgbClr val="FBAE40"/>
          </p15:clr>
        </p15:guide>
        <p15:guide id="14" orient="horz" pos="32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Diagramm durch Klicken auf Symbol hinzufügen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587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pos="63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09" y="999068"/>
            <a:ext cx="9693293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922608"/>
            <a:ext cx="7810500" cy="2198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 txBox="1">
            <a:spLocks/>
          </p:cNvSpPr>
          <p:nvPr userDrawn="1"/>
        </p:nvSpPr>
        <p:spPr>
          <a:xfrm>
            <a:off x="914400" y="2274797"/>
            <a:ext cx="590310" cy="534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rgbClr val="004D3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5234007"/>
            <a:ext cx="7806047" cy="211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rgbClr val="004D3D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Vorname Nachname, Funktion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69347" y="4128754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1635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07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46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46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05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05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94953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4953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10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947093" y="6435673"/>
            <a:ext cx="546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>
                <a:solidFill>
                  <a:srgbClr val="004D3D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Hochschule für nachhaltige Entwicklung Eberswalde (HNEE) </a:t>
            </a:r>
            <a:endParaRPr lang="de-DE" sz="1000" b="0" dirty="0">
              <a:solidFill>
                <a:srgbClr val="004D3D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" y="146111"/>
            <a:ext cx="482303" cy="467348"/>
          </a:xfrm>
          <a:prstGeom prst="rect">
            <a:avLst/>
          </a:prstGeom>
        </p:spPr>
      </p:pic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lvl1pPr algn="ctr">
              <a:defRPr sz="900" b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defRPr>
            </a:lvl1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Gerade Verbindung 17"/>
          <p:cNvCxnSpPr/>
          <p:nvPr userDrawn="1"/>
        </p:nvCxnSpPr>
        <p:spPr>
          <a:xfrm>
            <a:off x="1035046" y="6693468"/>
            <a:ext cx="362969" cy="0"/>
          </a:xfrm>
          <a:prstGeom prst="line">
            <a:avLst/>
          </a:prstGeom>
          <a:ln w="19050">
            <a:solidFill>
              <a:srgbClr val="004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85" r:id="rId2"/>
    <p:sldLayoutId id="2147483674" r:id="rId3"/>
    <p:sldLayoutId id="2147483673" r:id="rId4"/>
    <p:sldLayoutId id="2147483687" r:id="rId5"/>
    <p:sldLayoutId id="2147483688" r:id="rId6"/>
    <p:sldLayoutId id="2147483678" r:id="rId7"/>
    <p:sldLayoutId id="2147483686" r:id="rId8"/>
    <p:sldLayoutId id="2147483660" r:id="rId9"/>
    <p:sldLayoutId id="2147483675" r:id="rId10"/>
    <p:sldLayoutId id="2147483679" r:id="rId11"/>
    <p:sldLayoutId id="2147483680" r:id="rId12"/>
    <p:sldLayoutId id="2147483681" r:id="rId13"/>
    <p:sldLayoutId id="2147483684" r:id="rId14"/>
    <p:sldLayoutId id="214748368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>
          <p15:clr>
            <a:srgbClr val="F26B43"/>
          </p15:clr>
        </p15:guide>
        <p15:guide id="18" orient="horz" pos="3672">
          <p15:clr>
            <a:srgbClr val="F26B43"/>
          </p15:clr>
        </p15:guide>
        <p15:guide id="19" pos="3984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can</a:t>
            </a:r>
            <a:r>
              <a:rPr lang="de-DE" dirty="0" smtClean="0"/>
              <a:t> help?</a:t>
            </a:r>
            <a:br>
              <a:rPr lang="de-DE" dirty="0" smtClean="0"/>
            </a:br>
            <a:r>
              <a:rPr lang="de-DE" sz="2800" dirty="0" smtClean="0"/>
              <a:t>Information </a:t>
            </a:r>
            <a:r>
              <a:rPr lang="de-DE" sz="2800" dirty="0" err="1" smtClean="0"/>
              <a:t>sources</a:t>
            </a:r>
            <a:r>
              <a:rPr lang="de-DE" sz="2800" dirty="0" smtClean="0"/>
              <a:t> and </a:t>
            </a:r>
            <a:r>
              <a:rPr lang="de-DE" sz="2800" dirty="0" err="1" smtClean="0"/>
              <a:t>support</a:t>
            </a:r>
            <a:r>
              <a:rPr lang="de-DE" sz="2800" dirty="0" smtClean="0"/>
              <a:t> </a:t>
            </a:r>
            <a:r>
              <a:rPr lang="de-DE" sz="2800" dirty="0" err="1" smtClean="0"/>
              <a:t>structures</a:t>
            </a:r>
            <a:r>
              <a:rPr lang="de-DE" sz="2800" dirty="0" smtClean="0"/>
              <a:t> for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proposal</a:t>
            </a:r>
            <a:r>
              <a:rPr lang="de-DE" sz="2800" dirty="0" smtClean="0"/>
              <a:t> </a:t>
            </a:r>
            <a:r>
              <a:rPr lang="de-DE" sz="2800" dirty="0" err="1" smtClean="0"/>
              <a:t>writing</a:t>
            </a:r>
            <a:endParaRPr lang="de-DE" sz="28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1862"/>
          <a:stretch>
            <a:fillRect/>
          </a:stretch>
        </p:blipFill>
        <p:spPr>
          <a:xfrm>
            <a:off x="184150" y="1257300"/>
            <a:ext cx="4920381" cy="4921827"/>
          </a:xfrm>
          <a:solidFill>
            <a:schemeClr val="tx1">
              <a:lumMod val="65000"/>
            </a:schemeClr>
          </a:solidFill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 txBox="1">
            <a:spLocks/>
          </p:cNvSpPr>
          <p:nvPr/>
        </p:nvSpPr>
        <p:spPr>
          <a:xfrm>
            <a:off x="5909347" y="4039178"/>
            <a:ext cx="5493634" cy="5903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Jakob Wegener,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officer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EU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, HNEE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5" y="993162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33" name="Textfeld 32"/>
          <p:cNvSpPr txBox="1"/>
          <p:nvPr/>
        </p:nvSpPr>
        <p:spPr>
          <a:xfrm>
            <a:off x="1023814" y="1933877"/>
            <a:ext cx="366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de-DE" sz="2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318744" y="2711991"/>
            <a:ext cx="1515292" cy="1457975"/>
            <a:chOff x="7128241" y="1964932"/>
            <a:chExt cx="1515292" cy="1457975"/>
          </a:xfrm>
        </p:grpSpPr>
        <p:sp>
          <p:nvSpPr>
            <p:cNvPr id="7" name="Abgerundetes Rechteck 6"/>
            <p:cNvSpPr/>
            <p:nvPr/>
          </p:nvSpPr>
          <p:spPr>
            <a:xfrm>
              <a:off x="7737841" y="2837493"/>
              <a:ext cx="296091" cy="5854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Gleichschenkliges Dreieck 4"/>
            <p:cNvSpPr/>
            <p:nvPr/>
          </p:nvSpPr>
          <p:spPr>
            <a:xfrm rot="10800000">
              <a:off x="7128241" y="2137423"/>
              <a:ext cx="1515292" cy="9927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Ellipse 1"/>
            <p:cNvSpPr/>
            <p:nvPr/>
          </p:nvSpPr>
          <p:spPr>
            <a:xfrm>
              <a:off x="7128241" y="1964932"/>
              <a:ext cx="1515292" cy="254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7816214" y="2953912"/>
              <a:ext cx="148046" cy="273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 rot="3877257">
            <a:off x="4833609" y="2071968"/>
            <a:ext cx="978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Newsletters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 rot="4723436">
            <a:off x="4863731" y="2130883"/>
            <a:ext cx="173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Funders</a:t>
            </a:r>
            <a:r>
              <a:rPr lang="de-DE" sz="12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 </a:t>
            </a:r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websites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 rot="16440365">
            <a:off x="5310293" y="1806495"/>
            <a:ext cx="162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cooperation</a:t>
            </a:r>
            <a:r>
              <a:rPr lang="de-DE" sz="12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requests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 rot="17419934">
            <a:off x="5784738" y="1787582"/>
            <a:ext cx="1492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Past</a:t>
            </a:r>
            <a:r>
              <a:rPr lang="de-DE" sz="12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experiences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 rot="18068173">
            <a:off x="6162930" y="1741339"/>
            <a:ext cx="19332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professional </a:t>
            </a:r>
            <a:r>
              <a:rPr lang="de-DE" sz="1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9018003" y="4950632"/>
            <a:ext cx="101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de-DE" sz="3200" dirty="0"/>
          </a:p>
        </p:txBody>
      </p:sp>
      <p:sp>
        <p:nvSpPr>
          <p:cNvPr id="11" name="Pfeil nach rechts 10"/>
          <p:cNvSpPr/>
          <p:nvPr/>
        </p:nvSpPr>
        <p:spPr>
          <a:xfrm>
            <a:off x="6818811" y="5243020"/>
            <a:ext cx="2020389" cy="112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11502" y="4876387"/>
            <a:ext cx="9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advice</a:t>
            </a:r>
            <a:endParaRPr 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4988112" y="5922967"/>
            <a:ext cx="366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manager</a:t>
            </a:r>
            <a:endParaRPr lang="de-DE" sz="2400" dirty="0"/>
          </a:p>
        </p:txBody>
      </p:sp>
      <p:sp>
        <p:nvSpPr>
          <p:cNvPr id="4" name="Smiley 3"/>
          <p:cNvSpPr/>
          <p:nvPr/>
        </p:nvSpPr>
        <p:spPr>
          <a:xfrm>
            <a:off x="5417871" y="4551828"/>
            <a:ext cx="1278167" cy="1257536"/>
          </a:xfrm>
          <a:prstGeom prst="smileyFac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5216994" y="4340494"/>
            <a:ext cx="1693533" cy="919553"/>
          </a:xfrm>
          <a:custGeom>
            <a:avLst/>
            <a:gdLst>
              <a:gd name="connsiteX0" fmla="*/ 169533 w 1693533"/>
              <a:gd name="connsiteY0" fmla="*/ 835377 h 919553"/>
              <a:gd name="connsiteX1" fmla="*/ 169533 w 1693533"/>
              <a:gd name="connsiteY1" fmla="*/ 835377 h 919553"/>
              <a:gd name="connsiteX2" fmla="*/ 200 w 1693533"/>
              <a:gd name="connsiteY2" fmla="*/ 846666 h 919553"/>
              <a:gd name="connsiteX3" fmla="*/ 338866 w 1693533"/>
              <a:gd name="connsiteY3" fmla="*/ 135466 h 919553"/>
              <a:gd name="connsiteX4" fmla="*/ 824288 w 1693533"/>
              <a:gd name="connsiteY4" fmla="*/ 0 h 919553"/>
              <a:gd name="connsiteX5" fmla="*/ 1366155 w 1693533"/>
              <a:gd name="connsiteY5" fmla="*/ 180622 h 919553"/>
              <a:gd name="connsiteX6" fmla="*/ 1693533 w 1693533"/>
              <a:gd name="connsiteY6" fmla="*/ 824088 h 919553"/>
              <a:gd name="connsiteX7" fmla="*/ 1479044 w 1693533"/>
              <a:gd name="connsiteY7" fmla="*/ 733777 h 919553"/>
              <a:gd name="connsiteX8" fmla="*/ 1422600 w 1693533"/>
              <a:gd name="connsiteY8" fmla="*/ 575733 h 919553"/>
              <a:gd name="connsiteX9" fmla="*/ 1309711 w 1693533"/>
              <a:gd name="connsiteY9" fmla="*/ 383822 h 91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533" h="919553">
                <a:moveTo>
                  <a:pt x="169533" y="835377"/>
                </a:moveTo>
                <a:lnTo>
                  <a:pt x="169533" y="835377"/>
                </a:lnTo>
                <a:cubicBezTo>
                  <a:pt x="45493" y="849159"/>
                  <a:pt x="-3563" y="1010355"/>
                  <a:pt x="200" y="846666"/>
                </a:cubicBezTo>
                <a:lnTo>
                  <a:pt x="338866" y="135466"/>
                </a:lnTo>
                <a:lnTo>
                  <a:pt x="824288" y="0"/>
                </a:lnTo>
                <a:lnTo>
                  <a:pt x="1366155" y="180622"/>
                </a:lnTo>
                <a:lnTo>
                  <a:pt x="1693533" y="824088"/>
                </a:lnTo>
                <a:lnTo>
                  <a:pt x="1479044" y="733777"/>
                </a:lnTo>
                <a:lnTo>
                  <a:pt x="1422600" y="575733"/>
                </a:lnTo>
                <a:lnTo>
                  <a:pt x="1309711" y="3838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0901" y="1132499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(</a:t>
            </a:r>
            <a:r>
              <a:rPr lang="de-DE" dirty="0" err="1" smtClean="0"/>
              <a:t>examples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1478558" y="2288321"/>
            <a:ext cx="991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1: Writing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proposals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Interreg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„Bundesprogramm Transnationale Zusammenarbeit“ (max. 25.000 €)</a:t>
            </a: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311" y="4156054"/>
            <a:ext cx="4001058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0901" y="1132499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(</a:t>
            </a:r>
            <a:r>
              <a:rPr lang="de-DE" dirty="0" err="1" smtClean="0"/>
              <a:t>examples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1681759" y="3036466"/>
            <a:ext cx="5740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2: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Coordinators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Horizon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cluster-projects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consortium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BMBF* (50.000 €,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12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3" y="2288321"/>
            <a:ext cx="2969624" cy="39166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72356" y="5974181"/>
            <a:ext cx="5740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de-DE" sz="16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sz="16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de-DE" sz="16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„Anschubfinanzierung“</a:t>
            </a:r>
          </a:p>
        </p:txBody>
      </p:sp>
    </p:spTree>
    <p:extLst>
      <p:ext uri="{BB962C8B-B14F-4D97-AF65-F5344CB8AC3E}">
        <p14:creationId xmlns:p14="http://schemas.microsoft.com/office/powerpoint/2010/main" val="36597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0901" y="1132499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consortium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sz="2800" dirty="0"/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12FAAFDD-A1EB-45A7-B62D-8A31C8C6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482" y="2265165"/>
            <a:ext cx="4696968" cy="806647"/>
          </a:xfrm>
          <a:prstGeom prst="rect">
            <a:avLst/>
          </a:prstGeom>
          <a:solidFill>
            <a:srgbClr val="004D3D"/>
          </a:solidFill>
          <a:ln w="3175">
            <a:noFill/>
          </a:ln>
        </p:spPr>
        <p:txBody>
          <a:bodyPr wrap="square" lIns="79383" tIns="79383" rIns="79383" bIns="79383" anchor="b" anchorCtr="0">
            <a:spAutoFit/>
          </a:bodyPr>
          <a:lstStyle/>
          <a:p>
            <a:pPr>
              <a:buSzPct val="90000"/>
            </a:pPr>
            <a:r>
              <a:rPr lang="de-DE" dirty="0" err="1" smtClean="0">
                <a:cs typeface="Calibri Light" panose="020F0302020204030204" pitchFamily="34" charset="0"/>
              </a:rPr>
              <a:t>Your</a:t>
            </a:r>
            <a:r>
              <a:rPr lang="de-DE" dirty="0" smtClean="0"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cs typeface="Calibri Light" panose="020F0302020204030204" pitchFamily="34" charset="0"/>
              </a:rPr>
              <a:t>greatest</a:t>
            </a:r>
            <a:r>
              <a:rPr lang="de-DE" dirty="0" smtClean="0">
                <a:cs typeface="Calibri Light" panose="020F0302020204030204" pitchFamily="34" charset="0"/>
              </a:rPr>
              <a:t> help:</a:t>
            </a:r>
          </a:p>
          <a:p>
            <a:pPr>
              <a:buSzPct val="90000"/>
            </a:pPr>
            <a:r>
              <a:rPr lang="de-DE" sz="2400" dirty="0" smtClean="0">
                <a:cs typeface="Calibri Light" panose="020F0302020204030204" pitchFamily="34" charset="0"/>
              </a:rPr>
              <a:t>The </a:t>
            </a:r>
            <a:r>
              <a:rPr lang="de-DE" sz="2400" dirty="0" err="1" smtClean="0">
                <a:cs typeface="Calibri Light" panose="020F0302020204030204" pitchFamily="34" charset="0"/>
              </a:rPr>
              <a:t>topic</a:t>
            </a:r>
            <a:r>
              <a:rPr lang="de-DE" sz="2400" dirty="0" smtClean="0"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cs typeface="Calibri Light" panose="020F0302020204030204" pitchFamily="34" charset="0"/>
              </a:rPr>
              <a:t>text</a:t>
            </a:r>
            <a:endParaRPr lang="de-DE" sz="2400" dirty="0">
              <a:cs typeface="Calibri Light" panose="020F0302020204030204" pitchFamily="34" charset="0"/>
            </a:endParaRP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12FAAFDD-A1EB-45A7-B62D-8A31C8C6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95" y="2265165"/>
            <a:ext cx="4696968" cy="806647"/>
          </a:xfrm>
          <a:prstGeom prst="rect">
            <a:avLst/>
          </a:prstGeom>
          <a:solidFill>
            <a:srgbClr val="004D3D"/>
          </a:solidFill>
          <a:ln w="3175">
            <a:noFill/>
          </a:ln>
        </p:spPr>
        <p:txBody>
          <a:bodyPr wrap="square" lIns="79383" tIns="79383" rIns="79383" bIns="79383" anchor="b" anchorCtr="0">
            <a:spAutoFit/>
          </a:bodyPr>
          <a:lstStyle/>
          <a:p>
            <a:pPr>
              <a:buSzPct val="90000"/>
            </a:pPr>
            <a:r>
              <a:rPr lang="de-DE" dirty="0" err="1" smtClean="0">
                <a:cs typeface="Calibri Light" panose="020F0302020204030204" pitchFamily="34" charset="0"/>
              </a:rPr>
              <a:t>Your</a:t>
            </a:r>
            <a:r>
              <a:rPr lang="de-DE" dirty="0" smtClean="0"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cs typeface="Calibri Light" panose="020F0302020204030204" pitchFamily="34" charset="0"/>
              </a:rPr>
              <a:t>second</a:t>
            </a:r>
            <a:r>
              <a:rPr lang="de-DE" dirty="0" smtClean="0"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cs typeface="Calibri Light" panose="020F0302020204030204" pitchFamily="34" charset="0"/>
              </a:rPr>
              <a:t>greatest</a:t>
            </a:r>
            <a:r>
              <a:rPr lang="de-DE" dirty="0" smtClean="0">
                <a:cs typeface="Calibri Light" panose="020F0302020204030204" pitchFamily="34" charset="0"/>
              </a:rPr>
              <a:t> help:</a:t>
            </a:r>
          </a:p>
          <a:p>
            <a:pPr>
              <a:buSzPct val="90000"/>
            </a:pPr>
            <a:r>
              <a:rPr lang="de-DE" sz="2400" dirty="0" err="1" smtClean="0"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cs typeface="Calibri Light" panose="020F0302020204030204" pitchFamily="34" charset="0"/>
              </a:rPr>
              <a:t>scientific</a:t>
            </a:r>
            <a:r>
              <a:rPr lang="de-DE" sz="2400" dirty="0" smtClean="0"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cs typeface="Calibri Light" panose="020F0302020204030204" pitchFamily="34" charset="0"/>
              </a:rPr>
              <a:t>friends</a:t>
            </a:r>
            <a:endParaRPr lang="de-DE" sz="2400" dirty="0">
              <a:cs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9482" y="3845659"/>
            <a:ext cx="487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subject-specific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sticking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crucial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13995" y="3845659"/>
            <a:ext cx="4875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Distorting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proposal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friends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generally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0901" y="1132499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consortium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478558" y="2288321"/>
            <a:ext cx="991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tools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different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levels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engagement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539865" y="3629856"/>
            <a:ext cx="1929556" cy="171128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databases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349865" y="3721771"/>
            <a:ext cx="1929556" cy="1711281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-time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966984" y="3721770"/>
            <a:ext cx="1929556" cy="1711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Networking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9351" y="5491416"/>
            <a:ext cx="268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-tool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EU F&amp;T-Portal)</a:t>
            </a:r>
          </a:p>
          <a:p>
            <a:endParaRPr lang="de-DE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71931" y="5493753"/>
            <a:ext cx="268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organized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National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Points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regional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ministies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de-DE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714511" y="5493753"/>
            <a:ext cx="268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COST-actions,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Exchanges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de-DE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593306" y="4485496"/>
            <a:ext cx="1378625" cy="0"/>
          </a:xfrm>
          <a:prstGeom prst="straightConnector1">
            <a:avLst/>
          </a:prstGeom>
          <a:ln w="22225">
            <a:solidFill>
              <a:schemeClr val="bg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403306" y="4571868"/>
            <a:ext cx="1378625" cy="0"/>
          </a:xfrm>
          <a:prstGeom prst="straightConnector1">
            <a:avLst/>
          </a:prstGeom>
          <a:ln w="22225">
            <a:solidFill>
              <a:schemeClr val="bg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0901" y="1132499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consortium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478558" y="2288321"/>
            <a:ext cx="991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outside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Academia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Enterprise Europe</a:t>
            </a: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22" y="3629856"/>
            <a:ext cx="631595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0901" y="1132499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&amp; </a:t>
            </a:r>
            <a:r>
              <a:rPr lang="de-DE" dirty="0" err="1" smtClean="0"/>
              <a:t>submission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330776" y="2657775"/>
            <a:ext cx="9914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national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European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co-funded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actions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agency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check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whether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scope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While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write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inquire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about</a:t>
            </a:r>
            <a:r>
              <a:rPr lang="de-DE" sz="2400" dirty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formal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budgeting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rules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annexes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7379" y="759570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&amp; </a:t>
            </a:r>
            <a:r>
              <a:rPr lang="de-DE" dirty="0" err="1" smtClean="0"/>
              <a:t>submission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3562381" y="1530988"/>
            <a:ext cx="6187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(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EU-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topics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Horizon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LIFE, CERV,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national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points</a:t>
            </a:r>
            <a:r>
              <a:rPr lang="de-DE" sz="2400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Logo NKS K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3" y="3319189"/>
            <a:ext cx="1377661" cy="9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02" y="4334834"/>
            <a:ext cx="2280344" cy="10764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654" y="4024305"/>
            <a:ext cx="1897784" cy="54222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78155" y="2854246"/>
            <a:ext cx="3971637" cy="2882341"/>
          </a:xfrm>
          <a:prstGeom prst="ellipse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927916" y="5813895"/>
            <a:ext cx="288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Pillar</a:t>
            </a:r>
            <a:r>
              <a:rPr lang="de-DE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II: </a:t>
            </a:r>
            <a:r>
              <a:rPr lang="de-DE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</a:t>
            </a:r>
            <a:r>
              <a:rPr lang="de-DE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NCP per </a:t>
            </a:r>
            <a:r>
              <a:rPr lang="de-DE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cluster</a:t>
            </a:r>
            <a:endParaRPr lang="de-DE" b="1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b="1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34386" r="37960"/>
          <a:stretch/>
        </p:blipFill>
        <p:spPr>
          <a:xfrm>
            <a:off x="5995439" y="4255999"/>
            <a:ext cx="2372726" cy="13618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04376" y="5913820"/>
            <a:ext cx="6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</a:t>
            </a:r>
            <a:r>
              <a:rPr lang="de-DE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pillars</a:t>
            </a:r>
            <a:r>
              <a:rPr lang="de-DE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non-</a:t>
            </a:r>
            <a:r>
              <a:rPr lang="de-DE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Horizon</a:t>
            </a:r>
            <a:r>
              <a:rPr lang="de-DE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de-DE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Programs</a:t>
            </a:r>
            <a:r>
              <a:rPr lang="de-DE" b="1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individual NCPs</a:t>
            </a:r>
          </a:p>
          <a:p>
            <a:endParaRPr lang="de-DE" b="1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949" y="4250330"/>
            <a:ext cx="2483560" cy="43854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993" y="3005418"/>
            <a:ext cx="2183199" cy="9023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7292" y="4850063"/>
            <a:ext cx="1866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7379" y="759570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&amp; </a:t>
            </a:r>
            <a:r>
              <a:rPr lang="de-DE" dirty="0" err="1" smtClean="0"/>
              <a:t>submission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1541669" y="2332499"/>
            <a:ext cx="6187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EU-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2400" b="1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KoWi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side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advice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Proofreading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proposals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Hosting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consortium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meeting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243992" y="3493869"/>
            <a:ext cx="194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manager</a:t>
            </a:r>
            <a:endParaRPr lang="de-DE" sz="24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214" y="1329426"/>
            <a:ext cx="2324441" cy="110496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9019822" y="5644444"/>
            <a:ext cx="809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You</a:t>
            </a:r>
            <a:endParaRPr lang="de-DE"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593306" y="4485496"/>
            <a:ext cx="1378625" cy="0"/>
          </a:xfrm>
          <a:prstGeom prst="straightConnector1">
            <a:avLst/>
          </a:prstGeom>
          <a:ln w="22225">
            <a:solidFill>
              <a:schemeClr val="bg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9403127" y="2651052"/>
            <a:ext cx="5903" cy="658440"/>
          </a:xfrm>
          <a:prstGeom prst="straightConnector1">
            <a:avLst/>
          </a:prstGeom>
          <a:ln w="41275">
            <a:solidFill>
              <a:schemeClr val="bg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9403127" y="4790346"/>
            <a:ext cx="5903" cy="833091"/>
          </a:xfrm>
          <a:prstGeom prst="straightConnector1">
            <a:avLst/>
          </a:prstGeom>
          <a:ln w="41275">
            <a:solidFill>
              <a:schemeClr val="bg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krümmter Verbinder 26"/>
          <p:cNvCxnSpPr>
            <a:stCxn id="14" idx="1"/>
            <a:endCxn id="18" idx="1"/>
          </p:cNvCxnSpPr>
          <p:nvPr/>
        </p:nvCxnSpPr>
        <p:spPr>
          <a:xfrm rot="10800000" flipH="1" flipV="1">
            <a:off x="8463214" y="1881906"/>
            <a:ext cx="556608" cy="4054925"/>
          </a:xfrm>
          <a:prstGeom prst="curvedConnector3">
            <a:avLst>
              <a:gd name="adj1" fmla="val -107999"/>
            </a:avLst>
          </a:prstGeom>
          <a:ln w="41275">
            <a:solidFill>
              <a:schemeClr val="bg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miley 29"/>
          <p:cNvSpPr/>
          <p:nvPr/>
        </p:nvSpPr>
        <p:spPr>
          <a:xfrm>
            <a:off x="8827227" y="3625825"/>
            <a:ext cx="1162274" cy="1143514"/>
          </a:xfrm>
          <a:prstGeom prst="smileyFac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8633138" y="3443971"/>
            <a:ext cx="1539978" cy="836176"/>
          </a:xfrm>
          <a:custGeom>
            <a:avLst/>
            <a:gdLst>
              <a:gd name="connsiteX0" fmla="*/ 169533 w 1693533"/>
              <a:gd name="connsiteY0" fmla="*/ 835377 h 919553"/>
              <a:gd name="connsiteX1" fmla="*/ 169533 w 1693533"/>
              <a:gd name="connsiteY1" fmla="*/ 835377 h 919553"/>
              <a:gd name="connsiteX2" fmla="*/ 200 w 1693533"/>
              <a:gd name="connsiteY2" fmla="*/ 846666 h 919553"/>
              <a:gd name="connsiteX3" fmla="*/ 338866 w 1693533"/>
              <a:gd name="connsiteY3" fmla="*/ 135466 h 919553"/>
              <a:gd name="connsiteX4" fmla="*/ 824288 w 1693533"/>
              <a:gd name="connsiteY4" fmla="*/ 0 h 919553"/>
              <a:gd name="connsiteX5" fmla="*/ 1366155 w 1693533"/>
              <a:gd name="connsiteY5" fmla="*/ 180622 h 919553"/>
              <a:gd name="connsiteX6" fmla="*/ 1693533 w 1693533"/>
              <a:gd name="connsiteY6" fmla="*/ 824088 h 919553"/>
              <a:gd name="connsiteX7" fmla="*/ 1479044 w 1693533"/>
              <a:gd name="connsiteY7" fmla="*/ 733777 h 919553"/>
              <a:gd name="connsiteX8" fmla="*/ 1422600 w 1693533"/>
              <a:gd name="connsiteY8" fmla="*/ 575733 h 919553"/>
              <a:gd name="connsiteX9" fmla="*/ 1309711 w 1693533"/>
              <a:gd name="connsiteY9" fmla="*/ 383822 h 91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533" h="919553">
                <a:moveTo>
                  <a:pt x="169533" y="835377"/>
                </a:moveTo>
                <a:lnTo>
                  <a:pt x="169533" y="835377"/>
                </a:lnTo>
                <a:cubicBezTo>
                  <a:pt x="45493" y="849159"/>
                  <a:pt x="-3563" y="1010355"/>
                  <a:pt x="200" y="846666"/>
                </a:cubicBezTo>
                <a:lnTo>
                  <a:pt x="338866" y="135466"/>
                </a:lnTo>
                <a:lnTo>
                  <a:pt x="824288" y="0"/>
                </a:lnTo>
                <a:lnTo>
                  <a:pt x="1366155" y="180622"/>
                </a:lnTo>
                <a:lnTo>
                  <a:pt x="1693533" y="824088"/>
                </a:lnTo>
                <a:lnTo>
                  <a:pt x="1479044" y="733777"/>
                </a:lnTo>
                <a:lnTo>
                  <a:pt x="1422600" y="575733"/>
                </a:lnTo>
                <a:lnTo>
                  <a:pt x="1309711" y="3838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3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7379" y="759570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&amp; </a:t>
            </a:r>
            <a:r>
              <a:rPr lang="de-DE" dirty="0" err="1" smtClean="0"/>
              <a:t>submission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1513094" y="2375362"/>
            <a:ext cx="9769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EU-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Brandenburg,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there‘s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also EUK!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advice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(like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Proofreading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proposals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14" y="4510513"/>
            <a:ext cx="6085875" cy="17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42988" y="1036426"/>
            <a:ext cx="10308431" cy="607925"/>
          </a:xfrm>
        </p:spPr>
        <p:txBody>
          <a:bodyPr/>
          <a:lstStyle/>
          <a:p>
            <a:r>
              <a:rPr lang="de-DE" dirty="0" smtClean="0"/>
              <a:t>Writing a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collaborative</a:t>
            </a:r>
            <a:r>
              <a:rPr lang="de-DE" dirty="0" smtClean="0"/>
              <a:t> </a:t>
            </a:r>
            <a:r>
              <a:rPr lang="de-DE" dirty="0" err="1" smtClean="0"/>
              <a:t>exercise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consists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/>
              <a:t> </a:t>
            </a:r>
            <a:r>
              <a:rPr lang="de-DE" sz="2800" dirty="0" smtClean="0"/>
              <a:t>…</a:t>
            </a:r>
            <a:endParaRPr lang="de-DE" sz="2800" dirty="0"/>
          </a:p>
        </p:txBody>
      </p:sp>
      <p:sp>
        <p:nvSpPr>
          <p:cNvPr id="5" name="Ellipse 4"/>
          <p:cNvSpPr/>
          <p:nvPr/>
        </p:nvSpPr>
        <p:spPr>
          <a:xfrm>
            <a:off x="3011477" y="4305177"/>
            <a:ext cx="1929556" cy="1711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762320" y="4966855"/>
            <a:ext cx="1530927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873157" y="2777836"/>
            <a:ext cx="1530927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Providing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infra-structure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10065" y="3983182"/>
            <a:ext cx="1786616" cy="1662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 a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DoA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750135" y="4135582"/>
            <a:ext cx="1530927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Calcula-ting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budget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750134" y="1996348"/>
            <a:ext cx="1530927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Proof-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678781" y="2211093"/>
            <a:ext cx="2297474" cy="1526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Handling formal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submission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ehne 11"/>
          <p:cNvSpPr/>
          <p:nvPr/>
        </p:nvSpPr>
        <p:spPr>
          <a:xfrm rot="6438011">
            <a:off x="5629904" y="1833718"/>
            <a:ext cx="713510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hne 12"/>
          <p:cNvSpPr/>
          <p:nvPr/>
        </p:nvSpPr>
        <p:spPr>
          <a:xfrm rot="8663468">
            <a:off x="6141377" y="1930082"/>
            <a:ext cx="757934" cy="534573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hne 13"/>
          <p:cNvSpPr/>
          <p:nvPr/>
        </p:nvSpPr>
        <p:spPr>
          <a:xfrm rot="11462558">
            <a:off x="6539510" y="2340347"/>
            <a:ext cx="713510" cy="464127"/>
          </a:xfrm>
          <a:prstGeom prst="chord">
            <a:avLst>
              <a:gd name="adj1" fmla="val 1408199"/>
              <a:gd name="adj2" fmla="val 162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hne 14"/>
          <p:cNvSpPr/>
          <p:nvPr/>
        </p:nvSpPr>
        <p:spPr>
          <a:xfrm rot="13911288">
            <a:off x="6385244" y="2849695"/>
            <a:ext cx="817701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hne 15"/>
          <p:cNvSpPr/>
          <p:nvPr/>
        </p:nvSpPr>
        <p:spPr>
          <a:xfrm rot="16027276">
            <a:off x="6121805" y="3160600"/>
            <a:ext cx="713510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hne 16"/>
          <p:cNvSpPr/>
          <p:nvPr/>
        </p:nvSpPr>
        <p:spPr>
          <a:xfrm rot="18124368">
            <a:off x="5616224" y="3259223"/>
            <a:ext cx="713510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hne 17"/>
          <p:cNvSpPr/>
          <p:nvPr/>
        </p:nvSpPr>
        <p:spPr>
          <a:xfrm rot="19982471">
            <a:off x="5048331" y="3070862"/>
            <a:ext cx="927202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hne 18"/>
          <p:cNvSpPr/>
          <p:nvPr/>
        </p:nvSpPr>
        <p:spPr>
          <a:xfrm rot="4339095">
            <a:off x="5034392" y="2007961"/>
            <a:ext cx="859892" cy="56858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hne 19"/>
          <p:cNvSpPr/>
          <p:nvPr/>
        </p:nvSpPr>
        <p:spPr>
          <a:xfrm rot="1147554">
            <a:off x="4899432" y="2567613"/>
            <a:ext cx="713510" cy="573980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310065" y="2098963"/>
            <a:ext cx="1530927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Having</a:t>
            </a:r>
            <a:r>
              <a:rPr lang="de-DE" dirty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de-DE" dirty="0" err="1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7379" y="759570"/>
            <a:ext cx="7994188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&amp; </a:t>
            </a:r>
            <a:r>
              <a:rPr lang="de-DE" dirty="0" err="1" smtClean="0"/>
              <a:t>submission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1584531" y="2075325"/>
            <a:ext cx="9769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help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takes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miley 4"/>
          <p:cNvSpPr/>
          <p:nvPr/>
        </p:nvSpPr>
        <p:spPr>
          <a:xfrm>
            <a:off x="3831959" y="3565990"/>
            <a:ext cx="1278167" cy="1257536"/>
          </a:xfrm>
          <a:prstGeom prst="smileyFac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3631082" y="3354656"/>
            <a:ext cx="1693533" cy="919553"/>
          </a:xfrm>
          <a:custGeom>
            <a:avLst/>
            <a:gdLst>
              <a:gd name="connsiteX0" fmla="*/ 169533 w 1693533"/>
              <a:gd name="connsiteY0" fmla="*/ 835377 h 919553"/>
              <a:gd name="connsiteX1" fmla="*/ 169533 w 1693533"/>
              <a:gd name="connsiteY1" fmla="*/ 835377 h 919553"/>
              <a:gd name="connsiteX2" fmla="*/ 200 w 1693533"/>
              <a:gd name="connsiteY2" fmla="*/ 846666 h 919553"/>
              <a:gd name="connsiteX3" fmla="*/ 338866 w 1693533"/>
              <a:gd name="connsiteY3" fmla="*/ 135466 h 919553"/>
              <a:gd name="connsiteX4" fmla="*/ 824288 w 1693533"/>
              <a:gd name="connsiteY4" fmla="*/ 0 h 919553"/>
              <a:gd name="connsiteX5" fmla="*/ 1366155 w 1693533"/>
              <a:gd name="connsiteY5" fmla="*/ 180622 h 919553"/>
              <a:gd name="connsiteX6" fmla="*/ 1693533 w 1693533"/>
              <a:gd name="connsiteY6" fmla="*/ 824088 h 919553"/>
              <a:gd name="connsiteX7" fmla="*/ 1479044 w 1693533"/>
              <a:gd name="connsiteY7" fmla="*/ 733777 h 919553"/>
              <a:gd name="connsiteX8" fmla="*/ 1422600 w 1693533"/>
              <a:gd name="connsiteY8" fmla="*/ 575733 h 919553"/>
              <a:gd name="connsiteX9" fmla="*/ 1309711 w 1693533"/>
              <a:gd name="connsiteY9" fmla="*/ 383822 h 91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533" h="919553">
                <a:moveTo>
                  <a:pt x="169533" y="835377"/>
                </a:moveTo>
                <a:lnTo>
                  <a:pt x="169533" y="835377"/>
                </a:lnTo>
                <a:cubicBezTo>
                  <a:pt x="45493" y="849159"/>
                  <a:pt x="-3563" y="1010355"/>
                  <a:pt x="200" y="846666"/>
                </a:cubicBezTo>
                <a:lnTo>
                  <a:pt x="338866" y="135466"/>
                </a:lnTo>
                <a:lnTo>
                  <a:pt x="824288" y="0"/>
                </a:lnTo>
                <a:lnTo>
                  <a:pt x="1366155" y="180622"/>
                </a:lnTo>
                <a:lnTo>
                  <a:pt x="1693533" y="824088"/>
                </a:lnTo>
                <a:lnTo>
                  <a:pt x="1479044" y="733777"/>
                </a:lnTo>
                <a:lnTo>
                  <a:pt x="1422600" y="575733"/>
                </a:lnTo>
                <a:lnTo>
                  <a:pt x="1309711" y="3838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winkelter Verbinder 6"/>
          <p:cNvCxnSpPr/>
          <p:nvPr/>
        </p:nvCxnSpPr>
        <p:spPr>
          <a:xfrm rot="5400000" flipH="1" flipV="1">
            <a:off x="3250407" y="5850731"/>
            <a:ext cx="4286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ihandform 11"/>
          <p:cNvSpPr/>
          <p:nvPr/>
        </p:nvSpPr>
        <p:spPr>
          <a:xfrm>
            <a:off x="3326880" y="4096512"/>
            <a:ext cx="2511971" cy="1915215"/>
          </a:xfrm>
          <a:custGeom>
            <a:avLst/>
            <a:gdLst>
              <a:gd name="connsiteX0" fmla="*/ 0 w 2994855"/>
              <a:gd name="connsiteY0" fmla="*/ 2228850 h 2228850"/>
              <a:gd name="connsiteX1" fmla="*/ 342900 w 2994855"/>
              <a:gd name="connsiteY1" fmla="*/ 2028825 h 2228850"/>
              <a:gd name="connsiteX2" fmla="*/ 328612 w 2994855"/>
              <a:gd name="connsiteY2" fmla="*/ 2028825 h 2228850"/>
              <a:gd name="connsiteX3" fmla="*/ 271462 w 2994855"/>
              <a:gd name="connsiteY3" fmla="*/ 1228725 h 2228850"/>
              <a:gd name="connsiteX4" fmla="*/ 1200150 w 2994855"/>
              <a:gd name="connsiteY4" fmla="*/ 1071562 h 2228850"/>
              <a:gd name="connsiteX5" fmla="*/ 2500312 w 2994855"/>
              <a:gd name="connsiteY5" fmla="*/ 1157287 h 2228850"/>
              <a:gd name="connsiteX6" fmla="*/ 2957512 w 2994855"/>
              <a:gd name="connsiteY6" fmla="*/ 200025 h 2228850"/>
              <a:gd name="connsiteX7" fmla="*/ 2943225 w 2994855"/>
              <a:gd name="connsiteY7" fmla="*/ 171450 h 2228850"/>
              <a:gd name="connsiteX8" fmla="*/ 2743200 w 2994855"/>
              <a:gd name="connsiteY8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855" h="2228850">
                <a:moveTo>
                  <a:pt x="0" y="2228850"/>
                </a:moveTo>
                <a:lnTo>
                  <a:pt x="342900" y="2028825"/>
                </a:lnTo>
                <a:cubicBezTo>
                  <a:pt x="397669" y="1995488"/>
                  <a:pt x="340518" y="2162175"/>
                  <a:pt x="328612" y="2028825"/>
                </a:cubicBezTo>
                <a:cubicBezTo>
                  <a:pt x="316706" y="1895475"/>
                  <a:pt x="126206" y="1388269"/>
                  <a:pt x="271462" y="1228725"/>
                </a:cubicBezTo>
                <a:cubicBezTo>
                  <a:pt x="416718" y="1069181"/>
                  <a:pt x="828675" y="1083468"/>
                  <a:pt x="1200150" y="1071562"/>
                </a:cubicBezTo>
                <a:cubicBezTo>
                  <a:pt x="1571625" y="1059656"/>
                  <a:pt x="2207418" y="1302543"/>
                  <a:pt x="2500312" y="1157287"/>
                </a:cubicBezTo>
                <a:cubicBezTo>
                  <a:pt x="2793206" y="1012031"/>
                  <a:pt x="2883693" y="364331"/>
                  <a:pt x="2957512" y="200025"/>
                </a:cubicBezTo>
                <a:cubicBezTo>
                  <a:pt x="3031331" y="35719"/>
                  <a:pt x="2978944" y="204787"/>
                  <a:pt x="2943225" y="171450"/>
                </a:cubicBezTo>
                <a:cubicBezTo>
                  <a:pt x="2907506" y="138113"/>
                  <a:pt x="2825353" y="69056"/>
                  <a:pt x="2743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miley 13"/>
          <p:cNvSpPr/>
          <p:nvPr/>
        </p:nvSpPr>
        <p:spPr>
          <a:xfrm>
            <a:off x="7386029" y="3693804"/>
            <a:ext cx="1278167" cy="1257536"/>
          </a:xfrm>
          <a:prstGeom prst="smileyFac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473002" y="3528345"/>
            <a:ext cx="1144185" cy="356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271724" y="3528344"/>
            <a:ext cx="1572811" cy="86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 rot="10800000" flipV="1">
            <a:off x="6468779" y="4096512"/>
            <a:ext cx="2994855" cy="2228850"/>
          </a:xfrm>
          <a:custGeom>
            <a:avLst/>
            <a:gdLst>
              <a:gd name="connsiteX0" fmla="*/ 0 w 2994855"/>
              <a:gd name="connsiteY0" fmla="*/ 2228850 h 2228850"/>
              <a:gd name="connsiteX1" fmla="*/ 342900 w 2994855"/>
              <a:gd name="connsiteY1" fmla="*/ 2028825 h 2228850"/>
              <a:gd name="connsiteX2" fmla="*/ 328612 w 2994855"/>
              <a:gd name="connsiteY2" fmla="*/ 2028825 h 2228850"/>
              <a:gd name="connsiteX3" fmla="*/ 271462 w 2994855"/>
              <a:gd name="connsiteY3" fmla="*/ 1228725 h 2228850"/>
              <a:gd name="connsiteX4" fmla="*/ 1200150 w 2994855"/>
              <a:gd name="connsiteY4" fmla="*/ 1071562 h 2228850"/>
              <a:gd name="connsiteX5" fmla="*/ 2500312 w 2994855"/>
              <a:gd name="connsiteY5" fmla="*/ 1157287 h 2228850"/>
              <a:gd name="connsiteX6" fmla="*/ 2957512 w 2994855"/>
              <a:gd name="connsiteY6" fmla="*/ 200025 h 2228850"/>
              <a:gd name="connsiteX7" fmla="*/ 2943225 w 2994855"/>
              <a:gd name="connsiteY7" fmla="*/ 171450 h 2228850"/>
              <a:gd name="connsiteX8" fmla="*/ 2743200 w 2994855"/>
              <a:gd name="connsiteY8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855" h="2228850">
                <a:moveTo>
                  <a:pt x="0" y="2228850"/>
                </a:moveTo>
                <a:lnTo>
                  <a:pt x="342900" y="2028825"/>
                </a:lnTo>
                <a:cubicBezTo>
                  <a:pt x="397669" y="1995488"/>
                  <a:pt x="340518" y="2162175"/>
                  <a:pt x="328612" y="2028825"/>
                </a:cubicBezTo>
                <a:cubicBezTo>
                  <a:pt x="316706" y="1895475"/>
                  <a:pt x="126206" y="1388269"/>
                  <a:pt x="271462" y="1228725"/>
                </a:cubicBezTo>
                <a:cubicBezTo>
                  <a:pt x="416718" y="1069181"/>
                  <a:pt x="828675" y="1083468"/>
                  <a:pt x="1200150" y="1071562"/>
                </a:cubicBezTo>
                <a:cubicBezTo>
                  <a:pt x="1571625" y="1059656"/>
                  <a:pt x="2207418" y="1302543"/>
                  <a:pt x="2500312" y="1157287"/>
                </a:cubicBezTo>
                <a:cubicBezTo>
                  <a:pt x="2793206" y="1012031"/>
                  <a:pt x="2883693" y="364331"/>
                  <a:pt x="2957512" y="200025"/>
                </a:cubicBezTo>
                <a:cubicBezTo>
                  <a:pt x="3031331" y="35719"/>
                  <a:pt x="2978944" y="204787"/>
                  <a:pt x="2943225" y="171450"/>
                </a:cubicBezTo>
                <a:cubicBezTo>
                  <a:pt x="2907506" y="138113"/>
                  <a:pt x="2825353" y="69056"/>
                  <a:pt x="2743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8815964" y="3605950"/>
            <a:ext cx="28575" cy="314325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8854343" y="3862795"/>
            <a:ext cx="28575" cy="314325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krümmter Verbinder 20"/>
          <p:cNvCxnSpPr/>
          <p:nvPr/>
        </p:nvCxnSpPr>
        <p:spPr>
          <a:xfrm rot="16200000" flipH="1">
            <a:off x="3866385" y="5518832"/>
            <a:ext cx="1465706" cy="256388"/>
          </a:xfrm>
          <a:prstGeom prst="curvedConnector3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Gekrümmter Verbinder 22"/>
          <p:cNvCxnSpPr/>
          <p:nvPr/>
        </p:nvCxnSpPr>
        <p:spPr>
          <a:xfrm rot="5400000" flipH="1" flipV="1">
            <a:off x="7193589" y="5682351"/>
            <a:ext cx="1444410" cy="284673"/>
          </a:xfrm>
          <a:prstGeom prst="curvedConnector3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618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7379" y="759570"/>
            <a:ext cx="7994188" cy="645284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consultancy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735" y="1852169"/>
            <a:ext cx="3744406" cy="35627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feld 6"/>
          <p:cNvSpPr txBox="1"/>
          <p:nvPr/>
        </p:nvSpPr>
        <p:spPr>
          <a:xfrm>
            <a:off x="7156656" y="5631445"/>
            <a:ext cx="308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symbiosis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47379" y="2090798"/>
            <a:ext cx="53591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deal: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consultancy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against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participation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package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„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management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“)</a:t>
            </a: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help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topic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manage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efficiently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Possibly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wishing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coordinate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1443038" y="5414963"/>
            <a:ext cx="428625" cy="447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9422233" y="3403706"/>
            <a:ext cx="308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Wegener</a:t>
            </a:r>
          </a:p>
        </p:txBody>
      </p:sp>
    </p:spTree>
    <p:extLst>
      <p:ext uri="{BB962C8B-B14F-4D97-AF65-F5344CB8AC3E}">
        <p14:creationId xmlns:p14="http://schemas.microsoft.com/office/powerpoint/2010/main" val="37198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699" y="999068"/>
            <a:ext cx="10343494" cy="645284"/>
          </a:xfrm>
        </p:spPr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universe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028701" y="2285999"/>
            <a:ext cx="3774527" cy="3828473"/>
          </a:xfrm>
        </p:spPr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although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not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8784117" y="4082801"/>
            <a:ext cx="334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Thissen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/Wegener</a:t>
            </a: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5684838" y="2154238"/>
            <a:ext cx="4321175" cy="4319587"/>
          </a:xfrm>
        </p:spPr>
      </p:pic>
    </p:spTree>
    <p:extLst>
      <p:ext uri="{BB962C8B-B14F-4D97-AF65-F5344CB8AC3E}">
        <p14:creationId xmlns:p14="http://schemas.microsoft.com/office/powerpoint/2010/main" val="22322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699" y="999068"/>
            <a:ext cx="10343494" cy="645284"/>
          </a:xfrm>
        </p:spPr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universe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5313" y="2039938"/>
            <a:ext cx="4319587" cy="4319587"/>
          </a:xfrm>
          <a:solidFill>
            <a:schemeClr val="bg1">
              <a:alpha val="91000"/>
            </a:schemeClr>
          </a:solidFill>
        </p:spPr>
      </p:pic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028701" y="2285999"/>
            <a:ext cx="3774527" cy="3828473"/>
          </a:xfrm>
        </p:spPr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although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not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8784117" y="4082801"/>
            <a:ext cx="334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Thissen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/Wegener</a:t>
            </a: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As a </a:t>
            </a:r>
            <a:r>
              <a:rPr lang="de-DE" dirty="0" err="1" smtClean="0"/>
              <a:t>scientist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for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/>
              <a:t> </a:t>
            </a:r>
            <a:r>
              <a:rPr lang="de-DE" dirty="0" smtClean="0"/>
              <a:t>…</a:t>
            </a:r>
            <a:endParaRPr lang="de-DE" sz="2800" dirty="0"/>
          </a:p>
        </p:txBody>
      </p:sp>
      <p:sp>
        <p:nvSpPr>
          <p:cNvPr id="5" name="Ellipse 4"/>
          <p:cNvSpPr/>
          <p:nvPr/>
        </p:nvSpPr>
        <p:spPr>
          <a:xfrm>
            <a:off x="3011477" y="4305177"/>
            <a:ext cx="1929556" cy="1711281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740889" y="4702995"/>
            <a:ext cx="1530927" cy="1357746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873157" y="2777836"/>
            <a:ext cx="1530927" cy="1357746"/>
          </a:xfrm>
          <a:prstGeom prst="ellipse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Providing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infra-structure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10065" y="3983182"/>
            <a:ext cx="1786616" cy="1662546"/>
          </a:xfrm>
          <a:prstGeom prst="ellipse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 a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DoA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750135" y="4135582"/>
            <a:ext cx="1530927" cy="135774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Calcula-ting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budget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750134" y="1996348"/>
            <a:ext cx="1530927" cy="135774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Proof-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ehne 11"/>
          <p:cNvSpPr/>
          <p:nvPr/>
        </p:nvSpPr>
        <p:spPr>
          <a:xfrm rot="6438011">
            <a:off x="5629904" y="1833718"/>
            <a:ext cx="713510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hne 12"/>
          <p:cNvSpPr/>
          <p:nvPr/>
        </p:nvSpPr>
        <p:spPr>
          <a:xfrm rot="8663468">
            <a:off x="6141377" y="1930082"/>
            <a:ext cx="757934" cy="534573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hne 13"/>
          <p:cNvSpPr/>
          <p:nvPr/>
        </p:nvSpPr>
        <p:spPr>
          <a:xfrm rot="11462558">
            <a:off x="6539510" y="2340347"/>
            <a:ext cx="713510" cy="464127"/>
          </a:xfrm>
          <a:prstGeom prst="chord">
            <a:avLst>
              <a:gd name="adj1" fmla="val 1408199"/>
              <a:gd name="adj2" fmla="val 162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hne 14"/>
          <p:cNvSpPr/>
          <p:nvPr/>
        </p:nvSpPr>
        <p:spPr>
          <a:xfrm rot="13911288">
            <a:off x="6385244" y="2849695"/>
            <a:ext cx="817701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hne 15"/>
          <p:cNvSpPr/>
          <p:nvPr/>
        </p:nvSpPr>
        <p:spPr>
          <a:xfrm rot="16027276">
            <a:off x="6121805" y="3160600"/>
            <a:ext cx="713510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hne 16"/>
          <p:cNvSpPr/>
          <p:nvPr/>
        </p:nvSpPr>
        <p:spPr>
          <a:xfrm rot="18124368">
            <a:off x="5616224" y="3259223"/>
            <a:ext cx="713510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hne 17"/>
          <p:cNvSpPr/>
          <p:nvPr/>
        </p:nvSpPr>
        <p:spPr>
          <a:xfrm rot="19982471">
            <a:off x="5048331" y="3070862"/>
            <a:ext cx="927202" cy="46412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hne 18"/>
          <p:cNvSpPr/>
          <p:nvPr/>
        </p:nvSpPr>
        <p:spPr>
          <a:xfrm rot="4339095">
            <a:off x="5034392" y="2007961"/>
            <a:ext cx="859892" cy="568587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hne 19"/>
          <p:cNvSpPr/>
          <p:nvPr/>
        </p:nvSpPr>
        <p:spPr>
          <a:xfrm rot="1147554">
            <a:off x="4899432" y="2567613"/>
            <a:ext cx="713510" cy="573980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310065" y="2098963"/>
            <a:ext cx="1530927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Having</a:t>
            </a:r>
            <a:r>
              <a:rPr lang="de-DE" dirty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de-DE" dirty="0" err="1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47376" y="6101236"/>
            <a:ext cx="25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(The </a:t>
            </a:r>
            <a:r>
              <a:rPr lang="de-DE" dirty="0" err="1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</a:t>
            </a:r>
            <a:r>
              <a:rPr lang="de-DE" dirty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parts</a:t>
            </a:r>
            <a:r>
              <a:rPr lang="de-DE" dirty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mostly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de-DE" dirty="0" smtClean="0"/>
              <a:t>))</a:t>
            </a:r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950120" y="3997348"/>
            <a:ext cx="1822463" cy="16483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678781" y="2211093"/>
            <a:ext cx="2297474" cy="1526699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Handling formal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submission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platforms</a:t>
            </a:r>
            <a:endParaRPr lang="de-DE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….So,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help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?</a:t>
            </a:r>
            <a:endParaRPr lang="de-DE" sz="28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67" y="2483834"/>
            <a:ext cx="3659791" cy="3659791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8" name="Textfeld 27"/>
          <p:cNvSpPr txBox="1"/>
          <p:nvPr/>
        </p:nvSpPr>
        <p:spPr>
          <a:xfrm>
            <a:off x="9240124" y="6286973"/>
            <a:ext cx="25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Foto: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Thissen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/Wegener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6076758" y="2099694"/>
            <a:ext cx="25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8212739" y="3811315"/>
            <a:ext cx="25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Points/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agencies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8277033" y="5413896"/>
            <a:ext cx="25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EUK/Enterprise Europe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8212739" y="2762485"/>
            <a:ext cx="25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KoWi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2005886" y="3667398"/>
            <a:ext cx="25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1964652" y="4952231"/>
            <a:ext cx="25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Federal and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ministries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EU</a:t>
            </a:r>
            <a:endParaRPr lang="de-DE" dirty="0"/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6304262" y="2469026"/>
            <a:ext cx="0" cy="13957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7558088" y="2981268"/>
            <a:ext cx="654651" cy="269138"/>
          </a:xfrm>
          <a:prstGeom prst="straightConnector1">
            <a:avLst/>
          </a:prstGeom>
          <a:ln w="571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7558088" y="4134480"/>
            <a:ext cx="654651" cy="0"/>
          </a:xfrm>
          <a:prstGeom prst="straightConnector1">
            <a:avLst/>
          </a:prstGeom>
          <a:ln w="571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7622381" y="5413896"/>
            <a:ext cx="654653" cy="178152"/>
          </a:xfrm>
          <a:prstGeom prst="straightConnector1">
            <a:avLst/>
          </a:prstGeom>
          <a:ln w="571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4071748" y="5207794"/>
            <a:ext cx="657415" cy="67602"/>
          </a:xfrm>
          <a:prstGeom prst="straightConnector1">
            <a:avLst/>
          </a:prstGeom>
          <a:ln w="571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4300948" y="4086413"/>
            <a:ext cx="658507" cy="48067"/>
          </a:xfrm>
          <a:prstGeom prst="straightConnector1">
            <a:avLst/>
          </a:prstGeom>
          <a:ln w="571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2003301" y="5590301"/>
            <a:ext cx="52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Screenshot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foerderdatenbank.de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23813" y="2099694"/>
            <a:ext cx="474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„Förderdatenbank des Bundes“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2782489"/>
            <a:ext cx="8613326" cy="277134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63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33" name="Textfeld 32"/>
          <p:cNvSpPr txBox="1"/>
          <p:nvPr/>
        </p:nvSpPr>
        <p:spPr>
          <a:xfrm>
            <a:off x="1023813" y="2099694"/>
            <a:ext cx="10271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„Förderdatenbank des Bundes“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German national/regional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so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international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German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323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4189153" y="6104107"/>
            <a:ext cx="52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Screenshot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ec.europa.eu/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-tenders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23814" y="1933877"/>
            <a:ext cx="474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Tenders-Portal 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32" y="2395542"/>
            <a:ext cx="7819067" cy="366793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759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4189153" y="6104107"/>
            <a:ext cx="52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Screenshot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ec.europa.eu/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-tenders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572454" y="2029671"/>
            <a:ext cx="9914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Tenders-Portal</a:t>
            </a: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Horizon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Europe „standard“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-date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partnerships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joint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undretakings</a:t>
            </a:r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contains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all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reference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Horizon-applicants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serves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submission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254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3814" y="999068"/>
            <a:ext cx="9491785" cy="645284"/>
          </a:xfrm>
        </p:spPr>
        <p:txBody>
          <a:bodyPr/>
          <a:lstStyle/>
          <a:p>
            <a:r>
              <a:rPr lang="de-DE" dirty="0" smtClean="0"/>
              <a:t>Help </a:t>
            </a:r>
            <a:r>
              <a:rPr lang="de-DE" dirty="0" err="1" smtClean="0"/>
              <a:t>with</a:t>
            </a:r>
            <a:r>
              <a:rPr lang="de-DE" dirty="0" smtClean="0"/>
              <a:t>…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5051301" y="6104107"/>
            <a:ext cx="52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Screenshot </a:t>
            </a:r>
            <a:r>
              <a:rPr lang="de-DE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era-learn.eu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879318" y="1626934"/>
            <a:ext cx="991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ERA LEARN –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(for „Joint Calls“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consortia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national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agencies</a:t>
            </a:r>
            <a:r>
              <a:rPr lang="de-DE" sz="2400" dirty="0" smtClean="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de-DE" sz="2400" dirty="0" smtClean="0">
              <a:solidFill>
                <a:srgbClr val="004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91" y="2227098"/>
            <a:ext cx="7765827" cy="383629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864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HNEE">
      <a:dk1>
        <a:srgbClr val="004D3D"/>
      </a:dk1>
      <a:lt1>
        <a:sysClr val="window" lastClr="FFFFFF"/>
      </a:lt1>
      <a:dk2>
        <a:srgbClr val="004D3D"/>
      </a:dk2>
      <a:lt2>
        <a:srgbClr val="FFFFFF"/>
      </a:lt2>
      <a:accent1>
        <a:srgbClr val="E8E83A"/>
      </a:accent1>
      <a:accent2>
        <a:srgbClr val="CF5493"/>
      </a:accent2>
      <a:accent3>
        <a:srgbClr val="DEAB42"/>
      </a:accent3>
      <a:accent4>
        <a:srgbClr val="74B5BA"/>
      </a:accent4>
      <a:accent5>
        <a:srgbClr val="A8D0F2"/>
      </a:accent5>
      <a:accent6>
        <a:srgbClr val="DEAB42"/>
      </a:accent6>
      <a:hlink>
        <a:srgbClr val="E8E83A"/>
      </a:hlink>
      <a:folHlink>
        <a:srgbClr val="95B3D7"/>
      </a:folHlink>
    </a:clrScheme>
    <a:fontScheme name="HNEE">
      <a:majorFont>
        <a:latin typeface="Source Serif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.potx" id="{F3EA0D10-81D8-413D-A4CA-F5D1D5CC8037}" vid="{9BA86A48-81B4-441C-9F07-EEAF91A8F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EC32FC8F0EB4F8EF65B28965E35D8" ma:contentTypeVersion="0" ma:contentTypeDescription="Ein neues Dokument erstellen." ma:contentTypeScope="" ma:versionID="ae96c1a093bcf755c4207281099dbb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8A277-AA8B-42D2-B164-E7DBA0F2A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4273A0-A4DF-47AA-BF1F-8758123399C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827</Words>
  <Application>Microsoft Office PowerPoint</Application>
  <PresentationFormat>Breitbild</PresentationFormat>
  <Paragraphs>138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Source Sans Pro</vt:lpstr>
      <vt:lpstr>Source Sans Pro Light</vt:lpstr>
      <vt:lpstr>Source Serif Pro</vt:lpstr>
      <vt:lpstr>Theme1</vt:lpstr>
      <vt:lpstr>Who can help? Information sources and support structures for research proposal writing</vt:lpstr>
      <vt:lpstr>Writing a research proposal is a collaborative exercise It consists of …</vt:lpstr>
      <vt:lpstr>As a scientist, you are responsible for some parts of this task only …</vt:lpstr>
      <vt:lpstr>….So, who can help with the rest?</vt:lpstr>
      <vt:lpstr>Help with… finding the right funding program  </vt:lpstr>
      <vt:lpstr>Help with… finding the right funding program  </vt:lpstr>
      <vt:lpstr>Help with… finding the right funding program  </vt:lpstr>
      <vt:lpstr>Help with… finding the right funding program  </vt:lpstr>
      <vt:lpstr>Help with… finding the right funding program  </vt:lpstr>
      <vt:lpstr>Help with… finding the right funding program  </vt:lpstr>
      <vt:lpstr>Help with… funding the preparation of your proposal (examples) </vt:lpstr>
      <vt:lpstr>Help with… funding the preparation of your proposal (examples) </vt:lpstr>
      <vt:lpstr>Help with… finding consortium partners</vt:lpstr>
      <vt:lpstr>Help with… finding consortium partners</vt:lpstr>
      <vt:lpstr>Help with… finding consortium partners</vt:lpstr>
      <vt:lpstr>Help with… proposal writing &amp; submission</vt:lpstr>
      <vt:lpstr>Help with… proposal writing &amp; submission</vt:lpstr>
      <vt:lpstr>Help with… proposal writing &amp; submission</vt:lpstr>
      <vt:lpstr>Help with… proposal writing &amp; submission</vt:lpstr>
      <vt:lpstr>Help with… proposal writing &amp; submission</vt:lpstr>
      <vt:lpstr>A word about commercial consultancy firms</vt:lpstr>
      <vt:lpstr>Conclusion: You are at the centre of a support universe!</vt:lpstr>
      <vt:lpstr>Conclusion: You are at the centre of a support universe!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2022-03-17T14:24:25Z</dcterms:created>
  <dcterms:modified xsi:type="dcterms:W3CDTF">2024-04-18T04:33:23Z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0x01010073BEC32FC8F0EB4F8EF65B28965E35D8</vt:lpwstr>
  </property>
</Properties>
</file>