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3648" r:id="rId2"/>
  </p:sldMasterIdLst>
  <p:notesMasterIdLst>
    <p:notesMasterId r:id="rId17"/>
  </p:notesMasterIdLst>
  <p:handoutMasterIdLst>
    <p:handoutMasterId r:id="rId18"/>
  </p:handoutMasterIdLst>
  <p:sldIdLst>
    <p:sldId id="364" r:id="rId3"/>
    <p:sldId id="440" r:id="rId4"/>
    <p:sldId id="449" r:id="rId5"/>
    <p:sldId id="442" r:id="rId6"/>
    <p:sldId id="486" r:id="rId7"/>
    <p:sldId id="497" r:id="rId8"/>
    <p:sldId id="498" r:id="rId9"/>
    <p:sldId id="499" r:id="rId10"/>
    <p:sldId id="430" r:id="rId11"/>
    <p:sldId id="501" r:id="rId12"/>
    <p:sldId id="503" r:id="rId13"/>
    <p:sldId id="478" r:id="rId14"/>
    <p:sldId id="494" r:id="rId15"/>
    <p:sldId id="304" r:id="rId16"/>
  </p:sldIdLst>
  <p:sldSz cx="9144000" cy="5143500" type="screen16x9"/>
  <p:notesSz cx="9926638" cy="6797675"/>
  <p:defaultTextStyle>
    <a:defPPr>
      <a:defRPr lang="de-DE"/>
    </a:defPPr>
    <a:lvl1pPr algn="l" defTabSz="4571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148" algn="l" defTabSz="4571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296" algn="l" defTabSz="4571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444" algn="l" defTabSz="4571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592" algn="l" defTabSz="4571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5740" algn="l" defTabSz="914296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2888" algn="l" defTabSz="914296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036" algn="l" defTabSz="914296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184" algn="l" defTabSz="914296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0">
          <p15:clr>
            <a:srgbClr val="A4A3A4"/>
          </p15:clr>
        </p15:guide>
        <p15:guide id="2" pos="644">
          <p15:clr>
            <a:srgbClr val="A4A3A4"/>
          </p15:clr>
        </p15:guide>
        <p15:guide id="3" pos="272">
          <p15:clr>
            <a:srgbClr val="A4A3A4"/>
          </p15:clr>
        </p15:guide>
        <p15:guide id="4" pos="5488">
          <p15:clr>
            <a:srgbClr val="A4A3A4"/>
          </p15:clr>
        </p15:guide>
        <p15:guide id="5" pos="3107">
          <p15:clr>
            <a:srgbClr val="A4A3A4"/>
          </p15:clr>
        </p15:guide>
        <p15:guide id="6" pos="4207">
          <p15:clr>
            <a:srgbClr val="A4A3A4"/>
          </p15:clr>
        </p15:guide>
        <p15:guide id="7" pos="4924">
          <p15:clr>
            <a:srgbClr val="A4A3A4"/>
          </p15:clr>
        </p15:guide>
        <p15:guide id="8" orient="horz" pos="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hlsen-Marten, Britta" initials="NB" lastIdx="3" clrIdx="0">
    <p:extLst>
      <p:ext uri="{19B8F6BF-5375-455C-9EA6-DF929625EA0E}">
        <p15:presenceInfo xmlns:p15="http://schemas.microsoft.com/office/powerpoint/2012/main" userId="S-1-5-21-875198148-3689707707-3823064549-18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825"/>
    <a:srgbClr val="A0BAFE"/>
    <a:srgbClr val="A1B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6290"/>
  </p:normalViewPr>
  <p:slideViewPr>
    <p:cSldViewPr snapToGrid="0" snapToObjects="1">
      <p:cViewPr varScale="1">
        <p:scale>
          <a:sx n="151" d="100"/>
          <a:sy n="151" d="100"/>
        </p:scale>
        <p:origin x="510" y="138"/>
      </p:cViewPr>
      <p:guideLst>
        <p:guide orient="horz" pos="2800"/>
        <p:guide pos="644"/>
        <p:guide pos="272"/>
        <p:guide pos="5488"/>
        <p:guide pos="3107"/>
        <p:guide pos="4207"/>
        <p:guide pos="4924"/>
        <p:guide orient="horz" pos="8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8" d="100"/>
          <a:sy n="148" d="100"/>
        </p:scale>
        <p:origin x="44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57D62AA-BC27-BF4C-896F-31E23C16F9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b="1" dirty="0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64C526-C583-3744-9844-106FDAB525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FA816-BF7D-0140-827E-26B562CF0C94}" type="datetimeFigureOut">
              <a:rPr lang="de-DE" b="1" smtClean="0">
                <a:latin typeface="Arial" panose="020B0604020202020204" pitchFamily="34" charset="0"/>
              </a:rPr>
              <a:t>16.04.2024</a:t>
            </a:fld>
            <a:endParaRPr lang="de-DE" b="1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BB68AD-6884-3443-894A-F830443A85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b="1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A3142F-94B8-B949-9AA6-5DE663736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01392-5602-2A48-AFE6-F712BC8CE13A}" type="slidenum">
              <a:rPr lang="de-DE" b="1" smtClean="0">
                <a:latin typeface="Arial" panose="020B0604020202020204" pitchFamily="34" charset="0"/>
              </a:rPr>
              <a:t>‹Nr.›</a:t>
            </a:fld>
            <a:endParaRPr lang="de-DE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2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2B84B19-4F24-A74A-A53F-A9177BB6F95F}" type="datetimeFigureOut">
              <a:rPr lang="de-DE" smtClean="0"/>
              <a:pPr/>
              <a:t>16.04.2024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0CB9877-B1B6-1244-A9B0-4BFD3CDB483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79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0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B9877-B1B6-1244-A9B0-4BFD3CDB483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34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7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43138" y="1831975"/>
            <a:ext cx="8780463" cy="49403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64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CB9877-B1B6-1244-A9B0-4BFD3CDB4835}" type="slidenum">
              <a:r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46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47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>
            <a:extLst>
              <a:ext uri="{FF2B5EF4-FFF2-40B4-BE49-F238E27FC236}">
                <a16:creationId xmlns:a16="http://schemas.microsoft.com/office/drawing/2014/main" id="{67CF92B6-6E3B-F949-BD19-CF0C9FD75F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8" y="484189"/>
            <a:ext cx="6229350" cy="41751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947303-5794-8F41-A8FA-B9D42A30B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0921" y="814166"/>
            <a:ext cx="1469844" cy="21685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10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eine etwas kleinere Bild-</a:t>
            </a:r>
            <a:br>
              <a:rPr lang="de-DE" dirty="0"/>
            </a:br>
            <a:r>
              <a:rPr lang="de-DE" dirty="0" err="1"/>
              <a:t>unterschrift</a:t>
            </a:r>
            <a:r>
              <a:rPr lang="de-DE" dirty="0"/>
              <a:t> neben einem Bild, das </a:t>
            </a:r>
            <a:br>
              <a:rPr lang="de-DE" dirty="0"/>
            </a:br>
            <a:r>
              <a:rPr lang="de-DE" dirty="0"/>
              <a:t>im Querformat eingesetzt ist.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547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besonderes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947303-5794-8F41-A8FA-B9D42A30B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093141"/>
            <a:ext cx="4378476" cy="4555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10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eine etwas kleinere Bildunterschrift unter einem Bild, </a:t>
            </a:r>
            <a:br>
              <a:rPr lang="de-DE" dirty="0"/>
            </a:br>
            <a:r>
              <a:rPr lang="de-DE" dirty="0"/>
              <a:t>das im besonderen langen Querformat eingesetzt ist.</a:t>
            </a:r>
          </a:p>
          <a:p>
            <a:endParaRPr lang="de-DE" dirty="0"/>
          </a:p>
        </p:txBody>
      </p:sp>
      <p:sp>
        <p:nvSpPr>
          <p:cNvPr id="4" name="Bildplatzhalter 8">
            <a:extLst>
              <a:ext uri="{FF2B5EF4-FFF2-40B4-BE49-F238E27FC236}">
                <a16:creationId xmlns:a16="http://schemas.microsoft.com/office/drawing/2014/main" id="{B0490CE8-1D3B-0C44-A801-58FD29DDB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8" y="484187"/>
            <a:ext cx="8137525" cy="3420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0714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CCC9CA33-869E-6248-B917-6C083F25E1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8640" y="814166"/>
            <a:ext cx="2339999" cy="717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10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eine etwas kleinere Bild-</a:t>
            </a:r>
            <a:br>
              <a:rPr lang="de-DE" dirty="0"/>
            </a:br>
            <a:r>
              <a:rPr lang="de-DE" dirty="0" err="1"/>
              <a:t>unterschrift</a:t>
            </a:r>
            <a:r>
              <a:rPr lang="de-DE" dirty="0"/>
              <a:t> neben einem Bild, das </a:t>
            </a:r>
            <a:br>
              <a:rPr lang="de-DE" dirty="0"/>
            </a:br>
            <a:r>
              <a:rPr lang="de-DE" dirty="0"/>
              <a:t>im Hochformat eingesetzt ist.</a:t>
            </a:r>
          </a:p>
          <a:p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E4FB18-117A-E648-97F2-22613AA728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3238" y="484189"/>
            <a:ext cx="4068762" cy="417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02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88BF494C-57D7-7E4F-80BC-979F57C82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4410" y="327576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kern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zwei ganze Zeilen lang ist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F72CCD-2FA7-5246-84E0-4BF0C601BE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6773" y="1283026"/>
            <a:ext cx="6112989" cy="31388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40000"/>
              </a:lnSpc>
              <a:spcBef>
                <a:spcPts val="0"/>
              </a:spcBef>
              <a:buFont typeface="Arial"/>
              <a:buNone/>
              <a:defRPr sz="1100" normalizeH="0" baseline="0">
                <a:latin typeface="Arial" panose="020B0604020202020204" pitchFamily="34" charset="0"/>
              </a:defRPr>
            </a:lvl1pPr>
          </a:lstStyle>
          <a:p>
            <a:r>
              <a:rPr lang="pt" dirty="0"/>
              <a:t>i to consend ioreped excerfe runtemos ex est quas ducipic ilicipsam </a:t>
            </a:r>
            <a:r>
              <a:rPr lang="de-DE" dirty="0"/>
              <a:t>
</a:t>
            </a:r>
            <a:r>
              <a:rPr lang="pt" dirty="0"/>
              <a:t>i to consend ioreped excerfe runtemos ex est quas ducipic ilicipsam i to</a:t>
            </a:r>
          </a:p>
          <a:p>
            <a:r>
              <a:rPr lang="pt" dirty="0"/>
              <a:t>consend ioreped excerfe runtemos ex est quas ducipic ilicipsam i to consend</a:t>
            </a:r>
          </a:p>
          <a:p>
            <a:r>
              <a:rPr lang="pt" dirty="0"/>
              <a:t>ioreped excerfe runtemos ex est quas ducipic ilicipsam</a:t>
            </a:r>
            <a:endParaRPr lang="de-DE" dirty="0"/>
          </a:p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pt" dirty="0"/>
          </a:p>
        </p:txBody>
      </p:sp>
    </p:spTree>
    <p:extLst>
      <p:ext uri="{BB962C8B-B14F-4D97-AF65-F5344CB8AC3E}">
        <p14:creationId xmlns:p14="http://schemas.microsoft.com/office/powerpoint/2010/main" val="59296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7DC549C-120D-8147-BCB3-8A6080EAA4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238" y="484190"/>
            <a:ext cx="4068762" cy="417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323C2C1-F628-8744-BF9E-0C82005B8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23" y="1197411"/>
            <a:ext cx="2730828" cy="1469668"/>
          </a:xfrm>
          <a:prstGeom prst="rect">
            <a:avLst/>
          </a:prstGeom>
        </p:spPr>
        <p:txBody>
          <a:bodyPr lIns="0" tIns="45715" rIns="91430" bIns="0" anchor="t" anchorCtr="0"/>
          <a:lstStyle>
            <a:lvl1pPr>
              <a:lnSpc>
                <a:spcPts val="2799"/>
              </a:lnSpc>
              <a:defRPr sz="2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Forschungs-</a:t>
            </a:r>
            <a:br>
              <a:rPr lang="de-DE" dirty="0"/>
            </a:br>
            <a:r>
              <a:rPr lang="de-DE" dirty="0" err="1"/>
              <a:t>infrastrukturen</a:t>
            </a:r>
            <a:br>
              <a:rPr lang="de-DE" dirty="0"/>
            </a:br>
            <a:r>
              <a:rPr lang="de-DE" dirty="0"/>
              <a:t>im Wissenschafts-</a:t>
            </a:r>
            <a:br>
              <a:rPr lang="de-DE" dirty="0"/>
            </a:b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A0F99EC-19C8-AC4C-8031-6DAF60DFC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696" y="2581545"/>
            <a:ext cx="2732454" cy="1603594"/>
          </a:xfrm>
          <a:prstGeom prst="rect">
            <a:avLst/>
          </a:prstGeom>
        </p:spPr>
        <p:txBody>
          <a:bodyPr lIns="0" tIns="215976" rIns="0" bIns="0"/>
          <a:lstStyle>
            <a:lvl1pPr marL="7199" indent="0">
              <a:lnSpc>
                <a:spcPts val="2000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dirty="0"/>
              <a:t>Qualität, Reputation,</a:t>
            </a:r>
          </a:p>
          <a:p>
            <a:r>
              <a:rPr lang="de-DE" dirty="0"/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10246340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95FA3A3-3600-384F-BC8F-7B66EA7DF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34" y="430381"/>
            <a:ext cx="871200" cy="718616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7DC549C-120D-8147-BCB3-8A6080EAA4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238" y="484189"/>
            <a:ext cx="4068762" cy="417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323C2C1-F628-8744-BF9E-0C82005B8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23" y="1197410"/>
            <a:ext cx="2730828" cy="1469668"/>
          </a:xfrm>
          <a:prstGeom prst="rect">
            <a:avLst/>
          </a:prstGeom>
        </p:spPr>
        <p:txBody>
          <a:bodyPr lIns="0" tIns="45715" rIns="91430" bIns="0" anchor="t" anchorCtr="0"/>
          <a:lstStyle>
            <a:lvl1pPr>
              <a:lnSpc>
                <a:spcPts val="2799"/>
              </a:lnSpc>
              <a:defRPr sz="2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Forschungs-</a:t>
            </a:r>
            <a:br>
              <a:rPr lang="de-DE" dirty="0"/>
            </a:br>
            <a:r>
              <a:rPr lang="de-DE" dirty="0" err="1"/>
              <a:t>infrastrukturen</a:t>
            </a:r>
            <a:br>
              <a:rPr lang="de-DE" dirty="0"/>
            </a:br>
            <a:r>
              <a:rPr lang="de-DE" dirty="0"/>
              <a:t>im Wissenschafts-</a:t>
            </a:r>
            <a:br>
              <a:rPr lang="de-DE" dirty="0"/>
            </a:b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A0F99EC-19C8-AC4C-8031-6DAF60DFC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696" y="2581545"/>
            <a:ext cx="2732454" cy="1603594"/>
          </a:xfrm>
          <a:prstGeom prst="rect">
            <a:avLst/>
          </a:prstGeom>
        </p:spPr>
        <p:txBody>
          <a:bodyPr lIns="0" tIns="215976" rIns="0" bIns="0"/>
          <a:lstStyle>
            <a:lvl1pPr marL="7199" indent="0">
              <a:lnSpc>
                <a:spcPts val="2000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dirty="0"/>
              <a:t>Qualität, Reputation,</a:t>
            </a:r>
          </a:p>
          <a:p>
            <a:r>
              <a:rPr lang="de-DE" dirty="0"/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4153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87A9AE-79D6-014F-91DD-6F41E2513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3653">
            <a:off x="529247" y="809763"/>
            <a:ext cx="2240920" cy="224092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FA5DB7A-A5FA-9E41-985A-B94DCD397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1927" y="1947253"/>
            <a:ext cx="6120774" cy="24941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799"/>
              </a:lnSpc>
              <a:defRPr sz="2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Forschungsinfrastrukturen</a:t>
            </a:r>
            <a:br>
              <a:rPr lang="de-DE" dirty="0"/>
            </a:br>
            <a:r>
              <a:rPr lang="de-DE" dirty="0"/>
              <a:t>im Wissenschaftssystem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0FA22CFF-B1F9-5D4B-9C3B-F552CDB3E1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6910" y="2582866"/>
            <a:ext cx="4743645" cy="990585"/>
          </a:xfrm>
          <a:prstGeom prst="rect">
            <a:avLst/>
          </a:prstGeom>
        </p:spPr>
        <p:txBody>
          <a:bodyPr lIns="0" tIns="215976" rIns="0" bIns="0"/>
          <a:lstStyle>
            <a:lvl1pPr marL="7199" indent="0">
              <a:lnSpc>
                <a:spcPts val="2000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dirty="0"/>
              <a:t>Qualität, Reputation, Nachhaltigkeit</a:t>
            </a:r>
          </a:p>
        </p:txBody>
      </p:sp>
    </p:spTree>
    <p:extLst>
      <p:ext uri="{BB962C8B-B14F-4D97-AF65-F5344CB8AC3E}">
        <p14:creationId xmlns:p14="http://schemas.microsoft.com/office/powerpoint/2010/main" val="242851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Bild-Seit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312FBFB7-2FAD-E24A-B32A-699B5A228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9" y="484189"/>
            <a:ext cx="4068763" cy="41751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B28C70-AC64-694F-8869-49CCCBF7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5634" y="415874"/>
            <a:ext cx="2852917" cy="67399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63C1B07-EB40-9B47-BF4C-DEA68ABAF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3807" y="1281334"/>
            <a:ext cx="3596958" cy="1187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300" b="0" i="0" normalizeH="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 Blindtext. </a:t>
            </a:r>
            <a:r>
              <a:rPr lang="de-DE" dirty="0" err="1"/>
              <a:t>oluptatus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eatibusdam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et </a:t>
            </a:r>
            <a:r>
              <a:rPr lang="de-DE" dirty="0" err="1"/>
              <a:t>quiatem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tisimil</a:t>
            </a:r>
            <a:r>
              <a:rPr lang="de-DE" dirty="0"/>
              <a:t> </a:t>
            </a:r>
            <a:r>
              <a:rPr lang="de-DE" dirty="0" err="1"/>
              <a:t>imendun</a:t>
            </a:r>
            <a:r>
              <a:rPr lang="de-DE" dirty="0"/>
              <a:t> </a:t>
            </a:r>
            <a:r>
              <a:rPr lang="de-DE" dirty="0" err="1"/>
              <a:t>danietus</a:t>
            </a:r>
            <a:r>
              <a:rPr lang="de-DE" dirty="0"/>
              <a:t> </a:t>
            </a:r>
            <a:r>
              <a:rPr lang="de-DE" dirty="0" err="1"/>
              <a:t>sendipsa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laut</a:t>
            </a:r>
          </a:p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2764467-CBBF-5148-BD2C-34FC3FB346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3689" y="1995573"/>
            <a:ext cx="3597075" cy="2438282"/>
          </a:xfrm>
          <a:prstGeom prst="rect">
            <a:avLst/>
          </a:prstGeom>
        </p:spPr>
        <p:txBody>
          <a:bodyPr lIns="0" tIns="215976" rIns="0" bIns="0"/>
          <a:lstStyle>
            <a:lvl1pPr marL="285717" marR="0" indent="-285717" algn="l" defTabSz="457148" rtl="0" eaLnBrk="0" fontAlgn="base" latinLnBrk="0" hangingPunct="0">
              <a:lnSpc>
                <a:spcPts val="2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00" baseline="0">
                <a:latin typeface="Arial" panose="020B0604020202020204" pitchFamily="34" charset="0"/>
              </a:defRPr>
            </a:lvl1pPr>
          </a:lstStyle>
          <a:p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de-DE" dirty="0"/>
              <a:t>
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endParaRPr lang="pt" dirty="0"/>
          </a:p>
          <a:p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endParaRPr lang="pt" dirty="0"/>
          </a:p>
        </p:txBody>
      </p:sp>
    </p:spTree>
    <p:extLst>
      <p:ext uri="{BB962C8B-B14F-4D97-AF65-F5344CB8AC3E}">
        <p14:creationId xmlns:p14="http://schemas.microsoft.com/office/powerpoint/2010/main" val="31351424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88BF494C-57D7-7E4F-80BC-979F57C82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4410" y="422536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kern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96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F72CCD-2FA7-5246-84E0-4BF0C601BE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6773" y="1283025"/>
            <a:ext cx="6112989" cy="3341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300" normalizeH="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 Blindtext.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volo</a:t>
            </a:r>
            <a:r>
              <a:rPr lang="de-DE" dirty="0"/>
              <a:t> </a:t>
            </a:r>
            <a:r>
              <a:rPr lang="de-DE" dirty="0" err="1"/>
              <a:t>officia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rerescienis</a:t>
            </a:r>
            <a:r>
              <a:rPr lang="de-DE" dirty="0"/>
              <a:t> </a:t>
            </a:r>
            <a:r>
              <a:rPr lang="de-DE" dirty="0" err="1"/>
              <a:t>esto</a:t>
            </a:r>
            <a:r>
              <a:rPr lang="de-DE" dirty="0"/>
              <a:t> </a:t>
            </a:r>
            <a:r>
              <a:rPr lang="de-DE" dirty="0" err="1"/>
              <a:t>escipiciam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porem</a:t>
            </a:r>
            <a:r>
              <a:rPr lang="de-DE" dirty="0"/>
              <a:t>. </a:t>
            </a:r>
            <a:r>
              <a:rPr lang="de-DE" dirty="0" err="1"/>
              <a:t>Nemolorem</a:t>
            </a:r>
            <a:r>
              <a:rPr lang="de-DE" dirty="0"/>
              <a:t> </a:t>
            </a:r>
            <a:r>
              <a:rPr lang="de-DE" dirty="0" err="1"/>
              <a:t>doles</a:t>
            </a:r>
            <a:r>
              <a:rPr lang="de-DE" dirty="0"/>
              <a:t> </a:t>
            </a:r>
            <a:r>
              <a:rPr lang="de-DE" dirty="0" err="1"/>
              <a:t>dio</a:t>
            </a:r>
            <a:r>
              <a:rPr lang="de-DE" dirty="0"/>
              <a:t> </a:t>
            </a:r>
            <a:r>
              <a:rPr lang="de-DE" dirty="0" err="1"/>
              <a:t>intotatus</a:t>
            </a:r>
            <a:r>
              <a:rPr lang="de-DE" dirty="0"/>
              <a:t> </a:t>
            </a:r>
            <a:r>
              <a:rPr lang="de-DE" dirty="0" err="1"/>
              <a:t>expe</a:t>
            </a:r>
            <a:r>
              <a:rPr lang="de-DE" dirty="0"/>
              <a:t> </a:t>
            </a:r>
            <a:r>
              <a:rPr lang="de-DE" dirty="0" err="1"/>
              <a:t>endis</a:t>
            </a:r>
            <a:r>
              <a:rPr lang="de-DE" dirty="0"/>
              <a:t> de </a:t>
            </a:r>
            <a:r>
              <a:rPr lang="de-DE" dirty="0" err="1"/>
              <a:t>voluptatus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voluptatur</a:t>
            </a:r>
            <a:r>
              <a:rPr lang="de-DE" dirty="0"/>
              <a:t> </a:t>
            </a:r>
            <a:r>
              <a:rPr lang="de-DE" dirty="0" err="1"/>
              <a:t>sincto</a:t>
            </a:r>
            <a:r>
              <a:rPr lang="de-DE" dirty="0"/>
              <a:t>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molorit</a:t>
            </a:r>
            <a:r>
              <a:rPr lang="de-DE" dirty="0"/>
              <a:t>, </a:t>
            </a:r>
            <a:r>
              <a:rPr lang="de-DE" dirty="0" err="1"/>
              <a:t>sitibus</a:t>
            </a:r>
            <a:r>
              <a:rPr lang="de-DE" dirty="0"/>
              <a:t> </a:t>
            </a:r>
            <a:r>
              <a:rPr lang="de-DE" dirty="0" err="1"/>
              <a:t>eatibusdam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et </a:t>
            </a:r>
            <a:r>
              <a:rPr lang="de-DE" dirty="0" err="1"/>
              <a:t>quiatem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tisimil</a:t>
            </a:r>
            <a:r>
              <a:rPr lang="de-DE" dirty="0"/>
              <a:t> </a:t>
            </a:r>
            <a:r>
              <a:rPr lang="de-DE" dirty="0" err="1"/>
              <a:t>imendun</a:t>
            </a:r>
            <a:r>
              <a:rPr lang="de-DE" dirty="0"/>
              <a:t> </a:t>
            </a:r>
            <a:r>
              <a:rPr lang="de-DE" dirty="0" err="1"/>
              <a:t>danietus</a:t>
            </a:r>
            <a:r>
              <a:rPr lang="de-DE" dirty="0"/>
              <a:t> </a:t>
            </a:r>
            <a:r>
              <a:rPr lang="de-DE" dirty="0" err="1"/>
              <a:t>sendipsa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laut </a:t>
            </a:r>
            <a:r>
              <a:rPr lang="de-DE" dirty="0" err="1"/>
              <a:t>mollam</a:t>
            </a:r>
            <a:r>
              <a:rPr lang="de-DE" dirty="0"/>
              <a:t> </a:t>
            </a:r>
            <a:r>
              <a:rPr lang="de-DE" dirty="0" err="1"/>
              <a:t>esti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, </a:t>
            </a:r>
            <a:r>
              <a:rPr lang="de-DE" dirty="0" err="1"/>
              <a:t>nullum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niet</a:t>
            </a:r>
            <a:r>
              <a:rPr lang="de-DE" dirty="0"/>
              <a:t> </a:t>
            </a:r>
            <a:r>
              <a:rPr lang="de-DE" dirty="0" err="1"/>
              <a:t>aliciis</a:t>
            </a:r>
            <a:r>
              <a:rPr lang="de-DE" dirty="0"/>
              <a:t> </a:t>
            </a:r>
            <a:r>
              <a:rPr lang="de-DE" dirty="0" err="1"/>
              <a:t>aspicim</a:t>
            </a:r>
            <a:r>
              <a:rPr lang="de-DE" dirty="0"/>
              <a:t> </a:t>
            </a:r>
            <a:r>
              <a:rPr lang="de-DE" dirty="0" err="1"/>
              <a:t>faceaquas</a:t>
            </a:r>
            <a:r>
              <a:rPr lang="de-DE" dirty="0"/>
              <a:t> </a:t>
            </a:r>
            <a:r>
              <a:rPr lang="de-DE" dirty="0" err="1"/>
              <a:t>eicillitibus</a:t>
            </a:r>
            <a:r>
              <a:rPr lang="de-DE" dirty="0"/>
              <a:t> </a:t>
            </a:r>
            <a:r>
              <a:rPr lang="de-DE" dirty="0" err="1"/>
              <a:t>corit</a:t>
            </a:r>
            <a:r>
              <a:rPr lang="de-DE" dirty="0"/>
              <a:t>, </a:t>
            </a:r>
            <a:r>
              <a:rPr lang="de-DE" dirty="0" err="1"/>
              <a:t>tes</a:t>
            </a:r>
            <a:r>
              <a:rPr lang="de-DE" dirty="0"/>
              <a:t> et </a:t>
            </a:r>
            <a:r>
              <a:rPr lang="de-DE" dirty="0" err="1"/>
              <a:t>dignitae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, </a:t>
            </a:r>
            <a:r>
              <a:rPr lang="de-DE" dirty="0" err="1"/>
              <a:t>optatecaest</a:t>
            </a:r>
            <a:r>
              <a:rPr lang="de-DE" dirty="0"/>
              <a:t> </a:t>
            </a:r>
            <a:r>
              <a:rPr lang="de-DE" dirty="0" err="1"/>
              <a:t>magnatus</a:t>
            </a:r>
            <a:r>
              <a:rPr lang="de-DE" dirty="0"/>
              <a:t> </a:t>
            </a:r>
            <a:r>
              <a:rPr lang="de-DE" dirty="0" err="1"/>
              <a:t>erum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cuptae</a:t>
            </a:r>
            <a:r>
              <a:rPr lang="de-DE" dirty="0"/>
              <a:t> </a:t>
            </a:r>
            <a:r>
              <a:rPr lang="de-DE" dirty="0" err="1"/>
              <a:t>poreste</a:t>
            </a:r>
            <a:r>
              <a:rPr lang="de-DE" dirty="0"/>
              <a:t> </a:t>
            </a:r>
            <a:r>
              <a:rPr lang="de-DE" dirty="0" err="1"/>
              <a:t>mpeligendam</a:t>
            </a:r>
            <a:r>
              <a:rPr lang="de-DE" dirty="0"/>
              <a:t> </a:t>
            </a:r>
            <a:r>
              <a:rPr lang="de-DE" dirty="0" err="1"/>
              <a:t>dolut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nonseque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experorios</a:t>
            </a:r>
            <a:r>
              <a:rPr lang="de-DE" dirty="0"/>
              <a:t> </a:t>
            </a:r>
            <a:r>
              <a:rPr lang="de-DE" dirty="0" err="1"/>
              <a:t>endelitat</a:t>
            </a:r>
            <a:r>
              <a:rPr lang="de-DE" dirty="0"/>
              <a:t> </a:t>
            </a:r>
            <a:r>
              <a:rPr lang="de-DE" dirty="0" err="1"/>
              <a:t>optasiniam</a:t>
            </a:r>
            <a:r>
              <a:rPr lang="de-DE" dirty="0"/>
              <a:t> </a:t>
            </a:r>
            <a:r>
              <a:rPr lang="de-DE" dirty="0" err="1"/>
              <a:t>quunt</a:t>
            </a:r>
            <a:r>
              <a:rPr lang="de-DE" dirty="0"/>
              <a:t> </a:t>
            </a:r>
            <a:r>
              <a:rPr lang="de-DE" dirty="0" err="1"/>
              <a:t>alitet</a:t>
            </a:r>
            <a:r>
              <a:rPr lang="de-DE" dirty="0"/>
              <a:t> at </a:t>
            </a:r>
            <a:r>
              <a:rPr lang="de-DE" dirty="0" err="1"/>
              <a:t>veliber</a:t>
            </a:r>
            <a:r>
              <a:rPr lang="de-DE" dirty="0"/>
              <a:t> </a:t>
            </a:r>
            <a:r>
              <a:rPr lang="de-DE" dirty="0" err="1"/>
              <a:t>epudam</a:t>
            </a:r>
            <a:r>
              <a:rPr lang="de-DE" dirty="0"/>
              <a:t> </a:t>
            </a:r>
            <a:r>
              <a:rPr lang="de-DE" dirty="0" err="1"/>
              <a:t>acipit</a:t>
            </a:r>
            <a:r>
              <a:rPr lang="de-DE" dirty="0"/>
              <a:t>, tempore </a:t>
            </a:r>
            <a:r>
              <a:rPr lang="de-DE" dirty="0" err="1"/>
              <a:t>iuntur</a:t>
            </a:r>
            <a:r>
              <a:rPr lang="de-DE" dirty="0"/>
              <a:t> </a:t>
            </a:r>
            <a:r>
              <a:rPr lang="de-DE" dirty="0" err="1"/>
              <a:t>moluptat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proratem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eatisquae</a:t>
            </a:r>
            <a:r>
              <a:rPr lang="de-DE" dirty="0"/>
              <a:t> </a:t>
            </a:r>
            <a:r>
              <a:rPr lang="de-DE" dirty="0" err="1"/>
              <a:t>maximo</a:t>
            </a:r>
            <a:r>
              <a:rPr lang="de-DE" dirty="0"/>
              <a:t> </a:t>
            </a:r>
            <a:r>
              <a:rPr lang="de-DE" dirty="0" err="1"/>
              <a:t>eiciunt</a:t>
            </a:r>
            <a:r>
              <a:rPr lang="de-DE" dirty="0"/>
              <a:t> </a:t>
            </a:r>
            <a:r>
              <a:rPr lang="de-DE" dirty="0" err="1"/>
              <a:t>ibusae</a:t>
            </a:r>
            <a:r>
              <a:rPr lang="de-DE" dirty="0"/>
              <a:t> min.</a:t>
            </a:r>
          </a:p>
          <a:p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7C038E0-AEC5-D14E-BA59-A5A8A729D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4410" y="422536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kern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913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9" userDrawn="1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F38123C-6CE2-3343-BD27-339606426D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5359" y="1276615"/>
            <a:ext cx="6109445" cy="1187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300" b="0" i="0" normalizeH="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 Blindtext. </a:t>
            </a:r>
            <a:r>
              <a:rPr lang="de-DE" dirty="0" err="1"/>
              <a:t>oluptatus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voluptatur</a:t>
            </a:r>
            <a:r>
              <a:rPr lang="de-DE" dirty="0"/>
              <a:t> </a:t>
            </a:r>
            <a:r>
              <a:rPr lang="de-DE" dirty="0" err="1"/>
              <a:t>sincto</a:t>
            </a:r>
            <a:r>
              <a:rPr lang="de-DE" dirty="0"/>
              <a:t>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molorit</a:t>
            </a:r>
            <a:r>
              <a:rPr lang="de-DE" dirty="0"/>
              <a:t>, </a:t>
            </a:r>
            <a:r>
              <a:rPr lang="de-DE" dirty="0" err="1"/>
              <a:t>sitibus</a:t>
            </a:r>
            <a:r>
              <a:rPr lang="de-DE" dirty="0"/>
              <a:t> </a:t>
            </a:r>
            <a:r>
              <a:rPr lang="de-DE" dirty="0" err="1"/>
              <a:t>eatibusdam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et </a:t>
            </a:r>
            <a:r>
              <a:rPr lang="de-DE" dirty="0" err="1"/>
              <a:t>quiatem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tisimil</a:t>
            </a:r>
            <a:r>
              <a:rPr lang="de-DE" dirty="0"/>
              <a:t> </a:t>
            </a:r>
            <a:r>
              <a:rPr lang="de-DE" dirty="0" err="1"/>
              <a:t>imendun</a:t>
            </a:r>
            <a:r>
              <a:rPr lang="de-DE" dirty="0"/>
              <a:t> </a:t>
            </a:r>
            <a:r>
              <a:rPr lang="de-DE" dirty="0" err="1"/>
              <a:t>danietus</a:t>
            </a:r>
            <a:r>
              <a:rPr lang="de-DE" dirty="0"/>
              <a:t> </a:t>
            </a:r>
            <a:r>
              <a:rPr lang="de-DE" dirty="0" err="1"/>
              <a:t>sendipsa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laut </a:t>
            </a:r>
            <a:r>
              <a:rPr lang="de-DE" dirty="0" err="1"/>
              <a:t>mollam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E245FC-9436-5642-AFAF-8EEEF8DC68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5242" y="1990852"/>
            <a:ext cx="6110227" cy="2295525"/>
          </a:xfrm>
          <a:prstGeom prst="rect">
            <a:avLst/>
          </a:prstGeom>
        </p:spPr>
        <p:txBody>
          <a:bodyPr lIns="0" tIns="215976" rIns="0" bIns="0"/>
          <a:lstStyle>
            <a:lvl1pPr marL="285717" marR="0" indent="-285717" algn="l" defTabSz="457148" rtl="0" eaLnBrk="0" fontAlgn="base" latinLnBrk="0" hangingPunct="0">
              <a:lnSpc>
                <a:spcPts val="2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00" baseline="0">
                <a:latin typeface="Arial" panose="020B0604020202020204" pitchFamily="34" charset="0"/>
              </a:defRPr>
            </a:lvl1pPr>
          </a:lstStyle>
          <a:p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de-DE" dirty="0"/>
              <a:t>
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endParaRPr lang="pt" dirty="0"/>
          </a:p>
          <a:p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endParaRPr lang="pt" dirty="0"/>
          </a:p>
          <a:p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endParaRPr lang="pt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0BD9576-2F56-D742-AECD-6436B9E12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4410" y="422536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kern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86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9" userDrawn="1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-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312FBFB7-2FAD-E24A-B32A-699B5A228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9" y="484189"/>
            <a:ext cx="4068762" cy="41751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290B594-F542-0B4B-AF00-6DC2CC8C6F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2971" y="1273775"/>
            <a:ext cx="3597793" cy="3088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3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48" indent="0">
              <a:spcAft>
                <a:spcPts val="0"/>
              </a:spcAft>
              <a:buNone/>
              <a:defRPr sz="2000">
                <a:latin typeface="Trebuchet MS"/>
                <a:cs typeface="Trebuchet MS"/>
              </a:defRPr>
            </a:lvl2pPr>
            <a:lvl3pPr>
              <a:spcAft>
                <a:spcPts val="600"/>
              </a:spcAft>
              <a:defRPr sz="1500"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r>
              <a:rPr lang="de-DE" dirty="0"/>
              <a:t>Dies ist ein Blindtext.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volo</a:t>
            </a:r>
            <a:r>
              <a:rPr lang="de-DE" dirty="0"/>
              <a:t> </a:t>
            </a:r>
            <a:r>
              <a:rPr lang="de-DE" dirty="0" err="1"/>
              <a:t>officia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rerescienis</a:t>
            </a:r>
            <a:r>
              <a:rPr lang="de-DE" dirty="0"/>
              <a:t> </a:t>
            </a:r>
            <a:r>
              <a:rPr lang="de-DE" dirty="0" err="1"/>
              <a:t>esto</a:t>
            </a:r>
            <a:r>
              <a:rPr lang="de-DE" dirty="0"/>
              <a:t> </a:t>
            </a:r>
            <a:r>
              <a:rPr lang="de-DE" dirty="0" err="1"/>
              <a:t>escipiciam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porem</a:t>
            </a:r>
            <a:r>
              <a:rPr lang="de-DE" dirty="0"/>
              <a:t>. </a:t>
            </a:r>
            <a:r>
              <a:rPr lang="de-DE" dirty="0" err="1"/>
              <a:t>Nemolorem</a:t>
            </a:r>
            <a:r>
              <a:rPr lang="de-DE" dirty="0"/>
              <a:t> </a:t>
            </a:r>
            <a:r>
              <a:rPr lang="de-DE" dirty="0" err="1"/>
              <a:t>doles</a:t>
            </a:r>
            <a:r>
              <a:rPr lang="de-DE" dirty="0"/>
              <a:t> </a:t>
            </a:r>
            <a:r>
              <a:rPr lang="de-DE" dirty="0" err="1"/>
              <a:t>dio</a:t>
            </a:r>
            <a:r>
              <a:rPr lang="de-DE" dirty="0"/>
              <a:t> </a:t>
            </a:r>
            <a:r>
              <a:rPr lang="de-DE" dirty="0" err="1"/>
              <a:t>intotatus</a:t>
            </a:r>
            <a:r>
              <a:rPr lang="de-DE" dirty="0"/>
              <a:t> </a:t>
            </a:r>
            <a:r>
              <a:rPr lang="de-DE" dirty="0" err="1"/>
              <a:t>expe</a:t>
            </a:r>
            <a:r>
              <a:rPr lang="de-DE" dirty="0"/>
              <a:t> </a:t>
            </a:r>
            <a:r>
              <a:rPr lang="de-DE" dirty="0" err="1"/>
              <a:t>endis</a:t>
            </a:r>
            <a:r>
              <a:rPr lang="de-DE" dirty="0"/>
              <a:t> de </a:t>
            </a:r>
            <a:r>
              <a:rPr lang="de-DE" dirty="0" err="1"/>
              <a:t>voluptatus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voluptatur</a:t>
            </a:r>
            <a:r>
              <a:rPr lang="de-DE" dirty="0"/>
              <a:t> </a:t>
            </a:r>
            <a:r>
              <a:rPr lang="de-DE" dirty="0" err="1"/>
              <a:t>sincto</a:t>
            </a:r>
            <a:r>
              <a:rPr lang="de-DE" dirty="0"/>
              <a:t>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molorit</a:t>
            </a:r>
            <a:r>
              <a:rPr lang="de-DE" dirty="0"/>
              <a:t>, </a:t>
            </a:r>
            <a:r>
              <a:rPr lang="de-DE" dirty="0" err="1"/>
              <a:t>sitibus</a:t>
            </a:r>
            <a:r>
              <a:rPr lang="de-DE" dirty="0"/>
              <a:t> </a:t>
            </a:r>
            <a:r>
              <a:rPr lang="de-DE" dirty="0" err="1"/>
              <a:t>eatibusdam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et </a:t>
            </a:r>
            <a:r>
              <a:rPr lang="de-DE" dirty="0" err="1"/>
              <a:t>quiatem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tisimil</a:t>
            </a:r>
            <a:r>
              <a:rPr lang="de-DE" dirty="0"/>
              <a:t> </a:t>
            </a:r>
            <a:r>
              <a:rPr lang="de-DE" dirty="0" err="1"/>
              <a:t>imendun</a:t>
            </a:r>
            <a:r>
              <a:rPr lang="de-DE" dirty="0"/>
              <a:t> </a:t>
            </a:r>
            <a:r>
              <a:rPr lang="de-DE" dirty="0" err="1"/>
              <a:t>danietus</a:t>
            </a:r>
            <a:r>
              <a:rPr lang="de-DE" dirty="0"/>
              <a:t> </a:t>
            </a:r>
            <a:r>
              <a:rPr lang="de-DE" dirty="0" err="1"/>
              <a:t>sendipsa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laut </a:t>
            </a:r>
            <a:r>
              <a:rPr lang="de-DE" dirty="0" err="1"/>
              <a:t>mollam</a:t>
            </a:r>
            <a:r>
              <a:rPr lang="de-DE" dirty="0"/>
              <a:t> </a:t>
            </a:r>
            <a:r>
              <a:rPr lang="de-DE" dirty="0" err="1"/>
              <a:t>esti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, </a:t>
            </a:r>
            <a:r>
              <a:rPr lang="de-DE" dirty="0" err="1"/>
              <a:t>nullum</a:t>
            </a:r>
            <a:r>
              <a:rPr lang="de-DE" dirty="0"/>
              <a:t> </a:t>
            </a:r>
            <a:r>
              <a:rPr lang="de-DE" dirty="0" err="1"/>
              <a:t>volorem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niet</a:t>
            </a:r>
            <a:r>
              <a:rPr lang="de-DE" dirty="0"/>
              <a:t> </a:t>
            </a:r>
            <a:r>
              <a:rPr lang="de-DE" dirty="0" err="1"/>
              <a:t>aliciis</a:t>
            </a:r>
            <a:r>
              <a:rPr lang="de-DE" dirty="0"/>
              <a:t> </a:t>
            </a:r>
            <a:r>
              <a:rPr lang="de-DE" dirty="0" err="1"/>
              <a:t>aspicim</a:t>
            </a:r>
            <a:r>
              <a:rPr lang="de-DE" dirty="0"/>
              <a:t> </a:t>
            </a:r>
            <a:r>
              <a:rPr lang="de-DE" dirty="0" err="1"/>
              <a:t>faceaquas</a:t>
            </a:r>
            <a:r>
              <a:rPr lang="de-DE" dirty="0"/>
              <a:t> </a:t>
            </a:r>
            <a:r>
              <a:rPr lang="de-DE" dirty="0" err="1"/>
              <a:t>eicillitibus</a:t>
            </a:r>
            <a:r>
              <a:rPr lang="de-DE" dirty="0"/>
              <a:t> </a:t>
            </a:r>
            <a:r>
              <a:rPr lang="de-DE" dirty="0" err="1"/>
              <a:t>corit</a:t>
            </a:r>
            <a:r>
              <a:rPr lang="de-DE" dirty="0"/>
              <a:t>, </a:t>
            </a:r>
            <a:r>
              <a:rPr lang="de-DE" dirty="0" err="1"/>
              <a:t>tes</a:t>
            </a:r>
            <a:r>
              <a:rPr lang="de-DE" dirty="0"/>
              <a:t> et </a:t>
            </a:r>
            <a:r>
              <a:rPr lang="de-DE" dirty="0" err="1"/>
              <a:t>dignitae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, </a:t>
            </a:r>
            <a:r>
              <a:rPr lang="de-DE" dirty="0" err="1"/>
              <a:t>optatecaest</a:t>
            </a:r>
            <a:r>
              <a:rPr lang="de-DE" dirty="0"/>
              <a:t> </a:t>
            </a:r>
            <a:r>
              <a:rPr lang="de-DE" dirty="0" err="1"/>
              <a:t>magnatus</a:t>
            </a:r>
            <a:r>
              <a:rPr lang="de-DE" dirty="0"/>
              <a:t> </a:t>
            </a:r>
            <a:r>
              <a:rPr lang="de-DE" dirty="0" err="1"/>
              <a:t>erum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B28C70-AC64-694F-8869-49CCCBF7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5634" y="415874"/>
            <a:ext cx="2852917" cy="67399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</a:p>
        </p:txBody>
      </p:sp>
    </p:spTree>
    <p:extLst>
      <p:ext uri="{BB962C8B-B14F-4D97-AF65-F5344CB8AC3E}">
        <p14:creationId xmlns:p14="http://schemas.microsoft.com/office/powerpoint/2010/main" val="247354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67" userDrawn="1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-Seit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312FBFB7-2FAD-E24A-B32A-699B5A228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9" y="484189"/>
            <a:ext cx="4068763" cy="4175125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B28C70-AC64-694F-8869-49CCCBF7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5634" y="415874"/>
            <a:ext cx="2852917" cy="67399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defRPr sz="1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Dies ist eine Headline, </a:t>
            </a:r>
            <a:br>
              <a:rPr lang="de-DE" dirty="0"/>
            </a:br>
            <a:r>
              <a:rPr lang="de-DE" dirty="0"/>
              <a:t>die über zwei Zeilen geht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63C1B07-EB40-9B47-BF4C-DEA68ABAF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3807" y="1281334"/>
            <a:ext cx="3596958" cy="1187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300" b="0" i="0" normalizeH="0"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Dies ist ein Blindtext. </a:t>
            </a:r>
            <a:r>
              <a:rPr lang="de-DE" dirty="0" err="1"/>
              <a:t>oluptatus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eatibusdam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et </a:t>
            </a:r>
            <a:r>
              <a:rPr lang="de-DE" dirty="0" err="1"/>
              <a:t>quiatem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tisimil</a:t>
            </a:r>
            <a:r>
              <a:rPr lang="de-DE" dirty="0"/>
              <a:t> </a:t>
            </a:r>
            <a:r>
              <a:rPr lang="de-DE" dirty="0" err="1"/>
              <a:t>imendun</a:t>
            </a:r>
            <a:r>
              <a:rPr lang="de-DE" dirty="0"/>
              <a:t> </a:t>
            </a:r>
            <a:r>
              <a:rPr lang="de-DE" dirty="0" err="1"/>
              <a:t>danietus</a:t>
            </a:r>
            <a:r>
              <a:rPr lang="de-DE" dirty="0"/>
              <a:t> </a:t>
            </a:r>
            <a:r>
              <a:rPr lang="de-DE" dirty="0" err="1"/>
              <a:t>sendipsa</a:t>
            </a:r>
            <a:r>
              <a:rPr lang="de-DE" dirty="0"/>
              <a:t> </a:t>
            </a:r>
            <a:r>
              <a:rPr lang="de-DE" dirty="0" err="1"/>
              <a:t>ium</a:t>
            </a:r>
            <a:r>
              <a:rPr lang="de-DE" dirty="0"/>
              <a:t> laut</a:t>
            </a:r>
          </a:p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2764467-CBBF-5148-BD2C-34FC3FB346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3689" y="1995573"/>
            <a:ext cx="3597075" cy="2438282"/>
          </a:xfrm>
          <a:prstGeom prst="rect">
            <a:avLst/>
          </a:prstGeom>
        </p:spPr>
        <p:txBody>
          <a:bodyPr lIns="0" tIns="215976" rIns="0" bIns="0"/>
          <a:lstStyle>
            <a:lvl1pPr marL="285717" marR="0" indent="-285717" algn="l" defTabSz="457148" rtl="0" eaLnBrk="0" fontAlgn="base" latinLnBrk="0" hangingPunct="0">
              <a:lnSpc>
                <a:spcPts val="2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00" baseline="0">
                <a:latin typeface="Arial" panose="020B0604020202020204" pitchFamily="34" charset="0"/>
              </a:defRPr>
            </a:lvl1pPr>
          </a:lstStyle>
          <a:p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de-DE" dirty="0"/>
              <a:t>
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endParaRPr lang="pt" dirty="0"/>
          </a:p>
          <a:p>
            <a:r>
              <a:rPr lang="pt" dirty="0" err="1"/>
              <a:t>consend</a:t>
            </a:r>
            <a:r>
              <a:rPr lang="pt" dirty="0"/>
              <a:t> </a:t>
            </a:r>
            <a:r>
              <a:rPr lang="pt" dirty="0" err="1"/>
              <a:t>ioreped</a:t>
            </a:r>
            <a:r>
              <a:rPr lang="pt" dirty="0"/>
              <a:t> </a:t>
            </a:r>
            <a:r>
              <a:rPr lang="pt" dirty="0" err="1"/>
              <a:t>excerfe</a:t>
            </a:r>
            <a:r>
              <a:rPr lang="pt" dirty="0"/>
              <a:t> </a:t>
            </a:r>
            <a:r>
              <a:rPr lang="pt" dirty="0" err="1"/>
              <a:t>runtemos</a:t>
            </a:r>
            <a:r>
              <a:rPr lang="pt" dirty="0"/>
              <a:t> </a:t>
            </a:r>
            <a:r>
              <a:rPr lang="pt" dirty="0" err="1"/>
              <a:t>ex</a:t>
            </a:r>
            <a:r>
              <a:rPr lang="pt" dirty="0"/>
              <a:t> est </a:t>
            </a:r>
            <a:r>
              <a:rPr lang="pt" dirty="0" err="1"/>
              <a:t>quas</a:t>
            </a:r>
            <a:r>
              <a:rPr lang="pt" dirty="0"/>
              <a:t> </a:t>
            </a:r>
            <a:r>
              <a:rPr lang="pt" dirty="0" err="1"/>
              <a:t>ducipic</a:t>
            </a:r>
            <a:r>
              <a:rPr lang="pt" dirty="0"/>
              <a:t> </a:t>
            </a:r>
            <a:r>
              <a:rPr lang="pt" dirty="0" err="1"/>
              <a:t>ilicipsam</a:t>
            </a:r>
            <a:r>
              <a:rPr lang="pt" dirty="0"/>
              <a:t> </a:t>
            </a:r>
            <a:r>
              <a:rPr lang="pt" dirty="0" err="1"/>
              <a:t>i</a:t>
            </a:r>
            <a:r>
              <a:rPr lang="pt" dirty="0"/>
              <a:t> </a:t>
            </a:r>
            <a:r>
              <a:rPr lang="pt" dirty="0" err="1"/>
              <a:t>to</a:t>
            </a:r>
            <a:r>
              <a:rPr lang="pt" dirty="0"/>
              <a:t> </a:t>
            </a:r>
            <a:r>
              <a:rPr lang="pt" dirty="0" err="1"/>
              <a:t>consend</a:t>
            </a:r>
            <a:endParaRPr lang="pt" dirty="0"/>
          </a:p>
        </p:txBody>
      </p:sp>
    </p:spTree>
    <p:extLst>
      <p:ext uri="{BB962C8B-B14F-4D97-AF65-F5344CB8AC3E}">
        <p14:creationId xmlns:p14="http://schemas.microsoft.com/office/powerpoint/2010/main" val="2390515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7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8" r:id="rId2"/>
    <p:sldLayoutId id="2147483697" r:id="rId3"/>
    <p:sldLayoutId id="2147483706" r:id="rId4"/>
  </p:sldLayoutIdLst>
  <p:hf hdr="0" ftr="0"/>
  <p:txStyles>
    <p:titleStyle>
      <a:lvl1pPr algn="l" defTabSz="457148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kern="1200" baseline="0">
          <a:solidFill>
            <a:schemeClr val="accent1"/>
          </a:solidFill>
          <a:latin typeface="Trebuchet MS"/>
          <a:ea typeface="ＭＳ Ｐゴシック" charset="0"/>
          <a:cs typeface="Trebuchet MS"/>
        </a:defRPr>
      </a:lvl1pPr>
      <a:lvl2pPr algn="l" defTabSz="457148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2pPr>
      <a:lvl3pPr algn="l" defTabSz="457148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3pPr>
      <a:lvl4pPr algn="l" defTabSz="457148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4pPr>
      <a:lvl5pPr algn="l" defTabSz="457148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5pPr>
      <a:lvl6pPr marL="457148" algn="l" defTabSz="457148" rtl="0" eaLnBrk="1" fontAlgn="base" hangingPunct="1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6pPr>
      <a:lvl7pPr marL="914296" algn="l" defTabSz="457148" rtl="0" eaLnBrk="1" fontAlgn="base" hangingPunct="1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7pPr>
      <a:lvl8pPr marL="1371444" algn="l" defTabSz="457148" rtl="0" eaLnBrk="1" fontAlgn="base" hangingPunct="1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8pPr>
      <a:lvl9pPr marL="1828592" algn="l" defTabSz="457148" rtl="0" eaLnBrk="1" fontAlgn="base" hangingPunct="1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9pPr>
    </p:titleStyle>
    <p:bodyStyle>
      <a:lvl1pPr marL="342861" indent="-342861" algn="l" defTabSz="457148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865" indent="-285717" algn="l" defTabSz="457148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870" indent="-228574" algn="l" defTabSz="457148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018" indent="-228574" algn="l" defTabSz="457148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166" indent="-228574" algn="l" defTabSz="457148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17">
          <p15:clr>
            <a:srgbClr val="C35EA4"/>
          </p15:clr>
        </p15:guide>
        <p15:guide id="4" orient="horz" pos="305">
          <p15:clr>
            <a:srgbClr val="C35EA4"/>
          </p15:clr>
        </p15:guide>
        <p15:guide id="5" orient="horz" pos="2935">
          <p15:clr>
            <a:srgbClr val="C35EA4"/>
          </p15:clr>
        </p15:guide>
        <p15:guide id="6" pos="5443">
          <p15:clr>
            <a:srgbClr val="C35EA4"/>
          </p15:clr>
        </p15:guide>
        <p15:guide id="7" orient="horz" pos="3117" userDrawn="1">
          <p15:clr>
            <a:srgbClr val="C35EA4"/>
          </p15:clr>
        </p15:guide>
        <p15:guide id="8" pos="952">
          <p15:clr>
            <a:srgbClr val="C35EA4"/>
          </p15:clr>
        </p15:guide>
        <p15:guide id="9" pos="4808">
          <p15:clr>
            <a:srgbClr val="C35EA4"/>
          </p15:clr>
        </p15:guide>
        <p15:guide id="10" pos="3175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13">
            <a:extLst>
              <a:ext uri="{FF2B5EF4-FFF2-40B4-BE49-F238E27FC236}">
                <a16:creationId xmlns:a16="http://schemas.microsoft.com/office/drawing/2014/main" id="{40ADBECF-8C47-BC4C-8A63-ECF5B7BF77B2}"/>
              </a:ext>
            </a:extLst>
          </p:cNvPr>
          <p:cNvSpPr txBox="1">
            <a:spLocks/>
          </p:cNvSpPr>
          <p:nvPr userDrawn="1"/>
        </p:nvSpPr>
        <p:spPr>
          <a:xfrm>
            <a:off x="4296693" y="4662065"/>
            <a:ext cx="568673" cy="230822"/>
          </a:xfrm>
          <a:prstGeom prst="rect">
            <a:avLst/>
          </a:prstGeom>
        </p:spPr>
        <p:txBody>
          <a:bodyPr wrap="square" lIns="91430" tIns="45715" rIns="91430" bIns="45715" anchor="ctr" anchorCtr="1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1200" baseline="0">
                <a:solidFill>
                  <a:schemeClr val="accent3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18C65-3338-C842-88FB-10101F8BF551}" type="slidenum">
              <a:rPr lang="de-DE" sz="900" b="0" i="0" baseline="0" smtClean="0">
                <a:solidFill>
                  <a:schemeClr val="tx1"/>
                </a:solidFill>
                <a:latin typeface="Arial" panose="020B0604020202020204" pitchFamily="34" charset="0"/>
              </a:rPr>
              <a:pPr marL="0" marR="0" indent="0" algn="l" defTabSz="9142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900" b="0" i="0" baseline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2ACE63-B634-584D-9A12-39D1EF4FB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71" y="4417251"/>
            <a:ext cx="567334" cy="46925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081AAF2-6DE4-48FB-A5DA-DF4C16ECDE65}"/>
              </a:ext>
            </a:extLst>
          </p:cNvPr>
          <p:cNvSpPr txBox="1"/>
          <p:nvPr userDrawn="1"/>
        </p:nvSpPr>
        <p:spPr>
          <a:xfrm>
            <a:off x="146731" y="4569588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6">
              <a:defRPr/>
            </a:pPr>
            <a:r>
              <a:rPr lang="en-GB" sz="1200" dirty="0">
                <a:solidFill>
                  <a:schemeClr val="accent6"/>
                </a:solidFill>
                <a:latin typeface="Arial" panose="020B0604020202020204" pitchFamily="34" charset="0"/>
              </a:rPr>
              <a:t>April 18th, 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1" r:id="rId2"/>
    <p:sldLayoutId id="2147483692" r:id="rId3"/>
    <p:sldLayoutId id="2147483693" r:id="rId4"/>
    <p:sldLayoutId id="2147483702" r:id="rId5"/>
    <p:sldLayoutId id="2147483703" r:id="rId6"/>
    <p:sldLayoutId id="2147483704" r:id="rId7"/>
    <p:sldLayoutId id="2147483687" r:id="rId8"/>
    <p:sldLayoutId id="2147483705" r:id="rId9"/>
    <p:sldLayoutId id="2147483707" r:id="rId10"/>
  </p:sldLayoutIdLst>
  <p:hf hdr="0" ftr="0"/>
  <p:txStyles>
    <p:titleStyle>
      <a:lvl1pPr algn="l" defTabSz="457148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500" kern="1200" baseline="0">
          <a:solidFill>
            <a:schemeClr val="accent1"/>
          </a:solidFill>
          <a:latin typeface="Trebuchet MS"/>
          <a:ea typeface="ＭＳ Ｐゴシック" charset="0"/>
          <a:cs typeface="Trebuchet MS"/>
        </a:defRPr>
      </a:lvl1pPr>
      <a:lvl2pPr algn="l" defTabSz="457148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2pPr>
      <a:lvl3pPr algn="l" defTabSz="457148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3pPr>
      <a:lvl4pPr algn="l" defTabSz="457148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4pPr>
      <a:lvl5pPr algn="l" defTabSz="457148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500">
          <a:solidFill>
            <a:srgbClr val="95B5A0"/>
          </a:solidFill>
          <a:latin typeface="Trebuchet MS" charset="0"/>
          <a:ea typeface="ＭＳ Ｐゴシック" charset="0"/>
        </a:defRPr>
      </a:lvl5pPr>
      <a:lvl6pPr marL="457148" algn="l" defTabSz="457148" rtl="0" fontAlgn="base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6pPr>
      <a:lvl7pPr marL="914296" algn="l" defTabSz="457148" rtl="0" fontAlgn="base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7pPr>
      <a:lvl8pPr marL="1371444" algn="l" defTabSz="457148" rtl="0" fontAlgn="base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8pPr>
      <a:lvl9pPr marL="1828592" algn="l" defTabSz="457148" rtl="0" fontAlgn="base">
        <a:spcBef>
          <a:spcPct val="0"/>
        </a:spcBef>
        <a:spcAft>
          <a:spcPct val="0"/>
        </a:spcAft>
        <a:defRPr sz="3000">
          <a:solidFill>
            <a:srgbClr val="95B5A0"/>
          </a:solidFill>
          <a:latin typeface="Trebuchet MS" charset="0"/>
          <a:ea typeface="ＭＳ Ｐゴシック" charset="0"/>
        </a:defRPr>
      </a:lvl9pPr>
    </p:titleStyle>
    <p:bodyStyle>
      <a:lvl1pPr marL="342861" indent="-342861" algn="l" defTabSz="4571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865" indent="-285717" algn="l" defTabSz="4571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870" indent="-228574" algn="l" defTabSz="4571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018" indent="-228574" algn="l" defTabSz="4571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166" indent="-228574" algn="l" defTabSz="4571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17" userDrawn="1">
          <p15:clr>
            <a:srgbClr val="C35EA4"/>
          </p15:clr>
        </p15:guide>
        <p15:guide id="4" orient="horz" pos="305" userDrawn="1">
          <p15:clr>
            <a:srgbClr val="C35EA4"/>
          </p15:clr>
        </p15:guide>
        <p15:guide id="5" orient="horz" pos="2890" userDrawn="1">
          <p15:clr>
            <a:srgbClr val="C35EA4"/>
          </p15:clr>
        </p15:guide>
        <p15:guide id="6" pos="5443" userDrawn="1">
          <p15:clr>
            <a:srgbClr val="C35EA4"/>
          </p15:clr>
        </p15:guide>
        <p15:guide id="7" orient="horz" pos="3117" userDrawn="1">
          <p15:clr>
            <a:srgbClr val="C35EA4"/>
          </p15:clr>
        </p15:guide>
        <p15:guide id="8" pos="952" userDrawn="1">
          <p15:clr>
            <a:srgbClr val="C35EA4"/>
          </p15:clr>
        </p15:guide>
        <p15:guide id="9" pos="4808" userDrawn="1">
          <p15:clr>
            <a:srgbClr val="C35EA4"/>
          </p15:clr>
        </p15:guide>
        <p15:guide id="10" pos="3175" userDrawn="1">
          <p15:clr>
            <a:srgbClr val="C35EA4"/>
          </p15:clr>
        </p15:guide>
        <p15:guide id="11" orient="horz" pos="849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7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3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0" y="897682"/>
            <a:ext cx="3861852" cy="333256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26">
            <a:off x="3799114" y="952575"/>
            <a:ext cx="3810237" cy="32880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2E7359-3428-E34F-A660-32BD1CA80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024594">
            <a:off x="1238163" y="638989"/>
            <a:ext cx="3849947" cy="3849947"/>
          </a:xfrm>
          <a:prstGeom prst="rect">
            <a:avLst/>
          </a:prstGeom>
        </p:spPr>
      </p:pic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1F01166E-A999-7342-805E-AEFD0D3239AB}"/>
              </a:ext>
            </a:extLst>
          </p:cNvPr>
          <p:cNvSpPr txBox="1">
            <a:spLocks/>
          </p:cNvSpPr>
          <p:nvPr/>
        </p:nvSpPr>
        <p:spPr>
          <a:xfrm>
            <a:off x="1787483" y="4500692"/>
            <a:ext cx="2730830" cy="384721"/>
          </a:xfrm>
          <a:prstGeom prst="rect">
            <a:avLst/>
          </a:prstGeom>
        </p:spPr>
        <p:txBody>
          <a:bodyPr wrap="square" lIns="0" tIns="0" rIns="9143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1200" baseline="0">
                <a:solidFill>
                  <a:schemeClr val="accent3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296">
              <a:defRPr/>
            </a:pPr>
            <a:r>
              <a:rPr lang="en-GB" sz="1400" dirty="0">
                <a:solidFill>
                  <a:schemeClr val="accent6"/>
                </a:solidFill>
                <a:latin typeface="Arial" panose="020B0604020202020204" pitchFamily="34" charset="0"/>
              </a:rPr>
              <a:t>Research in Europe</a:t>
            </a:r>
          </a:p>
          <a:p>
            <a:pPr defTabSz="914296">
              <a:defRPr/>
            </a:pPr>
            <a:r>
              <a:rPr lang="en-GB" sz="1100" dirty="0">
                <a:solidFill>
                  <a:schemeClr val="accent6"/>
                </a:solidFill>
                <a:latin typeface="Arial" panose="020B0604020202020204" pitchFamily="34" charset="0"/>
              </a:rPr>
              <a:t>April 18th, 2024</a:t>
            </a:r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11250150-D0A3-4946-AFFD-C23A2CF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483" y="1188437"/>
            <a:ext cx="5025175" cy="2344758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b="1" i="0" u="none" baseline="0" dirty="0"/>
              <a:t>The Leibniz </a:t>
            </a:r>
            <a:br>
              <a:rPr lang="en-GB" dirty="0"/>
            </a:br>
            <a:r>
              <a:rPr lang="en-GB" b="1" i="0" u="none" baseline="0" dirty="0"/>
              <a:t>Association</a:t>
            </a:r>
            <a:br>
              <a:rPr lang="en-GB" b="1" i="0" u="none" baseline="0" dirty="0"/>
            </a:br>
            <a:r>
              <a:rPr lang="en-GB" sz="2000" b="0" dirty="0"/>
              <a:t>Pursuing your Career at a </a:t>
            </a:r>
            <a:br>
              <a:rPr lang="en-GB" sz="2000" b="0" dirty="0"/>
            </a:br>
            <a:r>
              <a:rPr lang="en-GB" sz="2000" b="0" dirty="0"/>
              <a:t>Leibniz Institute</a:t>
            </a:r>
            <a:endParaRPr lang="en-GB" b="1" i="0" u="none" baseline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44568" y="901700"/>
            <a:ext cx="4013745" cy="3463638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F26140A5-3C8A-DC4B-BCFA-3B16F27D1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34" y="430381"/>
            <a:ext cx="871200" cy="7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80A2C68C-B504-4204-84C5-E158F85511FD}"/>
              </a:ext>
            </a:extLst>
          </p:cNvPr>
          <p:cNvSpPr txBox="1">
            <a:spLocks/>
          </p:cNvSpPr>
          <p:nvPr/>
        </p:nvSpPr>
        <p:spPr>
          <a:xfrm>
            <a:off x="1182115" y="1247935"/>
            <a:ext cx="6442403" cy="3527266"/>
          </a:xfrm>
          <a:prstGeom prst="rect">
            <a:avLst/>
          </a:prstGeom>
        </p:spPr>
        <p:txBody>
          <a:bodyPr/>
          <a:lstStyle>
            <a:lvl1pPr marL="457137" indent="-457137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90462" indent="-380946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523789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133304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742819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52335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50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6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881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Joint appointments </a:t>
            </a: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of institute directors, heads of department and Junior Research Groups</a:t>
            </a: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Promotion of institutionalised and regional collaboration and creation of internationally visible research hubs within </a:t>
            </a: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Leibniz </a:t>
            </a:r>
            <a:r>
              <a:rPr lang="en-GB" sz="1200" b="1" dirty="0" err="1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ScienceCampi</a:t>
            </a:r>
            <a:endParaRPr lang="en-GB" sz="1200" b="1" dirty="0"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Opportunity to collaborate in a transdisciplinary research environment at </a:t>
            </a: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Leibniz Graduate Schools</a:t>
            </a:r>
            <a:endParaRPr lang="en-GB" sz="1200" dirty="0"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Funding for joint research projects through the </a:t>
            </a: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Leibniz Competition </a:t>
            </a:r>
            <a:b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(Leibniz Collaborative Excellence, Leibniz Programme for Women Professors)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  <a:p>
            <a:pPr marL="270000" indent="-270000"/>
            <a:endParaRPr lang="en-GB" sz="1200" dirty="0"/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F61AF989-C357-46AB-813C-E8F5F6D8E99B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Collaboration with Universities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1921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8893">
            <a:off x="462291" y="926240"/>
            <a:ext cx="1992336" cy="16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32" descr="Leibniz_Monaden_-0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0873">
            <a:off x="91456" y="2301967"/>
            <a:ext cx="2049244" cy="234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49106" y="2971864"/>
            <a:ext cx="1781175" cy="130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Leibniz Competition</a:t>
            </a:r>
          </a:p>
          <a:p>
            <a:pPr algn="ctr" defTabSz="342853">
              <a:lnSpc>
                <a:spcPct val="140000"/>
              </a:lnSpc>
              <a:spcAft>
                <a:spcPts val="375"/>
              </a:spcAft>
              <a:buClr>
                <a:srgbClr val="96B3A0"/>
              </a:buClr>
              <a:defRPr/>
            </a:pPr>
            <a:r>
              <a:rPr lang="en-GB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Leibniz Collaborative Excellence and</a:t>
            </a:r>
          </a:p>
          <a:p>
            <a:pPr algn="ctr" defTabSz="342853">
              <a:lnSpc>
                <a:spcPct val="140000"/>
              </a:lnSpc>
              <a:spcAft>
                <a:spcPts val="375"/>
              </a:spcAft>
              <a:buClr>
                <a:srgbClr val="96B3A0"/>
              </a:buClr>
              <a:defRPr/>
            </a:pPr>
            <a:r>
              <a:rPr lang="en-GB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Leibniz Programme for Women Professors</a:t>
            </a:r>
          </a:p>
        </p:txBody>
      </p:sp>
      <p:grpSp>
        <p:nvGrpSpPr>
          <p:cNvPr id="10" name="Gruppierung 74"/>
          <p:cNvGrpSpPr>
            <a:grpSpLocks/>
          </p:cNvGrpSpPr>
          <p:nvPr/>
        </p:nvGrpSpPr>
        <p:grpSpPr bwMode="auto">
          <a:xfrm>
            <a:off x="6194556" y="564194"/>
            <a:ext cx="2374257" cy="1888544"/>
            <a:chOff x="1934283" y="1414734"/>
            <a:chExt cx="1310729" cy="1249005"/>
          </a:xfrm>
        </p:grpSpPr>
        <p:pic>
          <p:nvPicPr>
            <p:cNvPr id="11" name="Bild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283" y="1414734"/>
              <a:ext cx="1310729" cy="124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Untertitel 4">
              <a:extLst/>
            </p:cNvPr>
            <p:cNvSpPr txBox="1">
              <a:spLocks/>
            </p:cNvSpPr>
            <p:nvPr/>
          </p:nvSpPr>
          <p:spPr bwMode="auto">
            <a:xfrm>
              <a:off x="1998946" y="1641235"/>
              <a:ext cx="1180812" cy="806516"/>
            </a:xfrm>
            <a:prstGeom prst="rect">
              <a:avLst/>
            </a:prstGeom>
            <a:noFill/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/>
            <a:lstStyle>
              <a:lvl1pPr marL="0" indent="0" algn="l" defTabSz="457200" rtl="0" eaLnBrk="0" fontAlgn="base" hangingPunct="0">
                <a:lnSpc>
                  <a:spcPts val="2000"/>
                </a:lnSpc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Cambria"/>
                  <a:ea typeface="MS PGothic" panose="020B0600070205080204" pitchFamily="34" charset="-128"/>
                  <a:cs typeface="Cambria"/>
                </a:defRPr>
              </a:lvl1pPr>
              <a:lvl2pPr marL="457200" indent="0" algn="l" defTabSz="457200" rtl="0" eaLnBrk="0" fontAlgn="base" hangingPunct="0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853">
                <a:lnSpc>
                  <a:spcPct val="140000"/>
                </a:lnSpc>
                <a:spcBef>
                  <a:spcPts val="375"/>
                </a:spcBef>
                <a:spcAft>
                  <a:spcPts val="375"/>
                </a:spcAft>
                <a:defRPr/>
              </a:pPr>
              <a:r>
                <a:rPr lang="en-GB" sz="105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Leibniz Mentoring</a:t>
              </a:r>
            </a:p>
            <a:p>
              <a:pPr algn="ctr" defTabSz="342853">
                <a:lnSpc>
                  <a:spcPct val="140000"/>
                </a:lnSpc>
                <a:spcBef>
                  <a:spcPts val="375"/>
                </a:spcBef>
                <a:spcAft>
                  <a:spcPts val="375"/>
                </a:spcAft>
                <a:buClr>
                  <a:srgbClr val="96B3A0"/>
                </a:buClr>
                <a:defRPr/>
              </a:pPr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For female postdoc researchers heading towards a management position or professorship</a:t>
              </a:r>
            </a:p>
          </p:txBody>
        </p:sp>
      </p:grpSp>
      <p:pic>
        <p:nvPicPr>
          <p:cNvPr id="13" name="Bild 8" descr="Leibniz_Monaden_alle_gruendark-06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1433">
            <a:off x="3633034" y="218632"/>
            <a:ext cx="2645438" cy="26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1">
            <a:extLst/>
          </p:cNvPr>
          <p:cNvSpPr txBox="1">
            <a:spLocks/>
          </p:cNvSpPr>
          <p:nvPr/>
        </p:nvSpPr>
        <p:spPr>
          <a:xfrm>
            <a:off x="3981968" y="1266715"/>
            <a:ext cx="1781175" cy="10584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48" rtl="0" eaLnBrk="0" fontAlgn="base" hangingPunct="0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kern="1200" normalizeH="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865" indent="-285717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870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018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166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b="1" dirty="0">
                <a:solidFill>
                  <a:srgbClr val="000000"/>
                </a:solidFill>
              </a:rPr>
              <a:t>Leibniz Dissertation Award</a:t>
            </a:r>
          </a:p>
          <a:p>
            <a:pPr algn="ctr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buClr>
                <a:srgbClr val="96B3A0"/>
              </a:buClr>
              <a:defRPr/>
            </a:pPr>
            <a:r>
              <a:rPr lang="en-GB" sz="1050" dirty="0">
                <a:solidFill>
                  <a:srgbClr val="000000"/>
                </a:solidFill>
              </a:rPr>
              <a:t>Categories: ‘Humanities &amp; Social Sciences’ and ‘Natural &amp; Technical Sciences’</a:t>
            </a:r>
          </a:p>
          <a:p>
            <a:pPr marL="128570" indent="-128570">
              <a:spcBef>
                <a:spcPts val="375"/>
              </a:spcBef>
              <a:spcAft>
                <a:spcPts val="750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 marL="128570" indent="-128570">
              <a:spcBef>
                <a:spcPts val="375"/>
              </a:spcBef>
              <a:spcAft>
                <a:spcPts val="750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 marL="128570" indent="-128570">
              <a:spcBef>
                <a:spcPts val="375"/>
              </a:spcBef>
              <a:spcAft>
                <a:spcPts val="750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>
              <a:spcAft>
                <a:spcPts val="750"/>
              </a:spcAft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 marL="213271" indent="-213271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 marL="128570" indent="-128570">
              <a:spcBef>
                <a:spcPts val="375"/>
              </a:spcBef>
              <a:spcAft>
                <a:spcPts val="750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 marL="128570" indent="-128570">
              <a:spcBef>
                <a:spcPts val="375"/>
              </a:spcBef>
              <a:spcAft>
                <a:spcPts val="750"/>
              </a:spcAft>
              <a:buClr>
                <a:srgbClr val="96B3A0"/>
              </a:buClr>
              <a:buFont typeface="Arial" panose="020B0604020202020204" pitchFamily="34" charset="0"/>
              <a:buChar char="•"/>
              <a:defRPr/>
            </a:pPr>
            <a:endParaRPr lang="en-GB" sz="900" dirty="0">
              <a:solidFill>
                <a:srgbClr val="000000"/>
              </a:solidFill>
            </a:endParaRPr>
          </a:p>
          <a:p>
            <a:pPr>
              <a:spcAft>
                <a:spcPts val="750"/>
              </a:spcAft>
              <a:defRPr/>
            </a:pPr>
            <a:endParaRPr lang="en-GB" sz="900" dirty="0">
              <a:solidFill>
                <a:srgbClr val="000000"/>
              </a:solidFill>
            </a:endParaRPr>
          </a:p>
        </p:txBody>
      </p:sp>
      <p:pic>
        <p:nvPicPr>
          <p:cNvPr id="15" name="Bild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75672" y="2281326"/>
            <a:ext cx="1977018" cy="17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tertitel 4">
            <a:extLst/>
          </p:cNvPr>
          <p:cNvSpPr txBox="1">
            <a:spLocks/>
          </p:cNvSpPr>
          <p:nvPr/>
        </p:nvSpPr>
        <p:spPr bwMode="auto">
          <a:xfrm>
            <a:off x="7043750" y="2568655"/>
            <a:ext cx="1618060" cy="1127522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Leibniz Postdoc Network</a:t>
            </a:r>
          </a:p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Specialist and interdisciplinary networking for postdoc researchers </a:t>
            </a:r>
          </a:p>
        </p:txBody>
      </p:sp>
      <p:sp>
        <p:nvSpPr>
          <p:cNvPr id="17" name="Untertitel 4">
            <a:extLst/>
          </p:cNvPr>
          <p:cNvSpPr txBox="1">
            <a:spLocks/>
          </p:cNvSpPr>
          <p:nvPr/>
        </p:nvSpPr>
        <p:spPr bwMode="auto">
          <a:xfrm>
            <a:off x="735713" y="1245525"/>
            <a:ext cx="1578769" cy="1052513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Leibniz PhD Network</a:t>
            </a:r>
          </a:p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buClr>
                <a:srgbClr val="96B3A0"/>
              </a:buClr>
              <a:defRPr/>
            </a:pPr>
            <a:r>
              <a:rPr lang="en-GB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Specialist and interdisciplinary networking for PhD students </a:t>
            </a:r>
          </a:p>
        </p:txBody>
      </p:sp>
      <p:grpSp>
        <p:nvGrpSpPr>
          <p:cNvPr id="19" name="Gruppierung 77"/>
          <p:cNvGrpSpPr>
            <a:grpSpLocks/>
          </p:cNvGrpSpPr>
          <p:nvPr/>
        </p:nvGrpSpPr>
        <p:grpSpPr bwMode="auto">
          <a:xfrm>
            <a:off x="1946150" y="1828234"/>
            <a:ext cx="2530464" cy="2158735"/>
            <a:chOff x="721915" y="2692268"/>
            <a:chExt cx="2604859" cy="2361127"/>
          </a:xfrm>
        </p:grpSpPr>
        <p:pic>
          <p:nvPicPr>
            <p:cNvPr id="20" name="Bild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48451">
              <a:off x="843781" y="2570402"/>
              <a:ext cx="2361127" cy="260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Untertitel 4">
              <a:extLst/>
            </p:cNvPr>
            <p:cNvSpPr txBox="1">
              <a:spLocks/>
            </p:cNvSpPr>
            <p:nvPr/>
          </p:nvSpPr>
          <p:spPr bwMode="auto">
            <a:xfrm>
              <a:off x="742825" y="3425005"/>
              <a:ext cx="2434088" cy="1625118"/>
            </a:xfrm>
            <a:prstGeom prst="rect">
              <a:avLst/>
            </a:prstGeom>
            <a:noFill/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/>
            <a:lstStyle>
              <a:lvl1pPr marL="0" indent="0" algn="l" defTabSz="457200" rtl="0" eaLnBrk="0" fontAlgn="base" hangingPunct="0">
                <a:lnSpc>
                  <a:spcPts val="2000"/>
                </a:lnSpc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Cambria"/>
                  <a:ea typeface="MS PGothic" panose="020B0600070205080204" pitchFamily="34" charset="-128"/>
                  <a:cs typeface="Cambria"/>
                </a:defRPr>
              </a:lvl1pPr>
              <a:lvl2pPr marL="457200" indent="0" algn="l" defTabSz="457200" rtl="0" eaLnBrk="0" fontAlgn="base" hangingPunct="0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853">
                <a:lnSpc>
                  <a:spcPct val="140000"/>
                </a:lnSpc>
                <a:spcBef>
                  <a:spcPts val="375"/>
                </a:spcBef>
                <a:spcAft>
                  <a:spcPts val="375"/>
                </a:spcAft>
                <a:defRPr/>
              </a:pPr>
              <a:r>
                <a:rPr lang="en-GB" sz="105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Leibniz </a:t>
              </a:r>
              <a:r>
                <a:rPr lang="en-GB" sz="1050" b="1" dirty="0" err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ScienceCampi</a:t>
              </a:r>
              <a:r>
                <a:rPr lang="en-GB" sz="105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 and Leibniz Graduate Schools </a:t>
              </a:r>
            </a:p>
            <a:p>
              <a:pPr algn="ctr" defTabSz="342853">
                <a:lnSpc>
                  <a:spcPct val="140000"/>
                </a:lnSpc>
                <a:spcBef>
                  <a:spcPts val="375"/>
                </a:spcBef>
                <a:spcAft>
                  <a:spcPts val="375"/>
                </a:spcAft>
                <a:buClr>
                  <a:srgbClr val="96B3A0"/>
                </a:buClr>
                <a:defRPr/>
              </a:pPr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Doctorates in an excellent research environment across disciplinary boundaries</a:t>
              </a:r>
            </a:p>
          </p:txBody>
        </p:sp>
      </p:grpSp>
      <p:pic>
        <p:nvPicPr>
          <p:cNvPr id="22" name="Bild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0212">
            <a:off x="4315798" y="2512555"/>
            <a:ext cx="2624433" cy="21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Untertitel 4">
            <a:extLst/>
          </p:cNvPr>
          <p:cNvSpPr txBox="1">
            <a:spLocks/>
          </p:cNvSpPr>
          <p:nvPr/>
        </p:nvSpPr>
        <p:spPr bwMode="auto">
          <a:xfrm>
            <a:off x="4462133" y="3040784"/>
            <a:ext cx="2181225" cy="1326356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53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defRPr/>
            </a:pPr>
            <a:r>
              <a:rPr lang="en-GB" sz="105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Postdoc Retreats</a:t>
            </a:r>
          </a:p>
          <a:p>
            <a:pPr algn="ctr" defTabSz="342853">
              <a:lnSpc>
                <a:spcPct val="140000"/>
              </a:lnSpc>
              <a:spcBef>
                <a:spcPts val="0"/>
              </a:spcBef>
              <a:spcAft>
                <a:spcPts val="375"/>
              </a:spcAft>
              <a:buClr>
                <a:srgbClr val="96B3A0"/>
              </a:buClr>
              <a:defRPr/>
            </a:pPr>
            <a:r>
              <a:rPr lang="en-GB" sz="105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Two-day networking and training retreat for Leibniz Institute researchers in the orientation   phase shortly before or after        their doctorate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B6D4649-E6DD-4BA9-AC53-1F4CBF454560}"/>
              </a:ext>
            </a:extLst>
          </p:cNvPr>
          <p:cNvSpPr txBox="1"/>
          <p:nvPr/>
        </p:nvSpPr>
        <p:spPr>
          <a:xfrm>
            <a:off x="8743950" y="4775201"/>
            <a:ext cx="400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de-DE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67FEB338-4258-46F3-B547-38175DB2C584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Career Support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42686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549ECF7-D3F7-A644-9F6E-54DD33AE8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6773" y="867549"/>
            <a:ext cx="6112989" cy="3665213"/>
          </a:xfrm>
        </p:spPr>
        <p:txBody>
          <a:bodyPr/>
          <a:lstStyle/>
          <a:p>
            <a:pPr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</a:pPr>
            <a:r>
              <a:rPr lang="en-US" sz="1200" b="1" kern="1000" dirty="0">
                <a:solidFill>
                  <a:schemeClr val="accent1"/>
                </a:solidFill>
                <a:cs typeface="Arial" panose="020B0604020202020204" pitchFamily="34" charset="0"/>
              </a:rPr>
              <a:t>Leibniz Junior Research Groups: </a:t>
            </a:r>
            <a:endParaRPr lang="en-GB" sz="1200" b="1" dirty="0"/>
          </a:p>
          <a:p>
            <a:pPr marL="285717" indent="-285717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The programme supports postdoctoral researchers with an excellent track record who are keen to take on a professorship or similar academic role.</a:t>
            </a:r>
          </a:p>
          <a:p>
            <a:pPr marL="285717" indent="-285717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Leaders of JRG can pursue their own research projects, </a:t>
            </a:r>
            <a:r>
              <a:rPr lang="en-US" sz="1200" dirty="0"/>
              <a:t>and establish themselves in their respective fields on their way to a full professorship or tenured position</a:t>
            </a:r>
            <a:r>
              <a:rPr lang="en-GB" sz="1200" dirty="0"/>
              <a:t>. </a:t>
            </a:r>
          </a:p>
          <a:p>
            <a:pPr marL="285717" indent="-285717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The funding of up to €1.7 million over five years covers personnel and material costs.</a:t>
            </a:r>
            <a:endParaRPr lang="en-US" sz="1200" dirty="0"/>
          </a:p>
          <a:p>
            <a:pPr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200" b="1" kern="1000" dirty="0">
                <a:solidFill>
                  <a:schemeClr val="accent1"/>
                </a:solidFill>
                <a:cs typeface="Arial" panose="020B0604020202020204" pitchFamily="34" charset="0"/>
              </a:rPr>
              <a:t>Leibniz Programme for Women Professors: </a:t>
            </a:r>
            <a:r>
              <a:rPr lang="en-GB" sz="1200" b="1" i="0" u="none" baseline="0" dirty="0"/>
              <a:t> </a:t>
            </a:r>
          </a:p>
          <a:p>
            <a:pPr marL="285717" indent="-285717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The funding programme attracts highly qualified female academics in all disciplines to the Leibniz Association as jointly appointed professors. </a:t>
            </a:r>
          </a:p>
          <a:p>
            <a:pPr marL="285717" indent="-285717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Selected candidates are promoted by means of a permanent associate, full professorship, or one with a tenure track option.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</a:p>
          <a:p>
            <a:pPr algn="l" rtl="0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</a:pPr>
            <a:endParaRPr lang="en-GB" sz="1100" dirty="0"/>
          </a:p>
          <a:p>
            <a:pPr marL="285717" indent="-285717" algn="l" rtl="0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17" indent="-285717" algn="l" rtl="0">
              <a:lnSpc>
                <a:spcPct val="14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99A8805E-95D1-4C97-A9C1-51E4E4F03E26}"/>
              </a:ext>
            </a:extLst>
          </p:cNvPr>
          <p:cNvSpPr txBox="1">
            <a:spLocks/>
          </p:cNvSpPr>
          <p:nvPr/>
        </p:nvSpPr>
        <p:spPr>
          <a:xfrm>
            <a:off x="1514410" y="422536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457148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18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457148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457148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457148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457148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457148" algn="l" defTabSz="457148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914296" algn="l" defTabSz="457148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371444" algn="l" defTabSz="457148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1828592" algn="l" defTabSz="457148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96B3A0"/>
                </a:solidFill>
              </a:rPr>
              <a:t>Leibniz Competition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0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EFDD21B-5749-4852-A45F-3885015A59FE}"/>
              </a:ext>
            </a:extLst>
          </p:cNvPr>
          <p:cNvSpPr txBox="1">
            <a:spLocks/>
          </p:cNvSpPr>
          <p:nvPr/>
        </p:nvSpPr>
        <p:spPr>
          <a:xfrm>
            <a:off x="1182115" y="1173071"/>
            <a:ext cx="6442403" cy="3527266"/>
          </a:xfrm>
          <a:prstGeom prst="rect">
            <a:avLst/>
          </a:prstGeom>
        </p:spPr>
        <p:txBody>
          <a:bodyPr/>
          <a:lstStyle>
            <a:lvl1pPr marL="457137" indent="-457137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90462" indent="-380946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523789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133304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742819" indent="-304758" algn="l" defTabSz="60951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52335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50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6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881" indent="-304758" algn="l" defTabSz="60951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Find a Leibniz Institute </a:t>
            </a:r>
            <a:b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that suits your research interests by checking out our website www.leibniz-association.eu and/or browsing through the respective Sections</a:t>
            </a: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Identify a suitable PI </a:t>
            </a:r>
            <a:b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at the Leibniz Institute of your choice</a:t>
            </a: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Contact the PI directly </a:t>
            </a:r>
            <a:b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introduce yourself, send a CV and describe your research interests</a:t>
            </a: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Identify funding opportunities</a:t>
            </a:r>
            <a:br>
              <a:rPr lang="en-GB" sz="12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you may be eligible for funding by the institutes, 3</a:t>
            </a:r>
            <a:r>
              <a:rPr lang="en-GB" sz="1200" baseline="300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 party funding or funding by your own organization -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If you are a hot candidate, the PI will help you find funding for you! </a:t>
            </a:r>
          </a:p>
          <a:p>
            <a:pPr marL="270000" indent="-270000">
              <a:lnSpc>
                <a:spcPct val="140000"/>
              </a:lnSpc>
              <a:spcAft>
                <a:spcPts val="5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Best of luck and see you soon at a Leibniz Institute!</a:t>
            </a:r>
            <a:endParaRPr lang="en-GB" sz="1200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D90F787-627C-43D7-B4B9-5EDDCA1799F0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And how do I get in?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0770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A6C86F40-7D12-9242-A6DB-2FF1A5518B49}"/>
              </a:ext>
            </a:extLst>
          </p:cNvPr>
          <p:cNvSpPr/>
          <p:nvPr/>
        </p:nvSpPr>
        <p:spPr>
          <a:xfrm>
            <a:off x="424361" y="4860821"/>
            <a:ext cx="5100785" cy="24785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rtl="0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FAD48114-1E62-8B4B-A812-BBDB609291FE}"/>
              </a:ext>
            </a:extLst>
          </p:cNvPr>
          <p:cNvSpPr/>
          <p:nvPr/>
        </p:nvSpPr>
        <p:spPr>
          <a:xfrm>
            <a:off x="7913595" y="4061013"/>
            <a:ext cx="955254" cy="10824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rtl="0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E094A3-F97D-2844-BADE-BC82183E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934" y="430243"/>
            <a:ext cx="871200" cy="718892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DE278F-E8F8-BA4B-A6E3-D6AFE8FBF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1299" y="1675252"/>
            <a:ext cx="3813735" cy="1363985"/>
          </a:xfrm>
        </p:spPr>
        <p:txBody>
          <a:bodyPr/>
          <a:lstStyle/>
          <a:p>
            <a:pPr algn="l" rtl="0">
              <a:lnSpc>
                <a:spcPct val="140000"/>
              </a:lnSpc>
            </a:pPr>
            <a:r>
              <a:rPr lang="en-GB" sz="1200" b="1" i="0" u="none" baseline="0" dirty="0" err="1">
                <a:solidFill>
                  <a:schemeClr val="bg2"/>
                </a:solidFill>
                <a:cs typeface="Arial" panose="020B0604020202020204" pitchFamily="34" charset="0"/>
              </a:rPr>
              <a:t>Dr.</a:t>
            </a:r>
            <a:r>
              <a:rPr lang="en-GB" sz="1200" b="1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 Benedikt Fausch</a:t>
            </a:r>
          </a:p>
          <a:p>
            <a:pPr>
              <a:lnSpc>
                <a:spcPct val="140000"/>
              </a:lnSpc>
            </a:pPr>
            <a:r>
              <a:rPr lang="en-GB" sz="1200" dirty="0">
                <a:solidFill>
                  <a:schemeClr val="bg2"/>
                </a:solidFill>
                <a:cs typeface="Arial" panose="020B0604020202020204" pitchFamily="34" charset="0"/>
              </a:rPr>
              <a:t>Public and International Affairs</a:t>
            </a: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fausch@leibniz-gemeinschaft.de</a:t>
            </a:r>
          </a:p>
          <a:p>
            <a:pPr algn="l" rtl="0">
              <a:lnSpc>
                <a:spcPct val="140000"/>
              </a:lnSpc>
            </a:pPr>
            <a:endParaRPr lang="en-GB" sz="1200" b="0" i="0" u="none" baseline="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Leibniz Association</a:t>
            </a: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 err="1">
                <a:solidFill>
                  <a:schemeClr val="bg2"/>
                </a:solidFill>
                <a:cs typeface="Arial" panose="020B0604020202020204" pitchFamily="34" charset="0"/>
              </a:rPr>
              <a:t>Chausseestrasse</a:t>
            </a: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 111</a:t>
            </a: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10115 Berlin, Germany</a:t>
            </a: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info@leibniz-gemeinschaft.de</a:t>
            </a:r>
            <a:endParaRPr lang="en-GB" sz="120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algn="l" rtl="0">
              <a:lnSpc>
                <a:spcPct val="140000"/>
              </a:lnSpc>
            </a:pPr>
            <a:r>
              <a:rPr lang="en-GB" sz="1200" b="0" i="0" u="none" baseline="0" dirty="0">
                <a:solidFill>
                  <a:schemeClr val="bg2"/>
                </a:solidFill>
                <a:cs typeface="Arial" panose="020B0604020202020204" pitchFamily="34" charset="0"/>
              </a:rPr>
              <a:t>www.leibniz-association.</a:t>
            </a:r>
            <a:r>
              <a:rPr lang="en-GB" sz="1200" dirty="0">
                <a:solidFill>
                  <a:schemeClr val="bg2"/>
                </a:solidFill>
                <a:cs typeface="Arial" panose="020B0604020202020204" pitchFamily="34" charset="0"/>
              </a:rPr>
              <a:t>eu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5396D64-F1A1-9643-9A08-4B8E42EC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0" y="422317"/>
            <a:ext cx="6119340" cy="837114"/>
          </a:xfrm>
        </p:spPr>
        <p:txBody>
          <a:bodyPr/>
          <a:lstStyle/>
          <a:p>
            <a:pPr algn="l" rtl="0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GB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soon!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49350" y="478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hteck 7"/>
          <p:cNvSpPr/>
          <p:nvPr/>
        </p:nvSpPr>
        <p:spPr>
          <a:xfrm>
            <a:off x="277813" y="4445000"/>
            <a:ext cx="4560887" cy="584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7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Raum11_Leibniz_Zentrale-9_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7" y="1347788"/>
            <a:ext cx="3789997" cy="25273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87E2F45-6975-B941-882F-39211F3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754" y="427685"/>
            <a:ext cx="2852917" cy="673991"/>
          </a:xfrm>
        </p:spPr>
        <p:txBody>
          <a:bodyPr/>
          <a:lstStyle/>
          <a:p>
            <a:pPr algn="l" rtl="0"/>
            <a:r>
              <a:rPr lang="en-GB" b="1" i="0" u="none" baseline="0"/>
              <a:t>The Leibniz Association at a glance</a:t>
            </a:r>
            <a:br>
              <a:rPr lang="en-GB"/>
            </a:b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354365-06A4-3440-B8B8-D44B31AC1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82839">
            <a:off x="277615" y="-38829"/>
            <a:ext cx="2842456" cy="2972572"/>
          </a:xfrm>
          <a:prstGeom prst="rect">
            <a:avLst/>
          </a:prstGeom>
        </p:spPr>
      </p:pic>
      <p:sp>
        <p:nvSpPr>
          <p:cNvPr id="9" name="Untertitel 4">
            <a:extLst>
              <a:ext uri="{FF2B5EF4-FFF2-40B4-BE49-F238E27FC236}">
                <a16:creationId xmlns:a16="http://schemas.microsoft.com/office/drawing/2014/main" id="{23001893-16F5-1F41-A2AC-95784AA81293}"/>
              </a:ext>
            </a:extLst>
          </p:cNvPr>
          <p:cNvSpPr txBox="1">
            <a:spLocks/>
          </p:cNvSpPr>
          <p:nvPr/>
        </p:nvSpPr>
        <p:spPr bwMode="auto">
          <a:xfrm>
            <a:off x="672006" y="1011548"/>
            <a:ext cx="2362613" cy="821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40000"/>
              </a:lnSpc>
              <a:defRPr/>
            </a:pPr>
            <a:r>
              <a:rPr lang="en-GB" sz="1200" b="1" i="0" u="none" baseline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</a:t>
            </a: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</a:p>
          <a:p>
            <a:pPr algn="l" rtl="0">
              <a:lnSpc>
                <a:spcPct val="140000"/>
              </a:lnSpc>
              <a:defRPr/>
            </a:pPr>
            <a:r>
              <a:rPr lang="en-GB" sz="1200" b="1" i="0" u="none" baseline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infrastructure facilities</a:t>
            </a:r>
          </a:p>
          <a:p>
            <a:pPr algn="l" rtl="0">
              <a:lnSpc>
                <a:spcPct val="140000"/>
              </a:lnSpc>
              <a:defRPr/>
            </a:pPr>
            <a:r>
              <a:rPr lang="en-GB" sz="1200" b="1" i="0" u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 research museums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1E50DE2-8CB8-8F4B-A754-C18F3F2B293F}"/>
              </a:ext>
            </a:extLst>
          </p:cNvPr>
          <p:cNvSpPr txBox="1">
            <a:spLocks/>
          </p:cNvSpPr>
          <p:nvPr/>
        </p:nvSpPr>
        <p:spPr>
          <a:xfrm>
            <a:off x="4572434" y="1180989"/>
            <a:ext cx="3597075" cy="3523771"/>
          </a:xfrm>
          <a:prstGeom prst="rect">
            <a:avLst/>
          </a:prstGeom>
        </p:spPr>
        <p:txBody>
          <a:bodyPr lIns="0" tIns="107987" rIns="0" bIns="0"/>
          <a:lstStyle>
            <a:lvl1pPr marL="285750" marR="0" indent="-28575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40000"/>
              </a:lnSpc>
              <a:spcAft>
                <a:spcPts val="500"/>
              </a:spcAft>
            </a:pPr>
            <a:r>
              <a:rPr lang="en-GB" sz="1200" b="0" i="0" u="none" baseline="0" dirty="0"/>
              <a:t>Founded 1995</a:t>
            </a:r>
          </a:p>
          <a:p>
            <a:pPr algn="l" rtl="0">
              <a:lnSpc>
                <a:spcPct val="140000"/>
              </a:lnSpc>
              <a:spcAft>
                <a:spcPts val="500"/>
              </a:spcAft>
            </a:pPr>
            <a:r>
              <a:rPr lang="en-GB" sz="1200" b="0" i="0" u="none" baseline="0" dirty="0"/>
              <a:t>An association of 96 independent institutes, including 18 infrastructure facilities and 8 research museums</a:t>
            </a:r>
          </a:p>
          <a:p>
            <a:pPr algn="l" rtl="0">
              <a:lnSpc>
                <a:spcPct val="140000"/>
              </a:lnSpc>
              <a:spcAft>
                <a:spcPts val="500"/>
              </a:spcAft>
            </a:pPr>
            <a:r>
              <a:rPr lang="en-GB" sz="1200" b="0" i="0" u="none" baseline="0" dirty="0"/>
              <a:t>Financial volume € 2,2 billion (2022)</a:t>
            </a:r>
            <a:endParaRPr lang="en-GB" sz="1200" dirty="0"/>
          </a:p>
          <a:p>
            <a:pPr algn="l" rtl="0">
              <a:lnSpc>
                <a:spcPct val="140000"/>
              </a:lnSpc>
              <a:spcAft>
                <a:spcPts val="500"/>
              </a:spcAft>
            </a:pPr>
            <a:r>
              <a:rPr lang="en-GB" sz="1200" b="0" i="0" u="none" baseline="0" dirty="0"/>
              <a:t>Around 21,000 employees, including 12,000 scientists</a:t>
            </a:r>
          </a:p>
          <a:p>
            <a:pPr algn="l" rtl="0">
              <a:lnSpc>
                <a:spcPct val="140000"/>
              </a:lnSpc>
              <a:spcAft>
                <a:spcPts val="500"/>
              </a:spcAft>
            </a:pPr>
            <a:r>
              <a:rPr lang="en-GB" sz="1200" b="0" i="0" u="none" baseline="0" dirty="0"/>
              <a:t>Evaluation every 7 years</a:t>
            </a:r>
          </a:p>
          <a:p>
            <a:pPr>
              <a:lnSpc>
                <a:spcPct val="140000"/>
              </a:lnSpc>
              <a:spcAft>
                <a:spcPts val="500"/>
              </a:spcAft>
            </a:pPr>
            <a:r>
              <a:rPr lang="en-GB" sz="1200" dirty="0"/>
              <a:t>Strong regional roots in every German federal state</a:t>
            </a:r>
          </a:p>
          <a:p>
            <a:pPr algn="l" rtl="0">
              <a:spcAft>
                <a:spcPts val="500"/>
              </a:spcAft>
            </a:pPr>
            <a:endParaRPr lang="en-GB" sz="11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E756B1-BC84-4C49-85A1-9C0473B6C37F}"/>
              </a:ext>
            </a:extLst>
          </p:cNvPr>
          <p:cNvSpPr txBox="1"/>
          <p:nvPr/>
        </p:nvSpPr>
        <p:spPr>
          <a:xfrm>
            <a:off x="146731" y="4569588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6">
              <a:defRPr/>
            </a:pPr>
            <a:r>
              <a:rPr lang="en-GB" sz="1200" dirty="0">
                <a:solidFill>
                  <a:schemeClr val="accent6"/>
                </a:solidFill>
                <a:latin typeface="Arial" panose="020B0604020202020204" pitchFamily="34" charset="0"/>
              </a:rPr>
              <a:t>April 18th, 2024</a:t>
            </a:r>
          </a:p>
        </p:txBody>
      </p:sp>
    </p:spTree>
    <p:extLst>
      <p:ext uri="{BB962C8B-B14F-4D97-AF65-F5344CB8AC3E}">
        <p14:creationId xmlns:p14="http://schemas.microsoft.com/office/powerpoint/2010/main" val="173683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Leibniz\Berlin\Homes\n.tyufekchieva\Eigene Dateien\PPT\Input\logo-mpg-referenz.jpg">
            <a:extLst>
              <a:ext uri="{FF2B5EF4-FFF2-40B4-BE49-F238E27FC236}">
                <a16:creationId xmlns:a16="http://schemas.microsoft.com/office/drawing/2014/main" id="{A8743E8C-05A7-0241-AA50-AC3D9FE8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410" y="2842218"/>
            <a:ext cx="2028114" cy="151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D9B94EC-D70E-7F41-AA5A-0A5FC8E5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08163" y="1057081"/>
            <a:ext cx="1840608" cy="151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87BE9B3-2B6F-3440-9BD8-1FDC6EA1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05026" y="1303716"/>
            <a:ext cx="2640428" cy="102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B2967-B0A4-E748-8707-48D2FB29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8096" y="3425047"/>
            <a:ext cx="2014288" cy="34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8030513-5894-544C-B11B-158DD9A1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10" y="422536"/>
            <a:ext cx="6114350" cy="625214"/>
          </a:xfrm>
        </p:spPr>
        <p:txBody>
          <a:bodyPr/>
          <a:lstStyle/>
          <a:p>
            <a:pPr algn="l" rtl="0"/>
            <a:r>
              <a:rPr lang="en-GB" b="1" i="0" u="none" baseline="0"/>
              <a:t>Non-university research in Germany</a:t>
            </a:r>
          </a:p>
        </p:txBody>
      </p:sp>
    </p:spTree>
    <p:extLst>
      <p:ext uri="{BB962C8B-B14F-4D97-AF65-F5344CB8AC3E}">
        <p14:creationId xmlns:p14="http://schemas.microsoft.com/office/powerpoint/2010/main" val="46601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AEB5B3-1656-F940-A3BD-DDC064727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1" y="1293752"/>
            <a:ext cx="3821401" cy="342637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100" b="1" dirty="0">
                <a:solidFill>
                  <a:schemeClr val="accent1"/>
                </a:solidFill>
              </a:rPr>
              <a:t>Section A — </a:t>
            </a:r>
            <a:r>
              <a:rPr lang="en-GB" sz="1100" b="1" dirty="0">
                <a:solidFill>
                  <a:schemeClr val="accent6"/>
                </a:solidFill>
              </a:rPr>
              <a:t>Humanities and Educational Research </a:t>
            </a:r>
            <a:br>
              <a:rPr lang="en-GB" sz="1100" b="1" dirty="0">
                <a:solidFill>
                  <a:schemeClr val="accent6"/>
                </a:solidFill>
              </a:rPr>
            </a:br>
            <a:r>
              <a:rPr lang="en-GB" sz="1100" dirty="0"/>
              <a:t>(23 institutions)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en-GB" sz="11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100" b="1" dirty="0">
                <a:solidFill>
                  <a:schemeClr val="accent2"/>
                </a:solidFill>
              </a:rPr>
              <a:t>Section B — Economics, Social Sciences, </a:t>
            </a:r>
            <a:br>
              <a:rPr lang="en-GB" sz="1100" b="1" dirty="0">
                <a:solidFill>
                  <a:schemeClr val="accent2"/>
                </a:solidFill>
              </a:rPr>
            </a:br>
            <a:r>
              <a:rPr lang="en-GB" sz="1100" b="1" dirty="0">
                <a:solidFill>
                  <a:schemeClr val="accent2"/>
                </a:solidFill>
              </a:rPr>
              <a:t>Spatial Research </a:t>
            </a:r>
            <a:br>
              <a:rPr lang="en-GB" sz="1100" b="1" dirty="0">
                <a:solidFill>
                  <a:schemeClr val="accent3"/>
                </a:solidFill>
              </a:rPr>
            </a:br>
            <a:r>
              <a:rPr lang="en-GB" sz="1100" dirty="0"/>
              <a:t>(18 institutions)</a:t>
            </a:r>
            <a:endParaRPr lang="en-GB" sz="11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en-GB" sz="11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100" b="1" dirty="0">
                <a:solidFill>
                  <a:schemeClr val="tx2"/>
                </a:solidFill>
              </a:rPr>
              <a:t>Section C — Life Sciences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br>
              <a:rPr lang="en-GB" sz="1100" dirty="0">
                <a:solidFill>
                  <a:schemeClr val="accent5"/>
                </a:solidFill>
              </a:rPr>
            </a:br>
            <a:r>
              <a:rPr lang="en-GB" sz="1100" dirty="0"/>
              <a:t>(24 institutions)</a:t>
            </a:r>
            <a:endParaRPr lang="en-GB" sz="11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en-GB" sz="1100" b="1" dirty="0">
              <a:solidFill>
                <a:schemeClr val="accent5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100" b="1" dirty="0">
                <a:solidFill>
                  <a:schemeClr val="accent5"/>
                </a:solidFill>
              </a:rPr>
              <a:t>Section D — Mathematics, Natural Sciences </a:t>
            </a:r>
            <a:br>
              <a:rPr lang="en-GB" sz="1100" b="1" dirty="0">
                <a:solidFill>
                  <a:schemeClr val="accent5"/>
                </a:solidFill>
              </a:rPr>
            </a:br>
            <a:r>
              <a:rPr lang="en-GB" sz="1100" b="1" dirty="0">
                <a:solidFill>
                  <a:schemeClr val="accent5"/>
                </a:solidFill>
              </a:rPr>
              <a:t>and Engineering </a:t>
            </a:r>
            <a:br>
              <a:rPr lang="en-GB" sz="1100" dirty="0"/>
            </a:br>
            <a:r>
              <a:rPr lang="en-GB" sz="1100" dirty="0"/>
              <a:t>(23 institutions)</a:t>
            </a:r>
            <a:endParaRPr lang="en-GB" sz="11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en-GB" sz="1100" b="1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100" b="1" dirty="0">
                <a:solidFill>
                  <a:schemeClr val="accent4"/>
                </a:solidFill>
              </a:rPr>
              <a:t>Section E — Environmental Research</a:t>
            </a:r>
            <a:r>
              <a:rPr lang="en-GB" sz="1100" dirty="0"/>
              <a:t> </a:t>
            </a:r>
            <a:br>
              <a:rPr lang="en-GB" sz="1100" dirty="0"/>
            </a:br>
            <a:r>
              <a:rPr lang="en-GB" sz="1100" dirty="0"/>
              <a:t>(8 institutions)</a:t>
            </a:r>
          </a:p>
          <a:p>
            <a:pPr marL="228574" indent="-228574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endParaRPr lang="de-DE" sz="1100" b="1" dirty="0">
              <a:solidFill>
                <a:schemeClr val="accent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95DCF0E-E052-4F4D-948E-1158325B4A69}"/>
              </a:ext>
            </a:extLst>
          </p:cNvPr>
          <p:cNvSpPr txBox="1"/>
          <p:nvPr/>
        </p:nvSpPr>
        <p:spPr>
          <a:xfrm>
            <a:off x="6697981" y="2994660"/>
            <a:ext cx="18464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8A6551-948D-4443-81DA-E73889B6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sections of the Leibniz Association</a:t>
            </a:r>
            <a:endParaRPr lang="de-DE" dirty="0"/>
          </a:p>
        </p:txBody>
      </p:sp>
      <p:pic>
        <p:nvPicPr>
          <p:cNvPr id="8" name="Bild 5">
            <a:extLst>
              <a:ext uri="{FF2B5EF4-FFF2-40B4-BE49-F238E27FC236}">
                <a16:creationId xmlns:a16="http://schemas.microsoft.com/office/drawing/2014/main" id="{36A74144-9CA3-4D6B-AC10-BA788D294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272" t="12342" r="13824" b="13225"/>
          <a:stretch/>
        </p:blipFill>
        <p:spPr>
          <a:xfrm>
            <a:off x="5042074" y="735143"/>
            <a:ext cx="3011486" cy="40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41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leibniz-gemeinschaft.de/fileadmin/_processed_/csm_HKI_Vielfalt_der_Mikroorganismen_HKI_071d188fe7.jpg">
            <a:extLst>
              <a:ext uri="{FF2B5EF4-FFF2-40B4-BE49-F238E27FC236}">
                <a16:creationId xmlns:a16="http://schemas.microsoft.com/office/drawing/2014/main" id="{5492BC3F-4D87-4EA3-AD4B-8D4406183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7394" r="3075"/>
          <a:stretch/>
        </p:blipFill>
        <p:spPr bwMode="auto">
          <a:xfrm>
            <a:off x="561477" y="1619730"/>
            <a:ext cx="3769496" cy="2623206"/>
          </a:xfrm>
          <a:prstGeom prst="rect">
            <a:avLst/>
          </a:prstGeom>
          <a:noFill/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DDBD1A6-60FE-4B9F-AA74-ECC000F93F8D}"/>
              </a:ext>
            </a:extLst>
          </p:cNvPr>
          <p:cNvSpPr txBox="1">
            <a:spLocks/>
          </p:cNvSpPr>
          <p:nvPr/>
        </p:nvSpPr>
        <p:spPr>
          <a:xfrm>
            <a:off x="4471271" y="1107131"/>
            <a:ext cx="4111252" cy="3523771"/>
          </a:xfrm>
          <a:prstGeom prst="rect">
            <a:avLst/>
          </a:prstGeom>
        </p:spPr>
        <p:txBody>
          <a:bodyPr lIns="0" tIns="107987" rIns="0" bIns="0"/>
          <a:lstStyle>
            <a:lvl1pPr marL="285750" marR="0" indent="-28575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Leibniz Institute for Agricultural Engineering and </a:t>
            </a:r>
            <a:r>
              <a:rPr lang="en-US" sz="1200" dirty="0" err="1">
                <a:solidFill>
                  <a:srgbClr val="000000"/>
                </a:solidFill>
              </a:rPr>
              <a:t>Bioeconomy</a:t>
            </a:r>
            <a:r>
              <a:rPr lang="en-US" sz="1200" dirty="0">
                <a:solidFill>
                  <a:srgbClr val="000000"/>
                </a:solidFill>
              </a:rPr>
              <a:t> (</a:t>
            </a:r>
            <a:r>
              <a:rPr lang="en-GB" sz="1200" dirty="0">
                <a:solidFill>
                  <a:srgbClr val="000000"/>
                </a:solidFill>
              </a:rPr>
              <a:t>ATB)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Leibniz Institute of Freshwater Ecology and Inland Fisheries (</a:t>
            </a:r>
            <a:r>
              <a:rPr lang="en-GB" sz="1200" dirty="0">
                <a:solidFill>
                  <a:srgbClr val="000000"/>
                </a:solidFill>
              </a:rPr>
              <a:t>IGB)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Leibniz Institute of Vegetable and Ornamental Crops (</a:t>
            </a:r>
            <a:r>
              <a:rPr lang="en-GB" sz="1200" dirty="0">
                <a:solidFill>
                  <a:srgbClr val="000000"/>
                </a:solidFill>
              </a:rPr>
              <a:t>IGZ)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Leibniz Institute for Zoo and Wildlife Research (</a:t>
            </a:r>
            <a:r>
              <a:rPr lang="en-GB" sz="1200" dirty="0">
                <a:solidFill>
                  <a:srgbClr val="000000"/>
                </a:solidFill>
              </a:rPr>
              <a:t>IZW)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GB" sz="1200" dirty="0">
                <a:solidFill>
                  <a:srgbClr val="000000"/>
                </a:solidFill>
              </a:rPr>
              <a:t>Leibniz Institute of Plant Genetics and Crop Plant Research (IPK)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Leibniz Institute for the Analysis of Biodiversity Change (LIB)</a:t>
            </a:r>
            <a:endParaRPr lang="en-GB" sz="1200" dirty="0">
              <a:solidFill>
                <a:srgbClr val="000000"/>
              </a:solidFill>
            </a:endParaRP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GB" sz="1200" dirty="0">
                <a:solidFill>
                  <a:srgbClr val="000000"/>
                </a:solidFill>
              </a:rPr>
              <a:t>Potsdam Institute for Climate Impact Research (PIK)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US" sz="1200" dirty="0" err="1">
                <a:solidFill>
                  <a:srgbClr val="000000"/>
                </a:solidFill>
              </a:rPr>
              <a:t>Senckenberg</a:t>
            </a:r>
            <a:r>
              <a:rPr lang="en-US" sz="1200" dirty="0">
                <a:solidFill>
                  <a:srgbClr val="000000"/>
                </a:solidFill>
              </a:rPr>
              <a:t> Society for Nature Research (SGN) 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GB" sz="1200" dirty="0">
                <a:solidFill>
                  <a:srgbClr val="000000"/>
                </a:solidFill>
              </a:rPr>
              <a:t>Leibniz Centre for Agricultural Landscape Research (ZALF)</a:t>
            </a:r>
          </a:p>
          <a:p>
            <a:pPr marL="270000" indent="-27000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defRPr/>
            </a:pPr>
            <a:r>
              <a:rPr lang="en-GB" sz="1200" dirty="0">
                <a:solidFill>
                  <a:srgbClr val="000000"/>
                </a:solidFill>
              </a:rPr>
              <a:t>Leibniz Centre for Tropical Marine Research (ZMT)</a:t>
            </a:r>
          </a:p>
          <a:p>
            <a:pPr marL="0" indent="0" defTabSz="342900">
              <a:lnSpc>
                <a:spcPct val="100000"/>
              </a:lnSpc>
              <a:spcAft>
                <a:spcPts val="500"/>
              </a:spcAft>
              <a:buClr>
                <a:srgbClr val="96B3A0"/>
              </a:buClr>
              <a:buNone/>
              <a:defRPr/>
            </a:pP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3FFC9861-7DC7-48A0-99FC-E013E9C22F0A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Research Topics – Research Institutes: a few examples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1711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17397FD-67A8-4BDB-A143-288AB937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534" y="1319306"/>
            <a:ext cx="4420786" cy="3583163"/>
          </a:xfrm>
          <a:prstGeom prst="rect">
            <a:avLst/>
          </a:prstGeom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DF8DE0C5-45FB-4F54-AEDF-AA0DD47E6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9143">
            <a:off x="6693300" y="922342"/>
            <a:ext cx="1948025" cy="1948025"/>
          </a:xfrm>
          <a:prstGeom prst="rect">
            <a:avLst/>
          </a:prstGeom>
        </p:spPr>
      </p:pic>
      <p:sp>
        <p:nvSpPr>
          <p:cNvPr id="11" name="Untertitel 4">
            <a:extLst>
              <a:ext uri="{FF2B5EF4-FFF2-40B4-BE49-F238E27FC236}">
                <a16:creationId xmlns:a16="http://schemas.microsoft.com/office/drawing/2014/main" id="{B00F8354-7B51-4598-94F1-CEC69078E911}"/>
              </a:ext>
            </a:extLst>
          </p:cNvPr>
          <p:cNvSpPr txBox="1">
            <a:spLocks/>
          </p:cNvSpPr>
          <p:nvPr/>
        </p:nvSpPr>
        <p:spPr bwMode="auto">
          <a:xfrm>
            <a:off x="7230323" y="1740147"/>
            <a:ext cx="1298923" cy="6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140000"/>
              </a:lnSpc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archives</a:t>
            </a: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44B4BAE2-3B1F-46B6-9D31-59393CC20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7297">
            <a:off x="6232205" y="3162238"/>
            <a:ext cx="1996233" cy="2251979"/>
          </a:xfrm>
          <a:prstGeom prst="rect">
            <a:avLst/>
          </a:prstGeom>
        </p:spPr>
      </p:pic>
      <p:sp>
        <p:nvSpPr>
          <p:cNvPr id="13" name="Untertitel 4">
            <a:extLst>
              <a:ext uri="{FF2B5EF4-FFF2-40B4-BE49-F238E27FC236}">
                <a16:creationId xmlns:a16="http://schemas.microsoft.com/office/drawing/2014/main" id="{BB7B437C-5A18-43D3-A355-E457A00E3F61}"/>
              </a:ext>
            </a:extLst>
          </p:cNvPr>
          <p:cNvSpPr txBox="1">
            <a:spLocks/>
          </p:cNvSpPr>
          <p:nvPr/>
        </p:nvSpPr>
        <p:spPr bwMode="auto">
          <a:xfrm>
            <a:off x="6528608" y="3909095"/>
            <a:ext cx="1269687" cy="2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140000"/>
              </a:lnSpc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equipment</a:t>
            </a:r>
          </a:p>
        </p:txBody>
      </p:sp>
      <p:pic>
        <p:nvPicPr>
          <p:cNvPr id="14" name="Grafik 6">
            <a:extLst>
              <a:ext uri="{FF2B5EF4-FFF2-40B4-BE49-F238E27FC236}">
                <a16:creationId xmlns:a16="http://schemas.microsoft.com/office/drawing/2014/main" id="{C95DD98C-E14C-4965-BBBF-0A2004FCE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335610">
            <a:off x="2736663" y="1354881"/>
            <a:ext cx="1947740" cy="2120562"/>
          </a:xfrm>
          <a:prstGeom prst="rect">
            <a:avLst/>
          </a:prstGeom>
        </p:spPr>
      </p:pic>
      <p:sp>
        <p:nvSpPr>
          <p:cNvPr id="16" name="Untertitel 4">
            <a:extLst>
              <a:ext uri="{FF2B5EF4-FFF2-40B4-BE49-F238E27FC236}">
                <a16:creationId xmlns:a16="http://schemas.microsoft.com/office/drawing/2014/main" id="{57B4E7AE-21CD-4583-9FE0-D066CC11A719}"/>
              </a:ext>
            </a:extLst>
          </p:cNvPr>
          <p:cNvSpPr txBox="1">
            <a:spLocks/>
          </p:cNvSpPr>
          <p:nvPr/>
        </p:nvSpPr>
        <p:spPr bwMode="auto">
          <a:xfrm>
            <a:off x="2808191" y="2252890"/>
            <a:ext cx="1633479" cy="4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120000"/>
              </a:lnSpc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Surveys, cohorts </a:t>
            </a:r>
            <a:b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panels</a:t>
            </a:r>
            <a:endParaRPr lang="en-GB" altLang="de-DE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0">
            <a:extLst>
              <a:ext uri="{FF2B5EF4-FFF2-40B4-BE49-F238E27FC236}">
                <a16:creationId xmlns:a16="http://schemas.microsoft.com/office/drawing/2014/main" id="{12AEE312-43F9-4872-B601-AE9F59584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512800">
            <a:off x="2181598" y="3032765"/>
            <a:ext cx="2177582" cy="2086676"/>
          </a:xfrm>
          <a:prstGeom prst="rect">
            <a:avLst/>
          </a:prstGeom>
        </p:spPr>
      </p:pic>
      <p:pic>
        <p:nvPicPr>
          <p:cNvPr id="18" name="Grafik 8">
            <a:extLst>
              <a:ext uri="{FF2B5EF4-FFF2-40B4-BE49-F238E27FC236}">
                <a16:creationId xmlns:a16="http://schemas.microsoft.com/office/drawing/2014/main" id="{B321679D-BAFD-478E-B2C7-D481419CA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22908">
            <a:off x="218322" y="2085519"/>
            <a:ext cx="2145446" cy="1965505"/>
          </a:xfrm>
          <a:prstGeom prst="rect">
            <a:avLst/>
          </a:prstGeom>
        </p:spPr>
      </p:pic>
      <p:sp>
        <p:nvSpPr>
          <p:cNvPr id="19" name="Untertitel 4">
            <a:extLst>
              <a:ext uri="{FF2B5EF4-FFF2-40B4-BE49-F238E27FC236}">
                <a16:creationId xmlns:a16="http://schemas.microsoft.com/office/drawing/2014/main" id="{13407588-1435-4C9D-9039-991D3CCD3919}"/>
              </a:ext>
            </a:extLst>
          </p:cNvPr>
          <p:cNvSpPr txBox="1">
            <a:spLocks/>
          </p:cNvSpPr>
          <p:nvPr/>
        </p:nvSpPr>
        <p:spPr bwMode="auto">
          <a:xfrm>
            <a:off x="2545253" y="3844071"/>
            <a:ext cx="1552193" cy="4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120000"/>
              </a:lnSpc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b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collections</a:t>
            </a:r>
          </a:p>
        </p:txBody>
      </p:sp>
      <p:sp>
        <p:nvSpPr>
          <p:cNvPr id="20" name="Untertitel 4">
            <a:extLst>
              <a:ext uri="{FF2B5EF4-FFF2-40B4-BE49-F238E27FC236}">
                <a16:creationId xmlns:a16="http://schemas.microsoft.com/office/drawing/2014/main" id="{FDAEF918-D0F8-48B8-AE9F-9187F3A11DBB}"/>
              </a:ext>
            </a:extLst>
          </p:cNvPr>
          <p:cNvSpPr txBox="1">
            <a:spLocks/>
          </p:cNvSpPr>
          <p:nvPr/>
        </p:nvSpPr>
        <p:spPr bwMode="auto">
          <a:xfrm>
            <a:off x="88242" y="2798783"/>
            <a:ext cx="2187748" cy="50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b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endParaRPr lang="en-GB" altLang="de-DE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9DCBF9FD-2D91-4BC5-A44A-C9FDB6DCF1FE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Research Infrastructures in the Leibniz Association</a:t>
            </a:r>
            <a:endParaRPr lang="de-DE" sz="1800" dirty="0"/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86513D82-8A01-49A1-8810-A13060CC2223}"/>
              </a:ext>
            </a:extLst>
          </p:cNvPr>
          <p:cNvSpPr txBox="1">
            <a:spLocks/>
          </p:cNvSpPr>
          <p:nvPr/>
        </p:nvSpPr>
        <p:spPr>
          <a:xfrm>
            <a:off x="1182116" y="1006127"/>
            <a:ext cx="6109445" cy="745461"/>
          </a:xfrm>
          <a:prstGeom prst="rect">
            <a:avLst/>
          </a:prstGeom>
        </p:spPr>
        <p:txBody>
          <a:bodyPr lIns="91430" tIns="45715" rIns="91430" bIns="45715"/>
          <a:lstStyle>
            <a:lvl1pPr marL="342861" indent="-342861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865" indent="-285717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870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018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166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de-DE" sz="1100" b="1" dirty="0"/>
              <a:t>~ 169 Research </a:t>
            </a:r>
            <a:r>
              <a:rPr lang="de-DE" sz="1100" b="1" dirty="0" err="1"/>
              <a:t>Infrastructures</a:t>
            </a:r>
            <a:r>
              <a:rPr lang="de-DE" sz="1100" b="1" dirty="0"/>
              <a:t> in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1100" b="1" dirty="0"/>
              <a:t>~ 76 Institutes</a:t>
            </a:r>
          </a:p>
          <a:p>
            <a:pPr>
              <a:lnSpc>
                <a:spcPct val="140000"/>
              </a:lnSpc>
            </a:pPr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106972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62571717-C7E8-4C62-88D0-4D76DB77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" t="3995" r="1799" b="10551"/>
          <a:stretch/>
        </p:blipFill>
        <p:spPr>
          <a:xfrm>
            <a:off x="502837" y="2174223"/>
            <a:ext cx="3821384" cy="2229141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51ADE1-36E7-4D7C-8501-FC13BDA9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626" y="1043875"/>
            <a:ext cx="3452330" cy="23015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944B66-F4D4-4697-AE0F-30C73BA7A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9729">
            <a:off x="2856147" y="1139301"/>
            <a:ext cx="2114456" cy="2216533"/>
          </a:xfrm>
          <a:prstGeom prst="rect">
            <a:avLst/>
          </a:prstGeom>
        </p:spPr>
      </p:pic>
      <p:sp>
        <p:nvSpPr>
          <p:cNvPr id="18" name="Titel 3">
            <a:extLst>
              <a:ext uri="{FF2B5EF4-FFF2-40B4-BE49-F238E27FC236}">
                <a16:creationId xmlns:a16="http://schemas.microsoft.com/office/drawing/2014/main" id="{6D4D0A8A-7372-49FA-A020-CEBB1B728B83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4148742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Research Infrastructures at the Leibniz Association</a:t>
            </a:r>
            <a:endParaRPr lang="de-DE" sz="18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7195DB-9B1E-47A1-8B38-BF23B5284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6487">
            <a:off x="5101804" y="2916707"/>
            <a:ext cx="2192347" cy="2298183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208A9BB0-2B03-46F7-8BAD-61C7775B71FC}"/>
              </a:ext>
            </a:extLst>
          </p:cNvPr>
          <p:cNvSpPr txBox="1">
            <a:spLocks/>
          </p:cNvSpPr>
          <p:nvPr/>
        </p:nvSpPr>
        <p:spPr>
          <a:xfrm>
            <a:off x="3010267" y="1553270"/>
            <a:ext cx="1806216" cy="1447364"/>
          </a:xfrm>
          <a:prstGeom prst="rect">
            <a:avLst/>
          </a:prstGeom>
        </p:spPr>
        <p:txBody>
          <a:bodyPr/>
          <a:lstStyle>
            <a:lvl1pPr marL="342861" indent="-342861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65" indent="-285717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870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018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166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861">
              <a:lnSpc>
                <a:spcPct val="140000"/>
              </a:lnSpc>
              <a:spcAft>
                <a:spcPts val="500"/>
              </a:spcAft>
              <a:buNone/>
              <a:defRPr/>
            </a:pP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LakeLab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Stechlin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Leibniz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Freshwater Ecology and Inland Fisheries (IGB)</a:t>
            </a:r>
            <a:endParaRPr lang="de-DE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67000B9-4C74-4BBD-8930-EC17A915BB4C}"/>
              </a:ext>
            </a:extLst>
          </p:cNvPr>
          <p:cNvSpPr txBox="1">
            <a:spLocks/>
          </p:cNvSpPr>
          <p:nvPr/>
        </p:nvSpPr>
        <p:spPr>
          <a:xfrm>
            <a:off x="5230626" y="3375837"/>
            <a:ext cx="2056490" cy="1447364"/>
          </a:xfrm>
          <a:prstGeom prst="rect">
            <a:avLst/>
          </a:prstGeom>
        </p:spPr>
        <p:txBody>
          <a:bodyPr/>
          <a:lstStyle>
            <a:lvl1pPr marL="342861" indent="-342861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65" indent="-285717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870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018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166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861">
              <a:lnSpc>
                <a:spcPct val="140000"/>
              </a:lnSpc>
              <a:spcAft>
                <a:spcPts val="500"/>
              </a:spcAft>
              <a:buNone/>
              <a:defRPr/>
            </a:pP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InnoFarm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Leibniz Institute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Agricultutral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and </a:t>
            </a:r>
            <a:r>
              <a:rPr lang="de-DE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(ATB)</a:t>
            </a:r>
          </a:p>
        </p:txBody>
      </p:sp>
    </p:spTree>
    <p:extLst>
      <p:ext uri="{BB962C8B-B14F-4D97-AF65-F5344CB8AC3E}">
        <p14:creationId xmlns:p14="http://schemas.microsoft.com/office/powerpoint/2010/main" val="176326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ergbaumuseum">
            <a:extLst>
              <a:ext uri="{FF2B5EF4-FFF2-40B4-BE49-F238E27FC236}">
                <a16:creationId xmlns:a16="http://schemas.microsoft.com/office/drawing/2014/main" id="{79D0D028-07C3-49BA-A02F-A4E81508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" y="1046536"/>
            <a:ext cx="1547054" cy="10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">
            <a:extLst>
              <a:ext uri="{FF2B5EF4-FFF2-40B4-BE49-F238E27FC236}">
                <a16:creationId xmlns:a16="http://schemas.microsoft.com/office/drawing/2014/main" id="{8987518B-8699-4C89-9818-DD55C0D70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" y="2245389"/>
            <a:ext cx="1547054" cy="103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">
            <a:extLst>
              <a:ext uri="{FF2B5EF4-FFF2-40B4-BE49-F238E27FC236}">
                <a16:creationId xmlns:a16="http://schemas.microsoft.com/office/drawing/2014/main" id="{D6F2932B-0FAF-4542-80F2-8EC6702D8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" y="3445407"/>
            <a:ext cx="1559225" cy="10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6EAB1CB8-C7C6-4DD5-884D-02F3B798F669}"/>
              </a:ext>
            </a:extLst>
          </p:cNvPr>
          <p:cNvSpPr txBox="1">
            <a:spLocks/>
          </p:cNvSpPr>
          <p:nvPr/>
        </p:nvSpPr>
        <p:spPr>
          <a:xfrm>
            <a:off x="2359993" y="1046536"/>
            <a:ext cx="6283612" cy="32290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48" rtl="0" eaLnBrk="0" fontAlgn="base" hangingPunct="0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kern="1200" normalizeH="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865" indent="-285717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870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018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166" indent="-228574" algn="l" defTabSz="45714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de-DE" altLang="de-DE" sz="1200" b="1" dirty="0">
                <a:ea typeface="ヒラギノ角ゴ Pro W3"/>
                <a:cs typeface="ヒラギノ角ゴ Pro W3"/>
              </a:rPr>
              <a:t> Research – Collection – Knowledge Transfer </a:t>
            </a:r>
          </a:p>
          <a:p>
            <a:pPr marL="270000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de-DE" altLang="de-DE" sz="1200" dirty="0">
              <a:ea typeface="ヒラギノ角ゴ Pro W3"/>
              <a:cs typeface="ヒラギノ角ゴ Pro W3"/>
            </a:endParaRP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100" dirty="0"/>
              <a:t>Deutsches Bergbau-Museum Bochum (DBM) – Leibniz Research Museum </a:t>
            </a:r>
            <a:r>
              <a:rPr lang="de-DE" altLang="de-DE" sz="1100" dirty="0" err="1"/>
              <a:t>for</a:t>
            </a:r>
            <a:r>
              <a:rPr lang="de-DE" altLang="de-DE" sz="1100" dirty="0"/>
              <a:t> Geo-</a:t>
            </a:r>
            <a:r>
              <a:rPr lang="de-DE" altLang="de-DE" sz="1100" dirty="0" err="1"/>
              <a:t>resources</a:t>
            </a:r>
            <a:r>
              <a:rPr lang="de-DE" altLang="de-DE" sz="1100" dirty="0"/>
              <a:t>, Bochum</a:t>
            </a:r>
            <a:endParaRPr lang="de-DE" altLang="de-DE" sz="1100" dirty="0">
              <a:ea typeface="ヒラギノ角ゴ Pro W3"/>
              <a:cs typeface="ヒラギノ角ゴ Pro W3"/>
            </a:endParaRP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100" dirty="0">
                <a:ea typeface="ヒラギノ角ゴ Pro W3"/>
                <a:cs typeface="ヒラギノ角ゴ Pro W3"/>
              </a:rPr>
              <a:t>Deutsches Museum (DM), Munich</a:t>
            </a: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100" dirty="0"/>
              <a:t>German Maritime Museum (DSM) - Leibniz Institute </a:t>
            </a:r>
            <a:r>
              <a:rPr lang="de-DE" altLang="de-DE" sz="1100" dirty="0" err="1"/>
              <a:t>for</a:t>
            </a:r>
            <a:r>
              <a:rPr lang="de-DE" altLang="de-DE" sz="1100" dirty="0"/>
              <a:t> Maritime </a:t>
            </a:r>
            <a:r>
              <a:rPr lang="de-DE" altLang="de-DE" sz="1100" dirty="0" err="1"/>
              <a:t>History</a:t>
            </a:r>
            <a:r>
              <a:rPr lang="de-DE" altLang="de-DE" sz="1100" dirty="0"/>
              <a:t>, Bremerhaven</a:t>
            </a: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100" dirty="0">
                <a:ea typeface="ヒラギノ角ゴ Pro W3"/>
                <a:cs typeface="ヒラギノ角ゴ Pro W3"/>
              </a:rPr>
              <a:t>Germanisches Nationalmuseum (GNM), Nürnberg</a:t>
            </a: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100" dirty="0">
                <a:ea typeface="ヒラギノ角ゴ Pro W3"/>
                <a:cs typeface="ヒラギノ角ゴ Pro W3"/>
              </a:rPr>
              <a:t>Leibniz Institute for the Analysis of Biodiversity Change (LIB)</a:t>
            </a:r>
            <a:r>
              <a:rPr lang="de-DE" altLang="de-DE" sz="1100" dirty="0">
                <a:ea typeface="ヒラギノ角ゴ Pro W3"/>
                <a:cs typeface="ヒラギノ角ゴ Pro W3"/>
              </a:rPr>
              <a:t>, Museum </a:t>
            </a:r>
            <a:r>
              <a:rPr lang="de-DE" altLang="de-DE" sz="1100" dirty="0" err="1">
                <a:ea typeface="ヒラギノ角ゴ Pro W3"/>
                <a:cs typeface="ヒラギノ角ゴ Pro W3"/>
              </a:rPr>
              <a:t>Koenig</a:t>
            </a:r>
            <a:r>
              <a:rPr lang="de-DE" altLang="de-DE" sz="1100" dirty="0">
                <a:ea typeface="ヒラギノ角ゴ Pro W3"/>
                <a:cs typeface="ヒラギノ角ゴ Pro W3"/>
              </a:rPr>
              <a:t> Bonn and Museum </a:t>
            </a:r>
            <a:r>
              <a:rPr lang="de-DE" altLang="de-DE" sz="1100" dirty="0" err="1">
                <a:ea typeface="ヒラギノ角ゴ Pro W3"/>
                <a:cs typeface="ヒラギノ角ゴ Pro W3"/>
              </a:rPr>
              <a:t>of</a:t>
            </a:r>
            <a:r>
              <a:rPr lang="de-DE" altLang="de-DE" sz="1100" dirty="0">
                <a:ea typeface="ヒラギノ角ゴ Pro W3"/>
                <a:cs typeface="ヒラギノ角ゴ Pro W3"/>
              </a:rPr>
              <a:t> Nature Hamburg</a:t>
            </a: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100" dirty="0">
                <a:ea typeface="ヒラギノ角ゴ Pro W3"/>
                <a:cs typeface="ヒラギノ角ゴ Pro W3"/>
              </a:rPr>
              <a:t>Museum </a:t>
            </a:r>
            <a:r>
              <a:rPr lang="en-US" altLang="de-DE" sz="1100" dirty="0" err="1">
                <a:ea typeface="ヒラギノ角ゴ Pro W3"/>
                <a:cs typeface="ヒラギノ角ゴ Pro W3"/>
              </a:rPr>
              <a:t>für</a:t>
            </a:r>
            <a:r>
              <a:rPr lang="en-US" altLang="de-DE" sz="1100" dirty="0">
                <a:ea typeface="ヒラギノ角ゴ Pro W3"/>
                <a:cs typeface="ヒラギノ角ゴ Pro W3"/>
              </a:rPr>
              <a:t> </a:t>
            </a:r>
            <a:r>
              <a:rPr lang="en-US" altLang="de-DE" sz="1100" dirty="0" err="1">
                <a:ea typeface="ヒラギノ角ゴ Pro W3"/>
                <a:cs typeface="ヒラギノ角ゴ Pro W3"/>
              </a:rPr>
              <a:t>Naturkunde</a:t>
            </a:r>
            <a:r>
              <a:rPr lang="en-US" altLang="de-DE" sz="1100" dirty="0">
                <a:ea typeface="ヒラギノ角ゴ Pro W3"/>
                <a:cs typeface="ヒラギノ角ゴ Pro W3"/>
              </a:rPr>
              <a:t> - Leibniz Institute for Research on Evolution and Biodiversity (</a:t>
            </a:r>
            <a:r>
              <a:rPr lang="en-US" altLang="de-DE" sz="1100" dirty="0" err="1">
                <a:ea typeface="ヒラギノ角ゴ Pro W3"/>
                <a:cs typeface="ヒラギノ角ゴ Pro W3"/>
              </a:rPr>
              <a:t>MfN</a:t>
            </a:r>
            <a:r>
              <a:rPr lang="en-US" altLang="de-DE" sz="1100" dirty="0">
                <a:ea typeface="ヒラギノ角ゴ Pro W3"/>
                <a:cs typeface="ヒラギノ角ゴ Pro W3"/>
              </a:rPr>
              <a:t>)</a:t>
            </a:r>
            <a:r>
              <a:rPr lang="de-DE" altLang="de-DE" sz="1100" dirty="0">
                <a:ea typeface="ヒラギノ角ゴ Pro W3"/>
                <a:cs typeface="ヒラギノ角ゴ Pro W3"/>
              </a:rPr>
              <a:t>, Berlin</a:t>
            </a:r>
          </a:p>
          <a:p>
            <a:pPr marL="270000" indent="-270000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100" dirty="0" err="1">
                <a:ea typeface="ヒラギノ角ゴ Pro W3"/>
                <a:cs typeface="ヒラギノ角ゴ Pro W3"/>
              </a:rPr>
              <a:t>Senckenberg</a:t>
            </a:r>
            <a:r>
              <a:rPr lang="en-US" altLang="de-DE" sz="1100" dirty="0">
                <a:ea typeface="ヒラギノ角ゴ Pro W3"/>
                <a:cs typeface="ヒラギノ角ゴ Pro W3"/>
              </a:rPr>
              <a:t> Society for Nature Research (SGN) - Leibniz Institution for Biodiversity and Earth System Research</a:t>
            </a:r>
            <a:r>
              <a:rPr lang="de-DE" altLang="de-DE" sz="1100" dirty="0">
                <a:ea typeface="ヒラギノ角ゴ Pro W3"/>
                <a:cs typeface="ヒラギノ角ゴ Pro W3"/>
              </a:rPr>
              <a:t>, Frankfurt am Main, Görlitz, Dresden</a:t>
            </a:r>
            <a:endParaRPr lang="de-DE" altLang="de-DE" sz="1050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de-DE" altLang="de-DE" sz="1050" dirty="0"/>
          </a:p>
          <a:p>
            <a:pPr>
              <a:lnSpc>
                <a:spcPts val="1800"/>
              </a:lnSpc>
            </a:pPr>
            <a:endParaRPr lang="de-DE" sz="1100" dirty="0"/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B1E2ADA6-A73D-42AA-8DCB-F95E95749F7E}"/>
              </a:ext>
            </a:extLst>
          </p:cNvPr>
          <p:cNvSpPr txBox="1">
            <a:spLocks/>
          </p:cNvSpPr>
          <p:nvPr/>
        </p:nvSpPr>
        <p:spPr>
          <a:xfrm>
            <a:off x="1182116" y="472993"/>
            <a:ext cx="6114350" cy="625214"/>
          </a:xfrm>
          <a:prstGeom prst="rect">
            <a:avLst/>
          </a:prstGeom>
        </p:spPr>
        <p:txBody>
          <a:bodyPr lIns="0" tIns="0" rIns="0" bIns="0"/>
          <a:lstStyle>
            <a:lvl1pPr algn="l" defTabSz="609515" rtl="0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defRPr sz="2400" b="1" i="0" kern="1000" baseline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2pPr>
            <a:lvl3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3pPr>
            <a:lvl4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4pPr>
            <a:lvl5pPr algn="l" defTabSz="609515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333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5pPr>
            <a:lvl6pPr marL="609515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6pPr>
            <a:lvl7pPr marL="1219031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7pPr>
            <a:lvl8pPr marL="1828546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8pPr>
            <a:lvl9pPr marL="2438062" algn="l" defTabSz="609515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5B5A0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96B3A0"/>
                </a:solidFill>
              </a:rPr>
              <a:t>Leibniz Research Museums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500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921" y="419731"/>
            <a:ext cx="4914986" cy="412975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98A6551-948D-4443-81DA-E73889B6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b="1" i="0" u="none" baseline="0" dirty="0"/>
              <a:t>Strategic networking</a:t>
            </a:r>
            <a:br>
              <a:rPr lang="en-GB" b="0" dirty="0"/>
            </a:br>
            <a:r>
              <a:rPr lang="en-GB" sz="1400" b="0" i="0" u="none" baseline="0" dirty="0"/>
              <a:t>Leibniz Research Alliances</a:t>
            </a:r>
          </a:p>
        </p:txBody>
      </p:sp>
      <p:grpSp>
        <p:nvGrpSpPr>
          <p:cNvPr id="75" name="Gruppierung 74"/>
          <p:cNvGrpSpPr/>
          <p:nvPr/>
        </p:nvGrpSpPr>
        <p:grpSpPr>
          <a:xfrm>
            <a:off x="2051212" y="1321047"/>
            <a:ext cx="1193800" cy="1249005"/>
            <a:chOff x="2051212" y="1321047"/>
            <a:chExt cx="1193800" cy="1249005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212" y="1321047"/>
              <a:ext cx="1193800" cy="1249005"/>
            </a:xfrm>
            <a:prstGeom prst="rect">
              <a:avLst/>
            </a:prstGeom>
          </p:spPr>
        </p:pic>
        <p:sp>
          <p:nvSpPr>
            <p:cNvPr id="58" name="Untertitel 4">
              <a:extLst>
                <a:ext uri="{FF2B5EF4-FFF2-40B4-BE49-F238E27FC236}">
                  <a16:creationId xmlns:a16="http://schemas.microsoft.com/office/drawing/2014/main" id="{E187DFB1-9565-4A4F-8925-641037A609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13556" y="1722329"/>
              <a:ext cx="1018594" cy="479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0" indent="0" algn="l" defTabSz="457200" rtl="0" eaLnBrk="0" fontAlgn="base" hangingPunct="0">
                <a:lnSpc>
                  <a:spcPts val="2000"/>
                </a:lnSpc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Cambria"/>
                  <a:ea typeface="MS PGothic" panose="020B0600070205080204" pitchFamily="34" charset="-128"/>
                  <a:cs typeface="Cambria"/>
                </a:defRPr>
              </a:lvl1pPr>
              <a:lvl2pPr marL="457200" indent="0" algn="l" defTabSz="457200" rtl="0" eaLnBrk="0" fontAlgn="base" hangingPunct="0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ct val="120000"/>
                </a:lnSpc>
                <a:defRPr/>
              </a:pPr>
              <a:r>
                <a:rPr lang="en-GB" sz="1200" b="1" i="0" u="non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Value of the Past</a:t>
              </a:r>
            </a:p>
          </p:txBody>
        </p:sp>
      </p:grpSp>
      <p:grpSp>
        <p:nvGrpSpPr>
          <p:cNvPr id="85" name="Gruppierung 84"/>
          <p:cNvGrpSpPr/>
          <p:nvPr/>
        </p:nvGrpSpPr>
        <p:grpSpPr>
          <a:xfrm>
            <a:off x="5933259" y="2787917"/>
            <a:ext cx="2251979" cy="1996233"/>
            <a:chOff x="5904920" y="2722042"/>
            <a:chExt cx="2251979" cy="1996233"/>
          </a:xfrm>
        </p:grpSpPr>
        <p:pic>
          <p:nvPicPr>
            <p:cNvPr id="51" name="Grafik 12">
              <a:extLst>
                <a:ext uri="{FF2B5EF4-FFF2-40B4-BE49-F238E27FC236}">
                  <a16:creationId xmlns:a16="http://schemas.microsoft.com/office/drawing/2014/main" id="{D5B2CA72-C19E-894A-BD02-0B5B9003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628863">
              <a:off x="6032793" y="2594169"/>
              <a:ext cx="1996233" cy="2251979"/>
            </a:xfrm>
            <a:prstGeom prst="rect">
              <a:avLst/>
            </a:prstGeom>
          </p:spPr>
        </p:pic>
        <p:sp>
          <p:nvSpPr>
            <p:cNvPr id="62" name="Untertitel 4">
              <a:extLst>
                <a:ext uri="{FF2B5EF4-FFF2-40B4-BE49-F238E27FC236}">
                  <a16:creationId xmlns:a16="http://schemas.microsoft.com/office/drawing/2014/main" id="{DC97C897-F46D-3F42-B5B3-D0C13D559E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10827" y="3502232"/>
              <a:ext cx="1621461" cy="98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0" indent="0" algn="l" defTabSz="457200" rtl="0" eaLnBrk="0" fontAlgn="base" hangingPunct="0">
                <a:lnSpc>
                  <a:spcPts val="2000"/>
                </a:lnSpc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Cambria"/>
                  <a:ea typeface="MS PGothic" panose="020B0600070205080204" pitchFamily="34" charset="-128"/>
                  <a:cs typeface="Cambria"/>
                </a:defRPr>
              </a:lvl1pPr>
              <a:lvl2pPr marL="457200" indent="0" algn="l" defTabSz="457200" rtl="0" eaLnBrk="0" fontAlgn="base" hangingPunct="0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Trebuchet MS"/>
                  <a:ea typeface="MS PGothic" panose="020B0600070205080204" pitchFamily="34" charset="-128"/>
                  <a:cs typeface="Trebuchet M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ct val="140000"/>
                </a:lnSpc>
                <a:defRPr/>
              </a:pPr>
              <a:r>
                <a:rPr lang="en-GB" sz="1200" b="1" i="0" u="non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INFECTIONS</a:t>
              </a:r>
              <a:r>
                <a:rPr lang="en-GB" sz="12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in an Urbanizing World</a:t>
              </a:r>
              <a:endPara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50139">
            <a:off x="4629132" y="3524980"/>
            <a:ext cx="1288362" cy="1347939"/>
          </a:xfrm>
          <a:prstGeom prst="rect">
            <a:avLst/>
          </a:prstGeom>
        </p:spPr>
      </p:pic>
      <p:sp>
        <p:nvSpPr>
          <p:cNvPr id="60" name="Untertitel 4">
            <a:extLst>
              <a:ext uri="{FF2B5EF4-FFF2-40B4-BE49-F238E27FC236}">
                <a16:creationId xmlns:a16="http://schemas.microsoft.com/office/drawing/2014/main" id="{DC97C897-F46D-3F42-B5B3-D0C13D559EB3}"/>
              </a:ext>
            </a:extLst>
          </p:cNvPr>
          <p:cNvSpPr txBox="1">
            <a:spLocks/>
          </p:cNvSpPr>
          <p:nvPr/>
        </p:nvSpPr>
        <p:spPr bwMode="auto">
          <a:xfrm>
            <a:off x="4916313" y="3952869"/>
            <a:ext cx="1240460" cy="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40000"/>
              </a:lnSpc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Resilient </a:t>
            </a:r>
            <a:b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  <a:endParaRPr lang="en-GB" sz="1200" b="1" i="0" u="non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596413">
            <a:off x="3178028" y="1990186"/>
            <a:ext cx="1561321" cy="1452813"/>
          </a:xfrm>
          <a:prstGeom prst="rect">
            <a:avLst/>
          </a:prstGeom>
        </p:spPr>
      </p:pic>
      <p:sp>
        <p:nvSpPr>
          <p:cNvPr id="55" name="Untertitel 4">
            <a:extLst>
              <a:ext uri="{FF2B5EF4-FFF2-40B4-BE49-F238E27FC236}">
                <a16:creationId xmlns:a16="http://schemas.microsoft.com/office/drawing/2014/main" id="{E187DFB1-9565-4A4F-8925-641037A6092E}"/>
              </a:ext>
            </a:extLst>
          </p:cNvPr>
          <p:cNvSpPr txBox="1">
            <a:spLocks/>
          </p:cNvSpPr>
          <p:nvPr/>
        </p:nvSpPr>
        <p:spPr bwMode="auto">
          <a:xfrm>
            <a:off x="3359238" y="2454153"/>
            <a:ext cx="1386894" cy="4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20000"/>
              </a:lnSpc>
              <a:defRPr/>
            </a:pP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b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Materials Safety</a:t>
            </a:r>
          </a:p>
        </p:txBody>
      </p:sp>
      <p:pic>
        <p:nvPicPr>
          <p:cNvPr id="9" name="Bild 8" descr="Leibniz_Monaden_alle_gruendark-06.eps"/>
          <p:cNvPicPr>
            <a:picLocks noChangeAspect="1"/>
          </p:cNvPicPr>
          <p:nvPr/>
        </p:nvPicPr>
        <p:blipFill>
          <a:blip r:embed="rId8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8951">
            <a:off x="4491193" y="373142"/>
            <a:ext cx="1589706" cy="1589706"/>
          </a:xfrm>
          <a:prstGeom prst="rect">
            <a:avLst/>
          </a:prstGeom>
        </p:spPr>
      </p:pic>
      <p:sp>
        <p:nvSpPr>
          <p:cNvPr id="68" name="Untertitel 4">
            <a:extLst>
              <a:ext uri="{FF2B5EF4-FFF2-40B4-BE49-F238E27FC236}">
                <a16:creationId xmlns:a16="http://schemas.microsoft.com/office/drawing/2014/main" id="{DC97C897-F46D-3F42-B5B3-D0C13D559EB3}"/>
              </a:ext>
            </a:extLst>
          </p:cNvPr>
          <p:cNvSpPr txBox="1">
            <a:spLocks/>
          </p:cNvSpPr>
          <p:nvPr/>
        </p:nvSpPr>
        <p:spPr bwMode="auto">
          <a:xfrm>
            <a:off x="4779256" y="1010920"/>
            <a:ext cx="1054402" cy="4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/>
                <a:ea typeface="MS PGothic" panose="020B0600070205080204" pitchFamily="34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40000"/>
              </a:lnSpc>
              <a:defRPr/>
            </a:pP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b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en-GB" alt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14116"/>
      </p:ext>
    </p:extLst>
  </p:cSld>
  <p:clrMapOvr>
    <a:masterClrMapping/>
  </p:clrMapOvr>
</p:sld>
</file>

<file path=ppt/theme/theme1.xml><?xml version="1.0" encoding="utf-8"?>
<a:theme xmlns:a="http://schemas.openxmlformats.org/drawingml/2006/main" name="Leibniz Sonderfolien">
  <a:themeElements>
    <a:clrScheme name="Leibniz-Gemeinschaft 2">
      <a:dk1>
        <a:srgbClr val="000000"/>
      </a:dk1>
      <a:lt1>
        <a:srgbClr val="FFFFFF"/>
      </a:lt1>
      <a:dk2>
        <a:srgbClr val="918CC3"/>
      </a:dk2>
      <a:lt2>
        <a:srgbClr val="FFFFFF"/>
      </a:lt2>
      <a:accent1>
        <a:srgbClr val="96B3A0"/>
      </a:accent1>
      <a:accent2>
        <a:srgbClr val="D7733C"/>
      </a:accent2>
      <a:accent3>
        <a:srgbClr val="918CC3"/>
      </a:accent3>
      <a:accent4>
        <a:srgbClr val="9BA578"/>
      </a:accent4>
      <a:accent5>
        <a:srgbClr val="D2DC3C"/>
      </a:accent5>
      <a:accent6>
        <a:srgbClr val="96B3A0"/>
      </a:accent6>
      <a:hlink>
        <a:srgbClr val="AFC8B9"/>
      </a:hlink>
      <a:folHlink>
        <a:srgbClr val="B5B5B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ibniz-Präsentation_englisch_20.07.2023.pptx" id="{7B263099-39FE-4E8F-81C5-C8870168CFB1}" vid="{A9190C1B-B3F4-4E4A-9469-162B2DB57E38}"/>
    </a:ext>
  </a:extLst>
</a:theme>
</file>

<file path=ppt/theme/theme2.xml><?xml version="1.0" encoding="utf-8"?>
<a:theme xmlns:a="http://schemas.openxmlformats.org/drawingml/2006/main" name="Leibniz Folien mit Fußzeile">
  <a:themeElements>
    <a:clrScheme name="Leibniz-Gemeinschaft 2">
      <a:dk1>
        <a:srgbClr val="000000"/>
      </a:dk1>
      <a:lt1>
        <a:srgbClr val="FFFFFF"/>
      </a:lt1>
      <a:dk2>
        <a:srgbClr val="918CC3"/>
      </a:dk2>
      <a:lt2>
        <a:srgbClr val="FFFFFF"/>
      </a:lt2>
      <a:accent1>
        <a:srgbClr val="96B3A0"/>
      </a:accent1>
      <a:accent2>
        <a:srgbClr val="D7733C"/>
      </a:accent2>
      <a:accent3>
        <a:srgbClr val="918CC3"/>
      </a:accent3>
      <a:accent4>
        <a:srgbClr val="9BA578"/>
      </a:accent4>
      <a:accent5>
        <a:srgbClr val="D2DC3C"/>
      </a:accent5>
      <a:accent6>
        <a:srgbClr val="96B3A0"/>
      </a:accent6>
      <a:hlink>
        <a:srgbClr val="AFC8B9"/>
      </a:hlink>
      <a:folHlink>
        <a:srgbClr val="B5B5B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ibniz-Präsentation_englisch_20.07.2023.pptx" id="{7B263099-39FE-4E8F-81C5-C8870168CFB1}" vid="{D3AE12C0-7D14-447A-9B58-2E4BE9D49D2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2023_10_12_Research in Euope_KOWI_Leibniz</Template>
  <TotalTime>0</TotalTime>
  <Words>917</Words>
  <Application>Microsoft Office PowerPoint</Application>
  <PresentationFormat>Bildschirmpräsentation (16:9)</PresentationFormat>
  <Paragraphs>123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Geneva</vt:lpstr>
      <vt:lpstr>Trebuchet MS</vt:lpstr>
      <vt:lpstr>Wingdings</vt:lpstr>
      <vt:lpstr>ヒラギノ角ゴ Pro W3</vt:lpstr>
      <vt:lpstr>Leibniz Sonderfolien</vt:lpstr>
      <vt:lpstr>Leibniz Folien mit Fußzeile</vt:lpstr>
      <vt:lpstr>  The Leibniz  Association Pursuing your Career at a  Leibniz Institute</vt:lpstr>
      <vt:lpstr>The Leibniz Association at a glance </vt:lpstr>
      <vt:lpstr>Non-university research in Germany</vt:lpstr>
      <vt:lpstr>The sections of the Leibniz Association</vt:lpstr>
      <vt:lpstr>PowerPoint-Präsentation</vt:lpstr>
      <vt:lpstr>PowerPoint-Präsentation</vt:lpstr>
      <vt:lpstr>PowerPoint-Präsentation</vt:lpstr>
      <vt:lpstr>PowerPoint-Präsentation</vt:lpstr>
      <vt:lpstr>Strategic networking Leibniz Research Alliances</vt:lpstr>
      <vt:lpstr>PowerPoint-Präsentation</vt:lpstr>
      <vt:lpstr>PowerPoint-Präsentation</vt:lpstr>
      <vt:lpstr>PowerPoint-Präsentation</vt:lpstr>
      <vt:lpstr>PowerPoint-Präsentation</vt:lpstr>
      <vt:lpstr>See you soon!</vt:lpstr>
    </vt:vector>
  </TitlesOfParts>
  <Company>Novamondo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Leibniz  Association Pursuing your Career at a  Leibniz Institute</dc:title>
  <dc:creator>Stockschläder, Alexandra</dc:creator>
  <cp:lastModifiedBy>Fausch, Benedikt</cp:lastModifiedBy>
  <cp:revision>9</cp:revision>
  <cp:lastPrinted>2019-05-16T08:01:16Z</cp:lastPrinted>
  <dcterms:created xsi:type="dcterms:W3CDTF">2024-03-28T09:47:16Z</dcterms:created>
  <dcterms:modified xsi:type="dcterms:W3CDTF">2024-04-16T13:28:42Z</dcterms:modified>
  <cp:contentStatus/>
</cp:coreProperties>
</file>