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theme/theme8.xml" ContentType="application/vnd.openxmlformats-officedocument.theme+xml"/>
  <Override PartName="/ppt/slideLayouts/slideLayout31.xml" ContentType="application/vnd.openxmlformats-officedocument.presentationml.slideLayout+xml"/>
  <Override PartName="/ppt/theme/theme9.xml" ContentType="application/vnd.openxmlformats-officedocument.theme+xml"/>
  <Override PartName="/ppt/slideLayouts/slideLayout32.xml" ContentType="application/vnd.openxmlformats-officedocument.presentationml.slideLayout+xml"/>
  <Override PartName="/ppt/theme/theme10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1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1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731" r:id="rId3"/>
    <p:sldMasterId id="2147483654" r:id="rId4"/>
    <p:sldMasterId id="2147483658" r:id="rId5"/>
    <p:sldMasterId id="2147483660" r:id="rId6"/>
    <p:sldMasterId id="2147483662" r:id="rId7"/>
    <p:sldMasterId id="2147483668" r:id="rId8"/>
    <p:sldMasterId id="2147483664" r:id="rId9"/>
    <p:sldMasterId id="2147483666" r:id="rId10"/>
    <p:sldMasterId id="2147483734" r:id="rId11"/>
    <p:sldMasterId id="2147483738" r:id="rId12"/>
    <p:sldMasterId id="2147483743" r:id="rId13"/>
    <p:sldMasterId id="2147483746" r:id="rId14"/>
  </p:sldMasterIdLst>
  <p:notesMasterIdLst>
    <p:notesMasterId r:id="rId39"/>
  </p:notesMasterIdLst>
  <p:handoutMasterIdLst>
    <p:handoutMasterId r:id="rId40"/>
  </p:handoutMasterIdLst>
  <p:sldIdLst>
    <p:sldId id="256" r:id="rId15"/>
    <p:sldId id="402" r:id="rId16"/>
    <p:sldId id="403" r:id="rId17"/>
    <p:sldId id="404" r:id="rId18"/>
    <p:sldId id="405" r:id="rId19"/>
    <p:sldId id="392" r:id="rId20"/>
    <p:sldId id="406" r:id="rId21"/>
    <p:sldId id="401" r:id="rId22"/>
    <p:sldId id="407" r:id="rId23"/>
    <p:sldId id="408" r:id="rId24"/>
    <p:sldId id="409" r:id="rId25"/>
    <p:sldId id="399" r:id="rId26"/>
    <p:sldId id="412" r:id="rId27"/>
    <p:sldId id="413" r:id="rId28"/>
    <p:sldId id="414" r:id="rId29"/>
    <p:sldId id="415" r:id="rId30"/>
    <p:sldId id="416" r:id="rId31"/>
    <p:sldId id="417" r:id="rId32"/>
    <p:sldId id="410" r:id="rId33"/>
    <p:sldId id="411" r:id="rId34"/>
    <p:sldId id="264" r:id="rId35"/>
    <p:sldId id="394" r:id="rId36"/>
    <p:sldId id="389" r:id="rId37"/>
    <p:sldId id="395" r:id="rId38"/>
  </p:sldIdLst>
  <p:sldSz cx="9144000" cy="5143500" type="screen16x9"/>
  <p:notesSz cx="6794500" cy="9931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E6C92BBD-92DA-4C06-ABFB-44C4A98D8337}">
          <p14:sldIdLst>
            <p14:sldId id="256"/>
          </p14:sldIdLst>
        </p14:section>
        <p14:section name="The Helmholtz Association" id="{2E782689-ADD2-4F81-B617-E18222800264}">
          <p14:sldIdLst>
            <p14:sldId id="402"/>
            <p14:sldId id="403"/>
            <p14:sldId id="404"/>
            <p14:sldId id="405"/>
            <p14:sldId id="392"/>
            <p14:sldId id="406"/>
            <p14:sldId id="401"/>
            <p14:sldId id="407"/>
            <p14:sldId id="408"/>
            <p14:sldId id="409"/>
            <p14:sldId id="399"/>
            <p14:sldId id="412"/>
            <p14:sldId id="413"/>
            <p14:sldId id="414"/>
            <p14:sldId id="415"/>
            <p14:sldId id="416"/>
            <p14:sldId id="417"/>
            <p14:sldId id="410"/>
            <p14:sldId id="411"/>
            <p14:sldId id="264"/>
          </p14:sldIdLst>
        </p14:section>
        <p14:section name="HIRS" id="{F245E829-62F0-4C4A-B993-458EE4C5EF1B}">
          <p14:sldIdLst>
            <p14:sldId id="394"/>
            <p14:sldId id="389"/>
            <p14:sldId id="395"/>
          </p14:sldIdLst>
        </p14:section>
        <p14:section name="Evaluation meeting" id="{E0531F2C-718F-4494-BB11-A5E6C13E7AB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049" userDrawn="1">
          <p15:clr>
            <a:srgbClr val="A4A3A4"/>
          </p15:clr>
        </p15:guide>
        <p15:guide id="5" orient="horz" pos="10" userDrawn="1">
          <p15:clr>
            <a:srgbClr val="A4A3A4"/>
          </p15:clr>
        </p15:guide>
        <p15:guide id="7" pos="113" userDrawn="1">
          <p15:clr>
            <a:srgbClr val="A4A3A4"/>
          </p15:clr>
        </p15:guide>
        <p15:guide id="8" pos="5647" userDrawn="1">
          <p15:clr>
            <a:srgbClr val="A4A3A4"/>
          </p15:clr>
        </p15:guide>
        <p15:guide id="9" pos="680" userDrawn="1">
          <p15:clr>
            <a:srgbClr val="A4A3A4"/>
          </p15:clr>
        </p15:guide>
        <p15:guide id="10" pos="156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ämer, Julia" initials="KJ" lastIdx="5" clrIdx="0">
    <p:extLst>
      <p:ext uri="{19B8F6BF-5375-455C-9EA6-DF929625EA0E}">
        <p15:presenceInfo xmlns:p15="http://schemas.microsoft.com/office/powerpoint/2012/main" userId="S-1-5-21-3262521613-164117625-2965018878-9724" providerId="AD"/>
      </p:ext>
    </p:extLst>
  </p:cmAuthor>
  <p:cmAuthor id="2" name="Danch, Sandra" initials="DS" lastIdx="1" clrIdx="1">
    <p:extLst>
      <p:ext uri="{19B8F6BF-5375-455C-9EA6-DF929625EA0E}">
        <p15:presenceInfo xmlns:p15="http://schemas.microsoft.com/office/powerpoint/2012/main" userId="S-1-5-21-3262521613-164117625-2965018878-92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2D6E"/>
    <a:srgbClr val="002864"/>
    <a:srgbClr val="E4F3BF"/>
    <a:srgbClr val="326469"/>
    <a:srgbClr val="F0781E"/>
    <a:srgbClr val="E1233C"/>
    <a:srgbClr val="D23264"/>
    <a:srgbClr val="8CB423"/>
    <a:srgbClr val="22B0F8"/>
    <a:srgbClr val="005A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0080" autoAdjust="0"/>
  </p:normalViewPr>
  <p:slideViewPr>
    <p:cSldViewPr snapToObjects="1" showGuides="1">
      <p:cViewPr varScale="1">
        <p:scale>
          <a:sx n="82" d="100"/>
          <a:sy n="82" d="100"/>
        </p:scale>
        <p:origin x="836" y="48"/>
      </p:cViewPr>
      <p:guideLst>
        <p:guide orient="horz" pos="3049"/>
        <p:guide orient="horz" pos="10"/>
        <p:guide pos="113"/>
        <p:guide pos="5647"/>
        <p:guide pos="680"/>
        <p:guide pos="156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7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24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7890" y="0"/>
            <a:ext cx="2945024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286AD-5EA9-4866-A37C-F6230134725D}" type="datetimeFigureOut">
              <a:rPr lang="de-DE" smtClean="0"/>
              <a:t>16.04.2024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2687"/>
            <a:ext cx="2945024" cy="497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7890" y="9432687"/>
            <a:ext cx="2945024" cy="497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94DAD-F6EC-4137-B0EC-64D05B2A59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45481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A6037-A285-4C9E-B04C-6DCA60BD155D}" type="datetimeFigureOut">
              <a:rPr lang="de-DE" smtClean="0"/>
              <a:t>16.04.2024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1BAFD-BDF1-4073-A261-64C06A00B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8954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6492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200" b="1" dirty="0" smtClean="0">
                <a:solidFill>
                  <a:srgbClr val="002864"/>
                </a:solidFill>
              </a:rPr>
              <a:t>The program</a:t>
            </a:r>
          </a:p>
          <a:p>
            <a:pPr marL="285750" indent="-285750"/>
            <a:r>
              <a:rPr lang="en-GB" sz="1200" dirty="0" smtClean="0"/>
              <a:t>-supports women seeking their first appointment to a W2- or a W3-level professorship* in cooperation with a partner university in Germany</a:t>
            </a:r>
          </a:p>
          <a:p>
            <a:pPr marL="285750" indent="-285750"/>
            <a:r>
              <a:rPr lang="en-GB" sz="1200" dirty="0" smtClean="0"/>
              <a:t>-supports highly qualified candidates early in their careers and helps them to establish themselves as professors</a:t>
            </a:r>
          </a:p>
          <a:p>
            <a:pPr marL="285750" indent="-285750"/>
            <a:r>
              <a:rPr lang="en-GB" sz="1200" dirty="0" smtClean="0"/>
              <a:t>-offers long-term career perspectives: only permanent appointments are funded</a:t>
            </a:r>
          </a:p>
          <a:p>
            <a:pPr marL="285750" indent="-285750"/>
            <a:r>
              <a:rPr lang="en-GB" sz="1200" dirty="0" smtClean="0"/>
              <a:t>-aims at rising stars from both Germany and abroad whose research profile is complementary with the applying Helmholtz </a:t>
            </a:r>
            <a:r>
              <a:rPr lang="en-GB" sz="1200" dirty="0" err="1" smtClean="0"/>
              <a:t>Center</a:t>
            </a:r>
            <a:r>
              <a:rPr lang="en-GB" sz="1200" dirty="0" smtClean="0"/>
              <a:t> and research program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299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200" b="1" dirty="0" smtClean="0">
                <a:solidFill>
                  <a:srgbClr val="002864"/>
                </a:solidFill>
              </a:rPr>
              <a:t>The program</a:t>
            </a:r>
          </a:p>
          <a:p>
            <a:pPr marL="285750" indent="-285750"/>
            <a:r>
              <a:rPr lang="en-GB" sz="1200" dirty="0" smtClean="0"/>
              <a:t>-supports women seeking their first appointment to a W2- or a W3-level professorship* in cooperation with a partner university in Germany</a:t>
            </a:r>
          </a:p>
          <a:p>
            <a:pPr marL="285750" indent="-285750"/>
            <a:r>
              <a:rPr lang="en-GB" sz="1200" dirty="0" smtClean="0"/>
              <a:t>-supports highly qualified candidates early in their careers and helps them to establish themselves as professors</a:t>
            </a:r>
          </a:p>
          <a:p>
            <a:pPr marL="285750" indent="-285750"/>
            <a:r>
              <a:rPr lang="en-GB" sz="1200" dirty="0" smtClean="0"/>
              <a:t>-offers long-term career perspectives: only permanent appointments are funded</a:t>
            </a:r>
          </a:p>
          <a:p>
            <a:pPr marL="285750" indent="-285750"/>
            <a:r>
              <a:rPr lang="en-GB" sz="1200" smtClean="0"/>
              <a:t>-aims </a:t>
            </a:r>
            <a:r>
              <a:rPr lang="en-GB" sz="1200" dirty="0" smtClean="0"/>
              <a:t>at rising stars from both Germany and abroad whose research profile is complementary with the applying Helmholtz </a:t>
            </a:r>
            <a:r>
              <a:rPr lang="en-GB" sz="1200" dirty="0" err="1" smtClean="0"/>
              <a:t>Center</a:t>
            </a:r>
            <a:r>
              <a:rPr lang="en-GB" sz="1200" dirty="0" smtClean="0"/>
              <a:t> and research program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042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200" b="1" dirty="0" smtClean="0">
                <a:solidFill>
                  <a:srgbClr val="002864"/>
                </a:solidFill>
              </a:rPr>
              <a:t>The program</a:t>
            </a:r>
          </a:p>
          <a:p>
            <a:pPr marL="285750" indent="-285750"/>
            <a:r>
              <a:rPr lang="en-GB" sz="1200" dirty="0" smtClean="0"/>
              <a:t>-aims at exceptionally qualified, experienced, international recognised female scientists from abroad, i.e. outside Germany</a:t>
            </a:r>
          </a:p>
          <a:p>
            <a:pPr marL="285750" indent="-285750"/>
            <a:r>
              <a:rPr lang="en-GB" sz="1200" dirty="0" smtClean="0"/>
              <a:t>-creates excellent research conditions on a long-term basis and offers opportunity to work at the upper management level in the Helmholtz </a:t>
            </a:r>
            <a:r>
              <a:rPr lang="en-GB" sz="1200" dirty="0" err="1" smtClean="0"/>
              <a:t>Centers</a:t>
            </a:r>
            <a:endParaRPr lang="en-GB" sz="1200" dirty="0" smtClean="0"/>
          </a:p>
          <a:p>
            <a:pPr marL="285750" indent="-285750"/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-creates reliable career prospects by granting permanent W3 appointments with partner universities in Germany</a:t>
            </a:r>
          </a:p>
          <a:p>
            <a:pPr marL="285750" indent="-285750"/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-has a Dual Career option </a:t>
            </a:r>
          </a:p>
          <a:p>
            <a:pPr marL="285750" indent="-285750"/>
            <a:r>
              <a:rPr lang="en-US" sz="1200" dirty="0" smtClean="0"/>
              <a:t>-strengthens strategic cooperation with the partner universities and the internationalization of the Helmholtz Association</a:t>
            </a:r>
          </a:p>
          <a:p>
            <a:pPr marL="285750" indent="-285750"/>
            <a:r>
              <a:rPr lang="en-US" sz="1200" dirty="0" smtClean="0"/>
              <a:t>-establishes and expands strategically relevant topics through targeted recruitment</a:t>
            </a:r>
            <a:endParaRPr lang="de-DE" sz="120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57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200" b="1" dirty="0" smtClean="0">
                <a:solidFill>
                  <a:srgbClr val="002864"/>
                </a:solidFill>
              </a:rPr>
              <a:t>The program</a:t>
            </a:r>
          </a:p>
          <a:p>
            <a:pPr marL="285750" indent="-285750"/>
            <a:r>
              <a:rPr lang="en-GB" sz="1200" dirty="0" smtClean="0"/>
              <a:t>-aims at exceptionally qualified, experienced, international recognised female scientists from abroad, i.e. outside Germany</a:t>
            </a:r>
          </a:p>
          <a:p>
            <a:pPr marL="285750" indent="-285750"/>
            <a:r>
              <a:rPr lang="en-GB" sz="1200" dirty="0" smtClean="0"/>
              <a:t>-creates excellent research conditions on a long-term basis and offers opportunity to work at the upper management level in the Helmholtz </a:t>
            </a:r>
            <a:r>
              <a:rPr lang="en-GB" sz="1200" dirty="0" err="1" smtClean="0"/>
              <a:t>Centers</a:t>
            </a:r>
            <a:endParaRPr lang="en-GB" sz="1200" dirty="0" smtClean="0"/>
          </a:p>
          <a:p>
            <a:pPr marL="285750" indent="-285750"/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-creates reliable career prospects by granting permanent W3 appointments with partner universities in Germany</a:t>
            </a:r>
          </a:p>
          <a:p>
            <a:pPr marL="285750" indent="-285750"/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-has a Dual Career option </a:t>
            </a:r>
          </a:p>
          <a:p>
            <a:pPr marL="285750" indent="-285750"/>
            <a:r>
              <a:rPr lang="en-US" sz="1200" dirty="0" smtClean="0"/>
              <a:t>-strengthens strategic cooperation with the partner universities and the internationalization of the Helmholtz Association</a:t>
            </a:r>
          </a:p>
          <a:p>
            <a:pPr marL="285750" indent="-285750"/>
            <a:r>
              <a:rPr lang="en-US" sz="1200" dirty="0" smtClean="0"/>
              <a:t>-establishes and expands strategically relevant topics through targeted recruitment</a:t>
            </a:r>
            <a:endParaRPr lang="de-DE" sz="120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495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200" b="1" dirty="0" smtClean="0">
                <a:solidFill>
                  <a:srgbClr val="002864"/>
                </a:solidFill>
              </a:rPr>
              <a:t>The program</a:t>
            </a:r>
          </a:p>
          <a:p>
            <a:pPr marL="285750" indent="-285750"/>
            <a:r>
              <a:rPr lang="en-GB" sz="1200" dirty="0" smtClean="0"/>
              <a:t>-aims at exceptionally qualified, experienced, international recognised female scientists from abroad, i.e. outside Germany</a:t>
            </a:r>
          </a:p>
          <a:p>
            <a:pPr marL="285750" indent="-285750"/>
            <a:r>
              <a:rPr lang="en-GB" sz="1200" dirty="0" smtClean="0"/>
              <a:t>-creates excellent research conditions on a long-term basis and offers opportunity to work at the upper management level in the Helmholtz </a:t>
            </a:r>
            <a:r>
              <a:rPr lang="en-GB" sz="1200" dirty="0" err="1" smtClean="0"/>
              <a:t>Centers</a:t>
            </a:r>
            <a:endParaRPr lang="en-GB" sz="1200" dirty="0" smtClean="0"/>
          </a:p>
          <a:p>
            <a:pPr marL="285750" indent="-285750"/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-creates reliable career prospects by granting permanent W3 appointments with partner universities in Germany</a:t>
            </a:r>
          </a:p>
          <a:p>
            <a:pPr marL="285750" indent="-285750"/>
            <a:r>
              <a:rPr lang="en-US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-has a Dual Career option </a:t>
            </a:r>
          </a:p>
          <a:p>
            <a:pPr marL="285750" indent="-285750"/>
            <a:r>
              <a:rPr lang="en-US" sz="1200" dirty="0" smtClean="0"/>
              <a:t>-strengthens strategic cooperation with the partner universities and the internationalization of the Helmholtz Association</a:t>
            </a:r>
          </a:p>
          <a:p>
            <a:pPr marL="285750" indent="-285750"/>
            <a:r>
              <a:rPr lang="en-US" sz="1200" dirty="0" smtClean="0"/>
              <a:t>-establishes and expands strategically relevant topics through targeted recruitment</a:t>
            </a:r>
            <a:endParaRPr lang="de-DE" sz="120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444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263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dirty="0" smtClean="0"/>
              <a:t>2,860€</a:t>
            </a:r>
            <a:r>
              <a:rPr lang="de-DE" baseline="0" dirty="0" smtClean="0"/>
              <a:t> per </a:t>
            </a:r>
            <a:r>
              <a:rPr lang="de-DE" baseline="0" dirty="0" err="1" smtClean="0"/>
              <a:t>month</a:t>
            </a:r>
            <a:r>
              <a:rPr lang="de-DE" baseline="0" dirty="0" smtClean="0"/>
              <a:t> (plus </a:t>
            </a:r>
            <a:r>
              <a:rPr lang="de-DE" baseline="0" dirty="0" err="1" smtClean="0"/>
              <a:t>subsidies</a:t>
            </a:r>
            <a:r>
              <a:rPr lang="de-DE" baseline="0" dirty="0" smtClean="0"/>
              <a:t>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7513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i="1" dirty="0"/>
              <a:t>Frau Valerius ist </a:t>
            </a:r>
            <a:r>
              <a:rPr lang="de-DE" sz="1200" i="1" dirty="0" err="1"/>
              <a:t>Principal</a:t>
            </a:r>
            <a:r>
              <a:rPr lang="de-DE" sz="1200" i="1" dirty="0"/>
              <a:t> </a:t>
            </a:r>
            <a:r>
              <a:rPr lang="de-DE" sz="1200" i="1" dirty="0" err="1"/>
              <a:t>Investigator</a:t>
            </a:r>
            <a:r>
              <a:rPr lang="de-DE" sz="1200" i="1" dirty="0"/>
              <a:t> am Karlsruhe Tritium Neutrino Experiment „KATRIN“.</a:t>
            </a:r>
          </a:p>
          <a:p>
            <a:r>
              <a:rPr lang="de-DE" sz="1200" i="1" dirty="0"/>
              <a:t>Vom Wirtschaftsmagazin CAPITAL 2019 gelistet in den </a:t>
            </a:r>
            <a:br>
              <a:rPr lang="de-DE" sz="1200" i="1" dirty="0"/>
            </a:br>
            <a:r>
              <a:rPr lang="de-DE" sz="1200" i="1" dirty="0"/>
              <a:t>„Top 40 unter 40“.</a:t>
            </a:r>
          </a:p>
          <a:p>
            <a:r>
              <a:rPr lang="de-DE" sz="1200" i="1" dirty="0"/>
              <a:t>Vom IVF gefördert als NWG von 2014‒2020 und bei ihrer Erstberufung als Professorin von 2020‒2025.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[https://idw-online.de/de/news728268]</a:t>
            </a:r>
            <a:br>
              <a:rPr lang="de-DE" sz="1200" dirty="0"/>
            </a:br>
            <a:endParaRPr lang="de-DE" sz="12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9401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916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637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 the Research Field Earth and Environment, seven Helmholtz centers are working together to gain a better understanding of the earth system. They explore the complex processes that determine our natural foundations of life – from the highest atmosphere to the Earth’s deepest crust, from the past to the future, from the land surface to the oceans to the most remote polar regions. (AWI, </a:t>
            </a:r>
            <a:r>
              <a:rPr lang="en-US" dirty="0" err="1" smtClean="0"/>
              <a:t>Jülich</a:t>
            </a:r>
            <a:r>
              <a:rPr lang="en-US" dirty="0" smtClean="0"/>
              <a:t>,</a:t>
            </a:r>
            <a:r>
              <a:rPr lang="en-US" baseline="0" dirty="0" smtClean="0"/>
              <a:t> GEOMAR, UFZ (Helmholtz center for environmental research, HERION, GFZ (German research center for geoscience), KIT)</a:t>
            </a:r>
            <a:endParaRPr lang="de-DE" altLang="de-DE" sz="1200" b="0" baseline="0" dirty="0" smtClean="0">
              <a:ea typeface="ＭＳ Ｐゴシック" pitchFamily="34" charset="-128"/>
              <a:cs typeface="Arial" pitchFamily="34" charset="0"/>
            </a:endParaRPr>
          </a:p>
          <a:p>
            <a:pPr eaLnBrk="1" hangingPunct="1"/>
            <a:endParaRPr lang="de-DE" altLang="de-DE" sz="1200" b="0" baseline="0" dirty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272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04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81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441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6776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200" b="1" dirty="0" smtClean="0">
                <a:solidFill>
                  <a:srgbClr val="002864"/>
                </a:solidFill>
              </a:rPr>
              <a:t>The program</a:t>
            </a:r>
          </a:p>
          <a:p>
            <a:pPr marL="285750" indent="-285750"/>
            <a:r>
              <a:rPr lang="en-GB" sz="1200" dirty="0" smtClean="0"/>
              <a:t>-supports women seeking their first appointment to a W2- or a W3-level professorship* in cooperation with a partner university in Germany</a:t>
            </a:r>
          </a:p>
          <a:p>
            <a:pPr marL="285750" indent="-285750"/>
            <a:r>
              <a:rPr lang="en-GB" sz="1200" dirty="0" smtClean="0"/>
              <a:t>-supports highly qualified candidates early in their careers and helps them to establish themselves as professors</a:t>
            </a:r>
          </a:p>
          <a:p>
            <a:pPr marL="285750" indent="-285750"/>
            <a:r>
              <a:rPr lang="en-GB" sz="1200" dirty="0" smtClean="0"/>
              <a:t>-offers long-term career perspectives: only permanent appointments are funded</a:t>
            </a:r>
          </a:p>
          <a:p>
            <a:pPr marL="285750" indent="-285750"/>
            <a:r>
              <a:rPr lang="en-GB" sz="1200" smtClean="0"/>
              <a:t>-aims </a:t>
            </a:r>
            <a:r>
              <a:rPr lang="en-GB" sz="1200" dirty="0" smtClean="0"/>
              <a:t>at rising stars from both Germany and abroad whose research profile is complementary with the applying Helmholtz </a:t>
            </a:r>
            <a:r>
              <a:rPr lang="en-GB" sz="1200" dirty="0" err="1" smtClean="0"/>
              <a:t>Center</a:t>
            </a:r>
            <a:r>
              <a:rPr lang="en-GB" sz="1200" dirty="0" smtClean="0"/>
              <a:t> and research program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1BAFD-BDF1-4073-A261-64C06A00B82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687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055623" y="1460131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 b="0" cap="none" baseline="0"/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zweizeilig möglich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056845" y="2607754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Eventuelle Subheadline,</a:t>
            </a:r>
          </a:p>
          <a:p>
            <a:r>
              <a:rPr lang="de-DE" dirty="0"/>
              <a:t>ebenfalls zweizeilig möglich</a:t>
            </a:r>
          </a:p>
        </p:txBody>
      </p:sp>
    </p:spTree>
    <p:extLst>
      <p:ext uri="{BB962C8B-B14F-4D97-AF65-F5344CB8AC3E}">
        <p14:creationId xmlns:p14="http://schemas.microsoft.com/office/powerpoint/2010/main" val="2514516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3" userDrawn="1">
          <p15:clr>
            <a:srgbClr val="FBAE40"/>
          </p15:clr>
        </p15:guide>
        <p15:guide id="2" orient="horz" pos="1747" userDrawn="1">
          <p15:clr>
            <a:srgbClr val="FBAE40"/>
          </p15:clr>
        </p15:guide>
        <p15:guide id="3" pos="4380" userDrawn="1">
          <p15:clr>
            <a:srgbClr val="FBAE40"/>
          </p15:clr>
        </p15:guide>
        <p15:guide id="4" orient="horz" pos="383" userDrawn="1">
          <p15:clr>
            <a:srgbClr val="FBAE40"/>
          </p15:clr>
        </p15:guide>
        <p15:guide id="5" orient="horz" pos="2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Verkehr und Welt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Zwischentitel grafisch, Insgesamt Zweizeilig</a:t>
            </a:r>
          </a:p>
        </p:txBody>
      </p:sp>
    </p:spTree>
    <p:extLst>
      <p:ext uri="{BB962C8B-B14F-4D97-AF65-F5344CB8AC3E}">
        <p14:creationId xmlns:p14="http://schemas.microsoft.com/office/powerpoint/2010/main" val="1621413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spaltig_Verkehr und Welt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64276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Zwischentitel grafisch, Insgesamt Zweizeilig</a:t>
            </a:r>
          </a:p>
        </p:txBody>
      </p:sp>
    </p:spTree>
    <p:extLst>
      <p:ext uri="{BB962C8B-B14F-4D97-AF65-F5344CB8AC3E}">
        <p14:creationId xmlns:p14="http://schemas.microsoft.com/office/powerpoint/2010/main" val="2310379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66859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Schlüsseltechnolog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Zwischentitel grafisch, Insgesamt Zweizeilig</a:t>
            </a:r>
          </a:p>
        </p:txBody>
      </p:sp>
    </p:spTree>
    <p:extLst>
      <p:ext uri="{BB962C8B-B14F-4D97-AF65-F5344CB8AC3E}">
        <p14:creationId xmlns:p14="http://schemas.microsoft.com/office/powerpoint/2010/main" val="1457599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spaltig_Schlüsseltechnolog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40075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Zwischenfolie_Vari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Zwischentitel grafisch, Insgesamt Zweizeilig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691200"/>
            <a:ext cx="8424000" cy="2675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Entweder zweizeiliger Titel oder Titel und Subheadline</a:t>
            </a:r>
          </a:p>
        </p:txBody>
      </p:sp>
    </p:spTree>
    <p:extLst>
      <p:ext uri="{BB962C8B-B14F-4D97-AF65-F5344CB8AC3E}">
        <p14:creationId xmlns:p14="http://schemas.microsoft.com/office/powerpoint/2010/main" val="198300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chspaltig_Erde und Umw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1255101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chspaltig_Gesund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771757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ch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969924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ch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2499357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chspaltig_Verkehr und Welt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2916143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chspaltig_Schlüsseltechnolog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1074910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324000"/>
            <a:ext cx="8229600" cy="675085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215001"/>
            <a:ext cx="8229600" cy="2964656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22480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000" b="0" cap="none" baseline="0">
                <a:solidFill>
                  <a:srgbClr val="002864"/>
                </a:solidFill>
              </a:defRPr>
            </a:lvl1pPr>
          </a:lstStyle>
          <a:p>
            <a:r>
              <a:rPr lang="de-DE" dirty="0"/>
              <a:t>Zwischentitel grafisch, Insgesamt Zweizeilig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691200"/>
            <a:ext cx="8424000" cy="2675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400" baseline="0">
                <a:solidFill>
                  <a:srgbClr val="0028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Entweder zweizeiliger Titel oder Titel und Subheadline</a:t>
            </a:r>
          </a:p>
        </p:txBody>
      </p:sp>
    </p:spTree>
    <p:extLst>
      <p:ext uri="{BB962C8B-B14F-4D97-AF65-F5344CB8AC3E}">
        <p14:creationId xmlns:p14="http://schemas.microsoft.com/office/powerpoint/2010/main" val="3580236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4" userDrawn="1">
          <p15:clr>
            <a:srgbClr val="FBAE40"/>
          </p15:clr>
        </p15:guide>
        <p15:guide id="2" orient="horz" pos="309" userDrawn="1">
          <p15:clr>
            <a:srgbClr val="FBAE40"/>
          </p15:clr>
        </p15:guide>
        <p15:guide id="3" orient="horz" pos="541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83664" y="2032412"/>
            <a:ext cx="6858000" cy="1068437"/>
          </a:xfrm>
        </p:spPr>
        <p:txBody>
          <a:bodyPr anchor="b">
            <a:normAutofit/>
          </a:bodyPr>
          <a:lstStyle>
            <a:lvl1pPr algn="l">
              <a:defRPr sz="3600" baseline="0"/>
            </a:lvl1pPr>
          </a:lstStyle>
          <a:p>
            <a:r>
              <a:rPr lang="de-DE" dirty="0"/>
              <a:t>Zwischenfolie Titel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985795" y="3012619"/>
            <a:ext cx="6858000" cy="1241425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Unterzeile</a:t>
            </a:r>
          </a:p>
        </p:txBody>
      </p:sp>
    </p:spTree>
    <p:extLst>
      <p:ext uri="{BB962C8B-B14F-4D97-AF65-F5344CB8AC3E}">
        <p14:creationId xmlns:p14="http://schemas.microsoft.com/office/powerpoint/2010/main" val="2342998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000">
                <a:solidFill>
                  <a:srgbClr val="002864"/>
                </a:solidFill>
              </a:defRPr>
            </a:lvl1pPr>
          </a:lstStyle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400">
                <a:solidFill>
                  <a:srgbClr val="002864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04442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" userDrawn="1">
          <p15:clr>
            <a:srgbClr val="FBAE40"/>
          </p15:clr>
        </p15:guide>
        <p15:guide id="2" orient="horz" pos="545" userDrawn="1">
          <p15:clr>
            <a:srgbClr val="FBAE40"/>
          </p15:clr>
        </p15:guide>
        <p15:guide id="3" pos="226" userDrawn="1">
          <p15:clr>
            <a:srgbClr val="FBAE40"/>
          </p15:clr>
        </p15:guide>
        <p15:guide id="4" pos="2813" userDrawn="1">
          <p15:clr>
            <a:srgbClr val="FBAE40"/>
          </p15:clr>
        </p15:guide>
        <p15:guide id="5" pos="2947" userDrawn="1">
          <p15:clr>
            <a:srgbClr val="FBAE40"/>
          </p15:clr>
        </p15:guide>
        <p15:guide id="6" orient="horz" pos="2984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000">
                <a:solidFill>
                  <a:srgbClr val="002864"/>
                </a:solidFill>
              </a:defRPr>
            </a:lvl1pPr>
          </a:lstStyle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400">
                <a:solidFill>
                  <a:srgbClr val="002864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2635600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43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Ener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000" b="0" cap="none" baseline="0">
                <a:solidFill>
                  <a:srgbClr val="002864"/>
                </a:solidFill>
              </a:defRPr>
            </a:lvl1pPr>
          </a:lstStyle>
          <a:p>
            <a:r>
              <a:rPr lang="de-DE" dirty="0"/>
              <a:t>Zwischentitel grafisch, Insgesamt Zweizeilig</a:t>
            </a:r>
          </a:p>
        </p:txBody>
      </p:sp>
    </p:spTree>
    <p:extLst>
      <p:ext uri="{BB962C8B-B14F-4D97-AF65-F5344CB8AC3E}">
        <p14:creationId xmlns:p14="http://schemas.microsoft.com/office/powerpoint/2010/main" val="798782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4" userDrawn="1">
          <p15:clr>
            <a:srgbClr val="FBAE40"/>
          </p15:clr>
        </p15:guide>
        <p15:guide id="2" orient="horz" pos="313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Erde und Umw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000" b="0" cap="none" baseline="0">
                <a:solidFill>
                  <a:srgbClr val="002864"/>
                </a:solidFill>
              </a:defRPr>
            </a:lvl1pPr>
          </a:lstStyle>
          <a:p>
            <a:r>
              <a:rPr lang="de-DE" dirty="0"/>
              <a:t>Zwischentitel grafisch, Insgesamt Zweizeilig</a:t>
            </a:r>
          </a:p>
        </p:txBody>
      </p:sp>
    </p:spTree>
    <p:extLst>
      <p:ext uri="{BB962C8B-B14F-4D97-AF65-F5344CB8AC3E}">
        <p14:creationId xmlns:p14="http://schemas.microsoft.com/office/powerpoint/2010/main" val="2572875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Gesund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000" b="0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Zwischentitel grafisch, Insgesamt Zweizeilig</a:t>
            </a:r>
          </a:p>
        </p:txBody>
      </p:sp>
    </p:spTree>
    <p:extLst>
      <p:ext uri="{BB962C8B-B14F-4D97-AF65-F5344CB8AC3E}">
        <p14:creationId xmlns:p14="http://schemas.microsoft.com/office/powerpoint/2010/main" val="2401437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Ener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Zwischentitel grafisch, Insgesamt Zweizeilig</a:t>
            </a:r>
          </a:p>
        </p:txBody>
      </p:sp>
    </p:spTree>
    <p:extLst>
      <p:ext uri="{BB962C8B-B14F-4D97-AF65-F5344CB8AC3E}">
        <p14:creationId xmlns:p14="http://schemas.microsoft.com/office/powerpoint/2010/main" val="35745688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000" b="0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Zwischentitel grafisch, Insgesamt Zweizeilig</a:t>
            </a:r>
          </a:p>
        </p:txBody>
      </p:sp>
    </p:spTree>
    <p:extLst>
      <p:ext uri="{BB962C8B-B14F-4D97-AF65-F5344CB8AC3E}">
        <p14:creationId xmlns:p14="http://schemas.microsoft.com/office/powerpoint/2010/main" val="2342566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Verkehr und Welt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000" b="0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Zwischentitel grafisch, Insgesamt Zweizeilig</a:t>
            </a:r>
          </a:p>
        </p:txBody>
      </p:sp>
    </p:spTree>
    <p:extLst>
      <p:ext uri="{BB962C8B-B14F-4D97-AF65-F5344CB8AC3E}">
        <p14:creationId xmlns:p14="http://schemas.microsoft.com/office/powerpoint/2010/main" val="29929165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chlüsseltechnolog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000" b="0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Zwischentitel grafisch, Insgesamt Zweizeilig</a:t>
            </a:r>
          </a:p>
        </p:txBody>
      </p:sp>
    </p:spTree>
    <p:extLst>
      <p:ext uri="{BB962C8B-B14F-4D97-AF65-F5344CB8AC3E}">
        <p14:creationId xmlns:p14="http://schemas.microsoft.com/office/powerpoint/2010/main" val="25278156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ts val="2800"/>
              </a:lnSpc>
              <a:defRPr sz="2200">
                <a:solidFill>
                  <a:srgbClr val="002864"/>
                </a:solidFill>
              </a:defRPr>
            </a:lvl1pPr>
          </a:lstStyle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rgbClr val="002864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74218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">
          <p15:clr>
            <a:srgbClr val="FBAE40"/>
          </p15:clr>
        </p15:guide>
        <p15:guide id="2" orient="horz" pos="545">
          <p15:clr>
            <a:srgbClr val="FBAE40"/>
          </p15:clr>
        </p15:guide>
        <p15:guide id="3" pos="226">
          <p15:clr>
            <a:srgbClr val="FBAE40"/>
          </p15:clr>
        </p15:guide>
        <p15:guide id="4" pos="2813">
          <p15:clr>
            <a:srgbClr val="FBAE40"/>
          </p15:clr>
        </p15:guide>
        <p15:guide id="5" pos="2947">
          <p15:clr>
            <a:srgbClr val="FBAE40"/>
          </p15:clr>
        </p15:guide>
        <p15:guide id="6" orient="horz" pos="298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200">
                <a:solidFill>
                  <a:srgbClr val="002864"/>
                </a:solidFill>
              </a:defRPr>
            </a:lvl1pPr>
          </a:lstStyle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rgbClr val="002864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41077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43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0" cap="none" baseline="0">
                <a:solidFill>
                  <a:srgbClr val="002864"/>
                </a:solidFill>
              </a:defRPr>
            </a:lvl1pPr>
          </a:lstStyle>
          <a:p>
            <a:r>
              <a:rPr lang="de-DE" dirty="0"/>
              <a:t>Zwischentitel grafisch, Insgesamt Zweizeilig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691200"/>
            <a:ext cx="8424000" cy="2675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rgbClr val="0028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Entweder zweizeiliger Titel oder Titel und Subheadline</a:t>
            </a:r>
          </a:p>
        </p:txBody>
      </p:sp>
    </p:spTree>
    <p:extLst>
      <p:ext uri="{BB962C8B-B14F-4D97-AF65-F5344CB8AC3E}">
        <p14:creationId xmlns:p14="http://schemas.microsoft.com/office/powerpoint/2010/main" val="2580438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4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ts val="2800"/>
              </a:lnSpc>
              <a:defRPr sz="2200">
                <a:solidFill>
                  <a:srgbClr val="002864"/>
                </a:solidFill>
              </a:defRPr>
            </a:lvl1pPr>
          </a:lstStyle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rgbClr val="002864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5500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">
          <p15:clr>
            <a:srgbClr val="FBAE40"/>
          </p15:clr>
        </p15:guide>
        <p15:guide id="2" orient="horz" pos="545">
          <p15:clr>
            <a:srgbClr val="FBAE40"/>
          </p15:clr>
        </p15:guide>
        <p15:guide id="3" pos="226">
          <p15:clr>
            <a:srgbClr val="FBAE40"/>
          </p15:clr>
        </p15:guide>
        <p15:guide id="4" pos="2813">
          <p15:clr>
            <a:srgbClr val="FBAE40"/>
          </p15:clr>
        </p15:guide>
        <p15:guide id="5" pos="2947">
          <p15:clr>
            <a:srgbClr val="FBAE40"/>
          </p15:clr>
        </p15:guide>
        <p15:guide id="6" orient="horz" pos="298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200">
                <a:solidFill>
                  <a:srgbClr val="002864"/>
                </a:solidFill>
              </a:defRPr>
            </a:lvl1pPr>
          </a:lstStyle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rgbClr val="002864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2251945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43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0" cap="none" baseline="0">
                <a:solidFill>
                  <a:srgbClr val="002864"/>
                </a:solidFill>
              </a:defRPr>
            </a:lvl1pPr>
          </a:lstStyle>
          <a:p>
            <a:r>
              <a:rPr lang="de-DE" dirty="0"/>
              <a:t>Zwischentitel grafisch, Insgesamt Zweizeilig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691200"/>
            <a:ext cx="8424000" cy="2675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rgbClr val="0028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Entweder zweizeiliger Titel oder Titel und Subheadline</a:t>
            </a:r>
          </a:p>
        </p:txBody>
      </p:sp>
    </p:spTree>
    <p:extLst>
      <p:ext uri="{BB962C8B-B14F-4D97-AF65-F5344CB8AC3E}">
        <p14:creationId xmlns:p14="http://schemas.microsoft.com/office/powerpoint/2010/main" val="1561068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4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Benutzerdefiniertes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1003099" y="2459234"/>
            <a:ext cx="7776864" cy="54006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Zwischenfolie Titel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985082" y="3012806"/>
            <a:ext cx="7799386" cy="1044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22B0F8"/>
                </a:solidFill>
                <a:latin typeface="Helmholtz Halvar Mittel Rg" panose="00000500000000000000" pitchFamily="50" charset="0"/>
                <a:cs typeface="Arial"/>
              </a:defRPr>
            </a:lvl1pPr>
          </a:lstStyle>
          <a:p>
            <a:pPr lvl="0">
              <a:defRPr/>
            </a:pPr>
            <a:r>
              <a:rPr lang="de-DE" dirty="0"/>
              <a:t>Unterzeile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222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spaltig_Ener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879496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69813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36207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000">
                <a:solidFill>
                  <a:srgbClr val="002864"/>
                </a:solidFill>
              </a:defRPr>
            </a:lvl1pPr>
          </a:lstStyle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400">
                <a:solidFill>
                  <a:srgbClr val="002864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7072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">
          <p15:clr>
            <a:srgbClr val="FBAE40"/>
          </p15:clr>
        </p15:guide>
        <p15:guide id="2" orient="horz" pos="545">
          <p15:clr>
            <a:srgbClr val="FBAE40"/>
          </p15:clr>
        </p15:guide>
        <p15:guide id="3" pos="226">
          <p15:clr>
            <a:srgbClr val="FBAE40"/>
          </p15:clr>
        </p15:guide>
        <p15:guide id="4" pos="2813">
          <p15:clr>
            <a:srgbClr val="FBAE40"/>
          </p15:clr>
        </p15:guide>
        <p15:guide id="5" pos="2947">
          <p15:clr>
            <a:srgbClr val="FBAE40"/>
          </p15:clr>
        </p15:guide>
        <p15:guide id="6" orient="horz" pos="298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000">
                <a:solidFill>
                  <a:srgbClr val="002864"/>
                </a:solidFill>
              </a:defRPr>
            </a:lvl1pPr>
          </a:lstStyle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400">
                <a:solidFill>
                  <a:srgbClr val="002864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2112828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43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isch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000">
                <a:solidFill>
                  <a:srgbClr val="002864"/>
                </a:solidFill>
              </a:defRPr>
            </a:lvl1pPr>
          </a:lstStyle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400">
                <a:solidFill>
                  <a:srgbClr val="002864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4104049" cy="3422650"/>
          </a:xfrm>
        </p:spPr>
        <p:txBody>
          <a:bodyPr/>
          <a:lstStyle>
            <a:lvl1pPr>
              <a:buClr>
                <a:srgbClr val="002864"/>
              </a:buClr>
              <a:defRPr/>
            </a:lvl1pPr>
            <a:lvl2pPr>
              <a:buClr>
                <a:srgbClr val="002864"/>
              </a:buClr>
              <a:defRPr/>
            </a:lvl2pPr>
            <a:lvl3pPr>
              <a:buClr>
                <a:srgbClr val="002864"/>
              </a:buClr>
              <a:defRPr/>
            </a:lvl3pPr>
            <a:lvl4pPr>
              <a:buClr>
                <a:srgbClr val="002864"/>
              </a:buClr>
              <a:defRPr/>
            </a:lvl4pPr>
            <a:lvl5pPr>
              <a:buClr>
                <a:srgbClr val="002864"/>
              </a:buClr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6" name="Gerader Verbinder 5"/>
          <p:cNvCxnSpPr/>
          <p:nvPr userDrawn="1"/>
        </p:nvCxnSpPr>
        <p:spPr>
          <a:xfrm>
            <a:off x="0" y="1095586"/>
            <a:ext cx="9144000" cy="0"/>
          </a:xfrm>
          <a:prstGeom prst="line">
            <a:avLst/>
          </a:prstGeom>
          <a:ln>
            <a:solidFill>
              <a:srgbClr val="14C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38674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12">
          <p15:clr>
            <a:srgbClr val="FBAE40"/>
          </p15:clr>
        </p15:guide>
        <p15:guide id="2" pos="2945">
          <p15:clr>
            <a:srgbClr val="FBAE40"/>
          </p15:clr>
        </p15:guide>
        <p15:guide id="3" orient="horz" pos="312">
          <p15:clr>
            <a:srgbClr val="FBAE40"/>
          </p15:clr>
        </p15:guide>
        <p15:guide id="4" orient="horz" pos="539">
          <p15:clr>
            <a:srgbClr val="FBAE40"/>
          </p15:clr>
        </p15:guide>
        <p15:guide id="5" orient="horz" pos="823">
          <p15:clr>
            <a:srgbClr val="FBAE40"/>
          </p15:clr>
        </p15:guide>
        <p15:guide id="6" orient="horz" pos="298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chspaltig_Ener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2779851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Erde und Umw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Zwischentitel grafisch, Insgesamt Zweizeilig</a:t>
            </a:r>
          </a:p>
        </p:txBody>
      </p:sp>
    </p:spTree>
    <p:extLst>
      <p:ext uri="{BB962C8B-B14F-4D97-AF65-F5344CB8AC3E}">
        <p14:creationId xmlns:p14="http://schemas.microsoft.com/office/powerpoint/2010/main" val="2783329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spaltig_Erde und Umw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82293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Gesund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Zwischentitel grafisch, Insgesamt Zweizeilig</a:t>
            </a:r>
          </a:p>
        </p:txBody>
      </p:sp>
    </p:spTree>
    <p:extLst>
      <p:ext uri="{BB962C8B-B14F-4D97-AF65-F5344CB8AC3E}">
        <p14:creationId xmlns:p14="http://schemas.microsoft.com/office/powerpoint/2010/main" val="224392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spaltig_Gesund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84001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.pn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.pn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39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82996"/>
            <a:ext cx="1655716" cy="225216"/>
          </a:xfrm>
          <a:prstGeom prst="rect">
            <a:avLst/>
          </a:prstGeom>
        </p:spPr>
      </p:pic>
      <p:sp>
        <p:nvSpPr>
          <p:cNvPr id="12" name="Rechteck 11"/>
          <p:cNvSpPr/>
          <p:nvPr userDrawn="1"/>
        </p:nvSpPr>
        <p:spPr>
          <a:xfrm>
            <a:off x="0" y="879562"/>
            <a:ext cx="9144000" cy="4068452"/>
          </a:xfrm>
          <a:prstGeom prst="rect">
            <a:avLst/>
          </a:prstGeom>
          <a:solidFill>
            <a:srgbClr val="002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noFill/>
              </a:ln>
            </a:endParaRP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15702"/>
            <a:ext cx="1656000" cy="1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307" userDrawn="1">
          <p15:clr>
            <a:srgbClr val="F26B43"/>
          </p15:clr>
        </p15:guide>
        <p15:guide id="2" orient="horz" pos="383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2"/>
          <a:stretch/>
        </p:blipFill>
        <p:spPr>
          <a:xfrm>
            <a:off x="0" y="1059582"/>
            <a:ext cx="9144000" cy="408436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01" y="4907858"/>
            <a:ext cx="824591" cy="11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1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4912010"/>
            <a:ext cx="792380" cy="107783"/>
          </a:xfrm>
          <a:prstGeom prst="rect">
            <a:avLst/>
          </a:prstGeom>
        </p:spPr>
      </p:pic>
      <p:cxnSp>
        <p:nvCxnSpPr>
          <p:cNvPr id="8" name="Gerader Verbinder 7"/>
          <p:cNvCxnSpPr/>
          <p:nvPr userDrawn="1"/>
        </p:nvCxnSpPr>
        <p:spPr>
          <a:xfrm>
            <a:off x="0" y="1095586"/>
            <a:ext cx="9144000" cy="0"/>
          </a:xfrm>
          <a:prstGeom prst="line">
            <a:avLst/>
          </a:prstGeom>
          <a:ln>
            <a:solidFill>
              <a:srgbClr val="14C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34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</p:sldLayoutIdLst>
  <p:hf hdr="0" ftr="0" dt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200" b="0" kern="1200" cap="none" baseline="0">
          <a:solidFill>
            <a:srgbClr val="002864"/>
          </a:solidFill>
          <a:latin typeface="Helmholtz Halvar Mittel Rg" panose="00000500000000000000" pitchFamily="50" charset="0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rgbClr val="002864"/>
        </a:buClr>
        <a:buFont typeface="Arial" panose="020B0604020202020204" pitchFamily="34" charset="0"/>
        <a:buChar char="•"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Helmholtz Halvar Mittel Rg" panose="00000500000000000000" pitchFamily="50" charset="0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rgbClr val="00286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mholtz Halvar Mittel Rg" panose="00000500000000000000" pitchFamily="50" charset="0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rgbClr val="00286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mholtz Halvar Mittel Rg" panose="00000500000000000000" pitchFamily="50" charset="0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rgbClr val="00286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mholtz Halvar Mittel Rg" panose="00000500000000000000" pitchFamily="50" charset="0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rgbClr val="00286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mholtz Halvar Mittel Rg" panose="00000500000000000000" pitchFamily="50" charset="0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2" orient="horz" pos="309">
          <p15:clr>
            <a:srgbClr val="F26B43"/>
          </p15:clr>
        </p15:guide>
        <p15:guide id="3" orient="horz" pos="822">
          <p15:clr>
            <a:srgbClr val="F26B43"/>
          </p15:clr>
        </p15:guide>
        <p15:guide id="4" orient="horz" pos="3162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4912010"/>
            <a:ext cx="792380" cy="107783"/>
          </a:xfrm>
          <a:prstGeom prst="rect">
            <a:avLst/>
          </a:prstGeom>
        </p:spPr>
      </p:pic>
      <p:cxnSp>
        <p:nvCxnSpPr>
          <p:cNvPr id="8" name="Gerader Verbinder 7"/>
          <p:cNvCxnSpPr/>
          <p:nvPr userDrawn="1"/>
        </p:nvCxnSpPr>
        <p:spPr>
          <a:xfrm>
            <a:off x="0" y="1095586"/>
            <a:ext cx="9144000" cy="0"/>
          </a:xfrm>
          <a:prstGeom prst="line">
            <a:avLst/>
          </a:prstGeom>
          <a:ln>
            <a:solidFill>
              <a:srgbClr val="14C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44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</p:sldLayoutIdLst>
  <p:hf hdr="0" ftr="0" dt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200" b="0" kern="1200" cap="none" baseline="0">
          <a:solidFill>
            <a:srgbClr val="002864"/>
          </a:solidFill>
          <a:latin typeface="Helmholtz Halvar Mittel Rg" panose="00000500000000000000" pitchFamily="50" charset="0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rgbClr val="002864"/>
        </a:buClr>
        <a:buFont typeface="Arial" panose="020B0604020202020204" pitchFamily="34" charset="0"/>
        <a:buChar char="•"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Helmholtz Halvar Mittel Rg" panose="00000500000000000000" pitchFamily="50" charset="0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rgbClr val="00286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mholtz Halvar Mittel Rg" panose="00000500000000000000" pitchFamily="50" charset="0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rgbClr val="00286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mholtz Halvar Mittel Rg" panose="00000500000000000000" pitchFamily="50" charset="0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rgbClr val="00286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mholtz Halvar Mittel Rg" panose="00000500000000000000" pitchFamily="50" charset="0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rgbClr val="00286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mholtz Halvar Mittel Rg" panose="00000500000000000000" pitchFamily="50" charset="0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2" orient="horz" pos="309">
          <p15:clr>
            <a:srgbClr val="F26B43"/>
          </p15:clr>
        </p15:guide>
        <p15:guide id="3" orient="horz" pos="822">
          <p15:clr>
            <a:srgbClr val="F26B43"/>
          </p15:clr>
        </p15:guide>
        <p15:guide id="4" orient="horz" pos="3162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8000"/>
            <a:ext cx="9144000" cy="271463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358775" y="1023578"/>
            <a:ext cx="8425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3" y="4856315"/>
            <a:ext cx="1073123" cy="30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8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2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3" y="4856315"/>
            <a:ext cx="1073123" cy="30772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4912010"/>
            <a:ext cx="792380" cy="107783"/>
          </a:xfrm>
          <a:prstGeom prst="rect">
            <a:avLst/>
          </a:prstGeom>
        </p:spPr>
      </p:pic>
      <p:cxnSp>
        <p:nvCxnSpPr>
          <p:cNvPr id="8" name="Gerader Verbinder 7"/>
          <p:cNvCxnSpPr/>
          <p:nvPr userDrawn="1"/>
        </p:nvCxnSpPr>
        <p:spPr>
          <a:xfrm>
            <a:off x="0" y="1095586"/>
            <a:ext cx="9144000" cy="0"/>
          </a:xfrm>
          <a:prstGeom prst="line">
            <a:avLst/>
          </a:prstGeom>
          <a:ln>
            <a:solidFill>
              <a:srgbClr val="14C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441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200" b="0" kern="1200" cap="none" baseline="0">
          <a:solidFill>
            <a:srgbClr val="002864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rgbClr val="002864"/>
        </a:buClr>
        <a:buFont typeface="Arial" panose="020B0604020202020204" pitchFamily="34" charset="0"/>
        <a:buChar char="•"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rgbClr val="00286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rgbClr val="00286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rgbClr val="00286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rgbClr val="00286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2" orient="horz" pos="309">
          <p15:clr>
            <a:srgbClr val="F26B43"/>
          </p15:clr>
        </p15:guide>
        <p15:guide id="3" orient="horz" pos="822">
          <p15:clr>
            <a:srgbClr val="F26B43"/>
          </p15:clr>
        </p15:guide>
        <p15:guide id="4" orient="horz" pos="316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0" y="1095586"/>
            <a:ext cx="9144000" cy="3708412"/>
          </a:xfrm>
          <a:prstGeom prst="rect">
            <a:avLst/>
          </a:prstGeom>
          <a:solidFill>
            <a:srgbClr val="002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noFill/>
              </a:ln>
              <a:solidFill>
                <a:srgbClr val="002864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4912010"/>
            <a:ext cx="792380" cy="10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2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508" y="0"/>
            <a:ext cx="9144000" cy="5143500"/>
          </a:xfrm>
          <a:prstGeom prst="rect">
            <a:avLst/>
          </a:prstGeom>
          <a:solidFill>
            <a:srgbClr val="002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noFill/>
              </a:ln>
              <a:solidFill>
                <a:srgbClr val="002864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008124" y="2310745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Zwischenfolie Titel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84413" y="3021841"/>
            <a:ext cx="7886700" cy="728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Unterzeile</a:t>
            </a:r>
          </a:p>
        </p:txBody>
      </p:sp>
    </p:spTree>
    <p:extLst>
      <p:ext uri="{BB962C8B-B14F-4D97-AF65-F5344CB8AC3E}">
        <p14:creationId xmlns:p14="http://schemas.microsoft.com/office/powerpoint/2010/main" val="116546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rgbClr val="22B0F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61" userDrawn="1">
          <p15:clr>
            <a:srgbClr val="F26B43"/>
          </p15:clr>
        </p15:guide>
        <p15:guide id="2" orient="horz" pos="2121" userDrawn="1">
          <p15:clr>
            <a:srgbClr val="F26B43"/>
          </p15:clr>
        </p15:guide>
        <p15:guide id="3" pos="695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3" y="4856315"/>
            <a:ext cx="1073123" cy="30772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4912010"/>
            <a:ext cx="792380" cy="107783"/>
          </a:xfrm>
          <a:prstGeom prst="rect">
            <a:avLst/>
          </a:prstGeom>
        </p:spPr>
      </p:pic>
      <p:cxnSp>
        <p:nvCxnSpPr>
          <p:cNvPr id="8" name="Gerader Verbinder 7"/>
          <p:cNvCxnSpPr/>
          <p:nvPr userDrawn="1"/>
        </p:nvCxnSpPr>
        <p:spPr>
          <a:xfrm>
            <a:off x="0" y="1095586"/>
            <a:ext cx="9144000" cy="0"/>
          </a:xfrm>
          <a:prstGeom prst="line">
            <a:avLst/>
          </a:prstGeom>
          <a:ln>
            <a:solidFill>
              <a:srgbClr val="14C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41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200" b="0" kern="1200" cap="none" baseline="0">
          <a:solidFill>
            <a:srgbClr val="002864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rgbClr val="002864"/>
        </a:buClr>
        <a:buFont typeface="Arial" panose="020B0604020202020204" pitchFamily="34" charset="0"/>
        <a:buChar char="•"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rgbClr val="00286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rgbClr val="00286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rgbClr val="00286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rgbClr val="00286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 userDrawn="1">
          <p15:clr>
            <a:srgbClr val="F26B43"/>
          </p15:clr>
        </p15:guide>
        <p15:guide id="2" orient="horz" pos="309" userDrawn="1">
          <p15:clr>
            <a:srgbClr val="F26B43"/>
          </p15:clr>
        </p15:guide>
        <p15:guide id="3" orient="horz" pos="822" userDrawn="1">
          <p15:clr>
            <a:srgbClr val="F26B43"/>
          </p15:clr>
        </p15:guide>
        <p15:guide id="4" orient="horz" pos="3162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5432" r="-6" b="15001"/>
          <a:stretch/>
        </p:blipFill>
        <p:spPr>
          <a:xfrm>
            <a:off x="0" y="1059582"/>
            <a:ext cx="9144000" cy="408391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01" y="4907858"/>
            <a:ext cx="824591" cy="11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6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-3" b="20601"/>
          <a:stretch/>
        </p:blipFill>
        <p:spPr>
          <a:xfrm>
            <a:off x="-254" y="1059582"/>
            <a:ext cx="9144000" cy="408391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01" y="4907858"/>
            <a:ext cx="824591" cy="11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5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20601" r="-7"/>
          <a:stretch/>
        </p:blipFill>
        <p:spPr>
          <a:xfrm>
            <a:off x="-508" y="1059582"/>
            <a:ext cx="9145016" cy="408391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01" y="4907858"/>
            <a:ext cx="824591" cy="11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9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10500" r="-6" b="10101"/>
          <a:stretch/>
        </p:blipFill>
        <p:spPr>
          <a:xfrm>
            <a:off x="0" y="1059582"/>
            <a:ext cx="9144000" cy="408391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01" y="4907858"/>
            <a:ext cx="824591" cy="11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8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-6" b="20594"/>
          <a:stretch/>
        </p:blipFill>
        <p:spPr>
          <a:xfrm>
            <a:off x="0" y="1059582"/>
            <a:ext cx="9146734" cy="408545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01" y="4907858"/>
            <a:ext cx="824591" cy="11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2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lmholtz.de/en/career/careers-at-helmholtz/helmholtz-young-investigator-group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lmholtz.de/en/research/current-calls-for-application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lmholtz.de/en/research/current-calls-for-applications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7" Type="http://schemas.openxmlformats.org/officeDocument/2006/relationships/image" Target="../media/image29.png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tmp"/><Relationship Id="rId5" Type="http://schemas.openxmlformats.org/officeDocument/2006/relationships/image" Target="../media/image27.png"/><Relationship Id="rId4" Type="http://schemas.openxmlformats.org/officeDocument/2006/relationships/image" Target="../media/image26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556" y="1460130"/>
            <a:ext cx="7956884" cy="1723687"/>
          </a:xfrm>
        </p:spPr>
        <p:txBody>
          <a:bodyPr/>
          <a:lstStyle/>
          <a:p>
            <a:r>
              <a:rPr lang="en-US" dirty="0"/>
              <a:t>Career opportunities at Germany's biggest research </a:t>
            </a:r>
            <a:r>
              <a:rPr lang="en-US" dirty="0" smtClean="0"/>
              <a:t>organization for postdocs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sz="1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91338" y="3294876"/>
            <a:ext cx="8157126" cy="1437113"/>
          </a:xfrm>
        </p:spPr>
        <p:txBody>
          <a:bodyPr/>
          <a:lstStyle/>
          <a:p>
            <a:r>
              <a:rPr lang="de-DE" dirty="0" smtClean="0"/>
              <a:t>Lia Lang</a:t>
            </a:r>
          </a:p>
          <a:p>
            <a:r>
              <a:rPr lang="de-DE" sz="1600" dirty="0" smtClean="0"/>
              <a:t>Scientific </a:t>
            </a:r>
            <a:r>
              <a:rPr lang="de-DE" sz="1600" dirty="0" err="1" smtClean="0"/>
              <a:t>Careers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Talent Manager, Strategie Department, Helmholtz Head Office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smtClean="0"/>
              <a:t>HNEE / Research in Europe / April 18, 2024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5577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7" y="-308570"/>
            <a:ext cx="8380813" cy="592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60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</p:spPr>
        <p:txBody>
          <a:bodyPr/>
          <a:lstStyle/>
          <a:p>
            <a:r>
              <a:rPr lang="de-DE" dirty="0"/>
              <a:t>The Helmholtz </a:t>
            </a:r>
            <a:r>
              <a:rPr lang="de-DE" dirty="0" err="1" smtClean="0"/>
              <a:t>Investigator</a:t>
            </a:r>
            <a:r>
              <a:rPr lang="de-DE" dirty="0" smtClean="0"/>
              <a:t> </a:t>
            </a:r>
            <a:r>
              <a:rPr lang="de-DE" dirty="0"/>
              <a:t>Group </a:t>
            </a:r>
            <a:r>
              <a:rPr lang="de-DE" dirty="0" err="1"/>
              <a:t>program</a:t>
            </a:r>
            <a:endParaRPr lang="de-DE" dirty="0"/>
          </a:p>
        </p:txBody>
      </p:sp>
      <p:sp>
        <p:nvSpPr>
          <p:cNvPr id="17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de-DE" sz="1400"/>
              <a:t>Funded candidates are further qualified for leadership positions in science.</a:t>
            </a:r>
            <a:endParaRPr lang="de-DE" sz="1400" dirty="0"/>
          </a:p>
        </p:txBody>
      </p:sp>
      <p:sp>
        <p:nvSpPr>
          <p:cNvPr id="18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marL="0" indent="0">
              <a:lnSpc>
                <a:spcPts val="1700"/>
              </a:lnSpc>
              <a:spcBef>
                <a:spcPts val="0"/>
              </a:spcBef>
              <a:buNone/>
            </a:pPr>
            <a:r>
              <a:rPr lang="en-US" altLang="de-DE" b="1" dirty="0"/>
              <a:t>Early independence:</a:t>
            </a:r>
          </a:p>
          <a:p>
            <a:pPr>
              <a:lnSpc>
                <a:spcPts val="1700"/>
              </a:lnSpc>
              <a:spcBef>
                <a:spcPts val="0"/>
              </a:spcBef>
            </a:pPr>
            <a:r>
              <a:rPr lang="en-US" altLang="de-DE" dirty="0">
                <a:solidFill>
                  <a:srgbClr val="000000"/>
                </a:solidFill>
              </a:rPr>
              <a:t>Budget min. € 300,000 per year for 5 years </a:t>
            </a:r>
          </a:p>
          <a:p>
            <a:pPr>
              <a:lnSpc>
                <a:spcPts val="1700"/>
              </a:lnSpc>
              <a:spcBef>
                <a:spcPts val="0"/>
              </a:spcBef>
            </a:pPr>
            <a:r>
              <a:rPr lang="en-US" altLang="de-DE" dirty="0">
                <a:solidFill>
                  <a:srgbClr val="000000"/>
                </a:solidFill>
              </a:rPr>
              <a:t>Option for an early university </a:t>
            </a:r>
            <a:r>
              <a:rPr lang="en-US" altLang="de-DE" dirty="0" smtClean="0">
                <a:solidFill>
                  <a:srgbClr val="000000"/>
                </a:solidFill>
              </a:rPr>
              <a:t>professorship</a:t>
            </a:r>
          </a:p>
          <a:p>
            <a:pPr>
              <a:lnSpc>
                <a:spcPts val="1700"/>
              </a:lnSpc>
              <a:spcBef>
                <a:spcPts val="0"/>
              </a:spcBef>
            </a:pPr>
            <a:r>
              <a:rPr lang="en-US" altLang="de-DE" dirty="0">
                <a:solidFill>
                  <a:srgbClr val="000000"/>
                </a:solidFill>
              </a:rPr>
              <a:t>tenure position in case of a positive midterm </a:t>
            </a:r>
            <a:r>
              <a:rPr lang="en-US" altLang="de-DE" dirty="0" smtClean="0">
                <a:solidFill>
                  <a:srgbClr val="000000"/>
                </a:solidFill>
              </a:rPr>
              <a:t>evaluation</a:t>
            </a:r>
            <a:endParaRPr lang="en-US" altLang="de-DE" dirty="0">
              <a:solidFill>
                <a:srgbClr val="000000"/>
              </a:solidFill>
            </a:endParaRPr>
          </a:p>
          <a:p>
            <a:pPr marL="0" indent="0">
              <a:lnSpc>
                <a:spcPts val="1700"/>
              </a:lnSpc>
              <a:spcBef>
                <a:spcPts val="0"/>
              </a:spcBef>
              <a:buNone/>
            </a:pPr>
            <a:r>
              <a:rPr lang="en-US" b="1" dirty="0"/>
              <a:t/>
            </a:r>
            <a:br>
              <a:rPr lang="en-US" b="1" dirty="0"/>
            </a:br>
            <a:r>
              <a:rPr lang="en-US" altLang="de-DE" b="1" dirty="0"/>
              <a:t>Excellent additional training:</a:t>
            </a:r>
          </a:p>
          <a:p>
            <a:pPr>
              <a:lnSpc>
                <a:spcPts val="1700"/>
              </a:lnSpc>
              <a:spcBef>
                <a:spcPts val="0"/>
              </a:spcBef>
            </a:pPr>
            <a:r>
              <a:rPr lang="en-US" altLang="de-DE" dirty="0">
                <a:solidFill>
                  <a:srgbClr val="000000"/>
                </a:solidFill>
              </a:rPr>
              <a:t>Personnel development plan/potential tenure track </a:t>
            </a:r>
          </a:p>
          <a:p>
            <a:pPr>
              <a:lnSpc>
                <a:spcPts val="1700"/>
              </a:lnSpc>
              <a:spcBef>
                <a:spcPts val="0"/>
              </a:spcBef>
            </a:pPr>
            <a:r>
              <a:rPr lang="en-US" altLang="de-DE" dirty="0">
                <a:solidFill>
                  <a:srgbClr val="000000"/>
                </a:solidFill>
              </a:rPr>
              <a:t>Leadership training with the Helmholtz Academy</a:t>
            </a:r>
          </a:p>
          <a:p>
            <a:pPr marL="0" indent="0">
              <a:lnSpc>
                <a:spcPts val="1700"/>
              </a:lnSpc>
              <a:spcBef>
                <a:spcPts val="0"/>
              </a:spcBef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altLang="de-DE" b="1" dirty="0"/>
              <a:t>Target group:</a:t>
            </a:r>
          </a:p>
          <a:p>
            <a:pPr>
              <a:lnSpc>
                <a:spcPts val="1700"/>
              </a:lnSpc>
              <a:spcBef>
                <a:spcPts val="0"/>
              </a:spcBef>
            </a:pPr>
            <a:r>
              <a:rPr lang="en-US" altLang="de-DE" dirty="0">
                <a:solidFill>
                  <a:srgbClr val="000000"/>
                </a:solidFill>
              </a:rPr>
              <a:t>Top talent 2-6 years after earning a </a:t>
            </a:r>
            <a:r>
              <a:rPr lang="en-US" altLang="de-DE" dirty="0"/>
              <a:t>doctoral degree (academic age</a:t>
            </a:r>
            <a:r>
              <a:rPr lang="en-US" altLang="de-DE" dirty="0" smtClean="0"/>
              <a:t>) with min. 6 months working experience abroad</a:t>
            </a:r>
            <a:endParaRPr lang="en-US" altLang="de-DE" dirty="0"/>
          </a:p>
          <a:p>
            <a:pPr marL="0" indent="0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de-DE" b="1" dirty="0"/>
          </a:p>
        </p:txBody>
      </p:sp>
      <p:pic>
        <p:nvPicPr>
          <p:cNvPr id="9" name="Picture 4" descr="C:\Users\JFREUD~1\AppData\Local\Temp\Ann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7" b="14569"/>
          <a:stretch/>
        </p:blipFill>
        <p:spPr bwMode="auto">
          <a:xfrm>
            <a:off x="5578775" y="1297811"/>
            <a:ext cx="3204000" cy="323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955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Helmholtz </a:t>
            </a:r>
            <a:r>
              <a:rPr lang="de-DE" dirty="0" err="1" smtClean="0"/>
              <a:t>Investigator</a:t>
            </a:r>
            <a:r>
              <a:rPr lang="de-DE" dirty="0" smtClean="0"/>
              <a:t> </a:t>
            </a:r>
            <a:r>
              <a:rPr lang="de-DE" dirty="0"/>
              <a:t>Groups</a:t>
            </a:r>
            <a:br>
              <a:rPr lang="de-DE" dirty="0"/>
            </a:b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Application procedure</a:t>
            </a:r>
            <a:endParaRPr lang="de-DE" dirty="0"/>
          </a:p>
          <a:p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4932079" cy="1260475"/>
          </a:xfrm>
        </p:spPr>
        <p:txBody>
          <a:bodyPr/>
          <a:lstStyle/>
          <a:p>
            <a:pPr marL="342900" lvl="0" indent="-342900">
              <a:buFont typeface="+mj-lt"/>
              <a:buAutoNum type="arabicPeriod"/>
            </a:pPr>
            <a:r>
              <a:rPr lang="en-US" dirty="0" smtClean="0"/>
              <a:t>Please </a:t>
            </a:r>
            <a:r>
              <a:rPr lang="en-US" dirty="0"/>
              <a:t>contact one of the 18 Helmholtz Centers. </a:t>
            </a:r>
            <a:r>
              <a:rPr lang="en-US" dirty="0" smtClean="0"/>
              <a:t>The </a:t>
            </a:r>
            <a:r>
              <a:rPr lang="en-US" dirty="0"/>
              <a:t>Centers pre-select the applications and guarantee half of the funding of your </a:t>
            </a:r>
            <a:r>
              <a:rPr lang="en-US" dirty="0" smtClean="0"/>
              <a:t>group</a:t>
            </a:r>
            <a:endParaRPr lang="de-DE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The Helmholtz Centers support you in writing a full application and nominate you to the Head Office of the Helmholtz </a:t>
            </a:r>
            <a:r>
              <a:rPr lang="en-US" dirty="0" smtClean="0"/>
              <a:t>Association</a:t>
            </a:r>
            <a:endParaRPr lang="de-DE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The Head Office conducts a scientific review process consisting of </a:t>
            </a:r>
            <a:r>
              <a:rPr lang="en-US" dirty="0" smtClean="0"/>
              <a:t>written </a:t>
            </a:r>
            <a:r>
              <a:rPr lang="en-US" dirty="0"/>
              <a:t>assessments and a personal </a:t>
            </a:r>
            <a:r>
              <a:rPr lang="en-US" dirty="0" smtClean="0"/>
              <a:t>presentation in Berlin</a:t>
            </a:r>
            <a:endParaRPr lang="de-DE" dirty="0"/>
          </a:p>
          <a:p>
            <a:pPr marL="0" lvl="0" indent="0" defTabSz="914400">
              <a:lnSpc>
                <a:spcPts val="1700"/>
              </a:lnSpc>
              <a:spcBef>
                <a:spcPts val="0"/>
              </a:spcBef>
              <a:buClrTx/>
              <a:buNone/>
              <a:tabLst/>
            </a:pPr>
            <a:endParaRPr lang="en-US" altLang="de-DE" b="1" dirty="0" smtClean="0">
              <a:solidFill>
                <a:prstClr val="black"/>
              </a:solidFill>
            </a:endParaRPr>
          </a:p>
          <a:p>
            <a:pPr marL="0" lvl="0" indent="0" defTabSz="914400">
              <a:lnSpc>
                <a:spcPts val="1700"/>
              </a:lnSpc>
              <a:spcBef>
                <a:spcPts val="0"/>
              </a:spcBef>
              <a:buClrTx/>
              <a:buNone/>
              <a:tabLst/>
            </a:pPr>
            <a:endParaRPr lang="en-US" altLang="de-DE" b="1" dirty="0" smtClean="0">
              <a:solidFill>
                <a:prstClr val="black"/>
              </a:solidFill>
            </a:endParaRPr>
          </a:p>
          <a:p>
            <a:pPr marL="0" lvl="0" indent="0" defTabSz="914400">
              <a:lnSpc>
                <a:spcPts val="1700"/>
              </a:lnSpc>
              <a:spcBef>
                <a:spcPts val="0"/>
              </a:spcBef>
              <a:buClrTx/>
              <a:buNone/>
              <a:tabLst/>
            </a:pPr>
            <a:r>
              <a:rPr lang="en-US" altLang="de-DE" b="1" dirty="0" smtClean="0">
                <a:solidFill>
                  <a:prstClr val="black"/>
                </a:solidFill>
              </a:rPr>
              <a:t>Annual Call for </a:t>
            </a:r>
            <a:r>
              <a:rPr lang="en-US" altLang="de-DE" b="1" dirty="0">
                <a:solidFill>
                  <a:prstClr val="black"/>
                </a:solidFill>
              </a:rPr>
              <a:t>application </a:t>
            </a:r>
            <a:r>
              <a:rPr lang="en-US" altLang="de-DE" b="1" dirty="0" smtClean="0">
                <a:solidFill>
                  <a:prstClr val="black"/>
                </a:solidFill>
              </a:rPr>
              <a:t>opens in December</a:t>
            </a:r>
          </a:p>
          <a:p>
            <a:pPr marL="0" lvl="0" indent="0" defTabSz="914400">
              <a:lnSpc>
                <a:spcPts val="1700"/>
              </a:lnSpc>
              <a:spcBef>
                <a:spcPts val="0"/>
              </a:spcBef>
              <a:buClrTx/>
              <a:buNone/>
              <a:tabLst/>
            </a:pPr>
            <a:r>
              <a:rPr lang="en-US" altLang="de-DE" dirty="0" smtClean="0">
                <a:solidFill>
                  <a:prstClr val="black"/>
                </a:solidFill>
              </a:rPr>
              <a:t/>
            </a:r>
            <a:br>
              <a:rPr lang="en-US" altLang="de-DE" dirty="0" smtClean="0">
                <a:solidFill>
                  <a:prstClr val="black"/>
                </a:solidFill>
              </a:rPr>
            </a:br>
            <a:r>
              <a:rPr lang="en-US" altLang="de-DE" dirty="0">
                <a:solidFill>
                  <a:prstClr val="black"/>
                </a:solidFill>
                <a:hlinkClick r:id="rId3"/>
              </a:rPr>
              <a:t>https://www.helmholtz.de/en/career/careers-at-helmholtz/helmholtz-young-investigator-groups</a:t>
            </a:r>
            <a:r>
              <a:rPr lang="en-US" altLang="de-DE" dirty="0" smtClean="0">
                <a:solidFill>
                  <a:prstClr val="black"/>
                </a:solidFill>
                <a:hlinkClick r:id="rId3"/>
              </a:rPr>
              <a:t>/</a:t>
            </a:r>
            <a:endParaRPr lang="en-US" altLang="de-DE" dirty="0" smtClean="0">
              <a:solidFill>
                <a:prstClr val="black"/>
              </a:solidFill>
            </a:endParaRPr>
          </a:p>
          <a:p>
            <a:pPr marL="0" lvl="0" indent="0" defTabSz="914400">
              <a:lnSpc>
                <a:spcPts val="1700"/>
              </a:lnSpc>
              <a:spcBef>
                <a:spcPts val="0"/>
              </a:spcBef>
              <a:buClrTx/>
              <a:buNone/>
              <a:tabLst/>
            </a:pPr>
            <a:endParaRPr lang="en-US" altLang="de-DE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5" r="7355"/>
          <a:stretch/>
        </p:blipFill>
        <p:spPr bwMode="auto">
          <a:xfrm>
            <a:off x="5557225" y="1271568"/>
            <a:ext cx="3238959" cy="32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300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72517" y="1173713"/>
            <a:ext cx="9143999" cy="1722074"/>
            <a:chOff x="1" y="760192"/>
            <a:chExt cx="9143999" cy="2228082"/>
          </a:xfrm>
        </p:grpSpPr>
        <p:sp>
          <p:nvSpPr>
            <p:cNvPr id="6" name="Rechteck 5"/>
            <p:cNvSpPr/>
            <p:nvPr/>
          </p:nvSpPr>
          <p:spPr>
            <a:xfrm>
              <a:off x="1" y="760192"/>
              <a:ext cx="1548000" cy="2228082"/>
            </a:xfrm>
            <a:prstGeom prst="rect">
              <a:avLst/>
            </a:prstGeom>
            <a:solidFill>
              <a:srgbClr val="05E5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Target </a:t>
              </a:r>
              <a:r>
                <a:rPr kumimoji="0" lang="de-DE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group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echteck 6"/>
            <p:cNvSpPr/>
            <p:nvPr/>
          </p:nvSpPr>
          <p:spPr>
            <a:xfrm>
              <a:off x="1642906" y="1311275"/>
              <a:ext cx="7501094" cy="61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46800" rtlCol="0" anchor="ctr"/>
            <a:lstStyle/>
            <a:p>
              <a:pPr marL="0" marR="0" lvl="0" indent="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5E5BA"/>
                </a:buClr>
                <a:buSzTx/>
                <a:buFontTx/>
                <a:buNone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	 </a:t>
              </a:r>
            </a:p>
            <a:p>
              <a:pPr marL="0" marR="0" lvl="0" indent="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5E5BA"/>
                </a:buClr>
                <a:buSzTx/>
                <a:buFontTx/>
                <a:buNone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Female scientists who </a:t>
              </a:r>
            </a:p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5E5BA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 about to become a scientific leader in their field and demonstrate </a:t>
              </a: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outstandin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 scientific performance</a:t>
              </a:r>
            </a:p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5E5BA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will be appointed for the first time to the W2 or W3 professorship level from a junior professorship, investigator group leadership position, or another post-doctoral position (current position should correspond to the level “R3 – Established Researcher”) </a:t>
              </a:r>
              <a:r>
                <a:rPr kumimoji="0" lang="en-US" sz="14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or </a:t>
              </a: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ar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 currently in a fixed-term, Helmholtz-external professorship  </a:t>
              </a:r>
            </a:p>
          </p:txBody>
        </p:sp>
      </p:grp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784000" cy="371930"/>
          </a:xfrm>
        </p:spPr>
        <p:txBody>
          <a:bodyPr/>
          <a:lstStyle/>
          <a:p>
            <a:r>
              <a:rPr lang="en-US" dirty="0"/>
              <a:t>Funding of first-time professorial appointments of excellent female scientists</a:t>
            </a:r>
            <a:endParaRPr lang="de-DE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58775" y="691200"/>
            <a:ext cx="8424000" cy="266400"/>
          </a:xfrm>
        </p:spPr>
        <p:txBody>
          <a:bodyPr/>
          <a:lstStyle/>
          <a:p>
            <a:r>
              <a:rPr lang="en-US" dirty="0"/>
              <a:t>Who can apply? What does the funding package include?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659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72517" y="1173713"/>
            <a:ext cx="9143999" cy="1722074"/>
            <a:chOff x="1" y="760192"/>
            <a:chExt cx="9143999" cy="2228082"/>
          </a:xfrm>
        </p:grpSpPr>
        <p:sp>
          <p:nvSpPr>
            <p:cNvPr id="6" name="Rechteck 5"/>
            <p:cNvSpPr/>
            <p:nvPr/>
          </p:nvSpPr>
          <p:spPr>
            <a:xfrm>
              <a:off x="1" y="760192"/>
              <a:ext cx="1548000" cy="2228082"/>
            </a:xfrm>
            <a:prstGeom prst="rect">
              <a:avLst/>
            </a:prstGeom>
            <a:solidFill>
              <a:srgbClr val="05E5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Target </a:t>
              </a:r>
              <a:r>
                <a:rPr kumimoji="0" lang="de-DE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group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echteck 6"/>
            <p:cNvSpPr/>
            <p:nvPr/>
          </p:nvSpPr>
          <p:spPr>
            <a:xfrm>
              <a:off x="1642906" y="1311275"/>
              <a:ext cx="7501094" cy="61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46800" rtlCol="0" anchor="ctr"/>
            <a:lstStyle/>
            <a:p>
              <a:pPr marL="0" marR="0" lvl="0" indent="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5E5BA"/>
                </a:buClr>
                <a:buSzTx/>
                <a:buFontTx/>
                <a:buNone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	 </a:t>
              </a:r>
            </a:p>
            <a:p>
              <a:pPr marL="0" marR="0" lvl="0" indent="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5E5BA"/>
                </a:buClr>
                <a:buSzTx/>
                <a:buFontTx/>
                <a:buNone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Female scientists who </a:t>
              </a:r>
            </a:p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5E5BA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 about to become a scientific leader in their field and demonstrate </a:t>
              </a: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outstandin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 scientific performance</a:t>
              </a:r>
            </a:p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5E5BA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will be appointed for the first time to the W2 or W3 professorship level from a junior professorship, investigator group leadership position, or another post-doctoral position (current position should correspond to the level “R3 – Established Researcher”) </a:t>
              </a:r>
              <a:r>
                <a:rPr kumimoji="0" lang="en-US" sz="14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or </a:t>
              </a: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ar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 currently in a fixed-term, Helmholtz-external professorship  </a:t>
              </a: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72517" y="3039802"/>
            <a:ext cx="9143999" cy="900100"/>
            <a:chOff x="1" y="2362189"/>
            <a:chExt cx="9143999" cy="1376325"/>
          </a:xfrm>
        </p:grpSpPr>
        <p:sp>
          <p:nvSpPr>
            <p:cNvPr id="9" name="Rechteck 8"/>
            <p:cNvSpPr/>
            <p:nvPr/>
          </p:nvSpPr>
          <p:spPr>
            <a:xfrm>
              <a:off x="1" y="2362189"/>
              <a:ext cx="1548000" cy="1376325"/>
            </a:xfrm>
            <a:prstGeom prst="rect">
              <a:avLst/>
            </a:prstGeom>
            <a:solidFill>
              <a:srgbClr val="14C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Funding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1642906" y="2582300"/>
              <a:ext cx="7501094" cy="93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46800" rtlCol="0" anchor="ctr"/>
            <a:lstStyle/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14C8FF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permanent 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appointment</a:t>
              </a:r>
            </a:p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14C8FF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200,000 Euro per year for position and staff, relevant equipment</a:t>
              </a:r>
            </a:p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14C8FF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Helmholtz Center and partner university are expected to provide additional financial resources </a:t>
              </a:r>
            </a:p>
          </p:txBody>
        </p:sp>
      </p:grp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784000" cy="371930"/>
          </a:xfrm>
        </p:spPr>
        <p:txBody>
          <a:bodyPr/>
          <a:lstStyle/>
          <a:p>
            <a:r>
              <a:rPr lang="en-US" dirty="0"/>
              <a:t>Funding of first-time professorial appointments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excellent female scientists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116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72517" y="1173713"/>
            <a:ext cx="9143999" cy="1722074"/>
            <a:chOff x="1" y="760192"/>
            <a:chExt cx="9143999" cy="2228082"/>
          </a:xfrm>
        </p:grpSpPr>
        <p:sp>
          <p:nvSpPr>
            <p:cNvPr id="6" name="Rechteck 5"/>
            <p:cNvSpPr/>
            <p:nvPr/>
          </p:nvSpPr>
          <p:spPr>
            <a:xfrm>
              <a:off x="1" y="760192"/>
              <a:ext cx="1548000" cy="2228082"/>
            </a:xfrm>
            <a:prstGeom prst="rect">
              <a:avLst/>
            </a:prstGeom>
            <a:solidFill>
              <a:srgbClr val="05E5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Target </a:t>
              </a:r>
              <a:r>
                <a:rPr kumimoji="0" lang="de-DE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group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echteck 6"/>
            <p:cNvSpPr/>
            <p:nvPr/>
          </p:nvSpPr>
          <p:spPr>
            <a:xfrm>
              <a:off x="1642906" y="1311275"/>
              <a:ext cx="7501094" cy="61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46800" rtlCol="0" anchor="ctr"/>
            <a:lstStyle/>
            <a:p>
              <a:pPr marL="0" marR="0" lvl="0" indent="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5E5BA"/>
                </a:buClr>
                <a:buSzTx/>
                <a:buFontTx/>
                <a:buNone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	 </a:t>
              </a:r>
            </a:p>
            <a:p>
              <a:pPr marL="0" marR="0" lvl="0" indent="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5E5BA"/>
                </a:buClr>
                <a:buSzTx/>
                <a:buFontTx/>
                <a:buNone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Female scientists who </a:t>
              </a:r>
            </a:p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5E5BA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 about to become a scientific leader in their field and demonstrate </a:t>
              </a: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outstandin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 scientific performance</a:t>
              </a:r>
            </a:p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5E5BA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will be appointed for the first time to the W2 or W3 professorship level from a junior professorship, investigator group leadership position, or another post-doctoral position (current position should correspond to the level “R3 – Established Researcher”) </a:t>
              </a:r>
              <a:r>
                <a:rPr kumimoji="0" lang="en-US" sz="14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or </a:t>
              </a: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ar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 currently in a fixed-term, Helmholtz-external professorship  </a:t>
              </a: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72517" y="3039802"/>
            <a:ext cx="9143999" cy="900100"/>
            <a:chOff x="1" y="2362189"/>
            <a:chExt cx="9143999" cy="1376325"/>
          </a:xfrm>
        </p:grpSpPr>
        <p:sp>
          <p:nvSpPr>
            <p:cNvPr id="9" name="Rechteck 8"/>
            <p:cNvSpPr/>
            <p:nvPr/>
          </p:nvSpPr>
          <p:spPr>
            <a:xfrm>
              <a:off x="1" y="2362189"/>
              <a:ext cx="1548000" cy="1376325"/>
            </a:xfrm>
            <a:prstGeom prst="rect">
              <a:avLst/>
            </a:prstGeom>
            <a:solidFill>
              <a:srgbClr val="14C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Funding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1642906" y="2582300"/>
              <a:ext cx="7501094" cy="93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46800" rtlCol="0" anchor="ctr"/>
            <a:lstStyle/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14C8FF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permanent 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appointment</a:t>
              </a:r>
            </a:p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14C8FF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200,000 Euro per year for position and staff, relevant equipment</a:t>
              </a:r>
            </a:p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14C8FF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Helmholtz Center and partner university are expected to provide additional financial resources </a:t>
              </a: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72517" y="4084006"/>
            <a:ext cx="9143999" cy="792000"/>
            <a:chOff x="1" y="3378964"/>
            <a:chExt cx="9143999" cy="720000"/>
          </a:xfrm>
        </p:grpSpPr>
        <p:sp>
          <p:nvSpPr>
            <p:cNvPr id="12" name="Rechteck 11"/>
            <p:cNvSpPr/>
            <p:nvPr/>
          </p:nvSpPr>
          <p:spPr>
            <a:xfrm>
              <a:off x="1" y="3378964"/>
              <a:ext cx="1548000" cy="720000"/>
            </a:xfrm>
            <a:prstGeom prst="rect">
              <a:avLst/>
            </a:prstGeom>
            <a:solidFill>
              <a:srgbClr val="002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Application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1642906" y="3378964"/>
              <a:ext cx="7501094" cy="72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46800" rIns="36000" rtlCol="0" anchor="ctr"/>
            <a:lstStyle/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A2D6E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Candidates must apply directly to the respective Helmholtz Center</a:t>
              </a:r>
            </a:p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A2D6E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Further information and current call: </a:t>
              </a:r>
              <a:r>
                <a:rPr kumimoji="0" lang="en-GB" sz="14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hlinkClick r:id="rId3"/>
                </a:rPr>
                <a:t>https://www.helmholtz.de/en/research/current-calls-for-applications/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784000" cy="371930"/>
          </a:xfrm>
        </p:spPr>
        <p:txBody>
          <a:bodyPr/>
          <a:lstStyle/>
          <a:p>
            <a:r>
              <a:rPr lang="en-US" dirty="0"/>
              <a:t>Funding of first-time professorial appointments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excellent female scientists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200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72517" y="1203598"/>
            <a:ext cx="9143999" cy="1722074"/>
            <a:chOff x="1" y="760192"/>
            <a:chExt cx="9143999" cy="2228082"/>
          </a:xfrm>
        </p:grpSpPr>
        <p:sp>
          <p:nvSpPr>
            <p:cNvPr id="6" name="Rechteck 5"/>
            <p:cNvSpPr/>
            <p:nvPr/>
          </p:nvSpPr>
          <p:spPr>
            <a:xfrm>
              <a:off x="1" y="760192"/>
              <a:ext cx="1548000" cy="2228082"/>
            </a:xfrm>
            <a:prstGeom prst="rect">
              <a:avLst/>
            </a:prstGeom>
            <a:solidFill>
              <a:srgbClr val="05E5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Target </a:t>
              </a:r>
              <a:r>
                <a:rPr kumimoji="0" lang="de-DE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group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echteck 6"/>
            <p:cNvSpPr/>
            <p:nvPr/>
          </p:nvSpPr>
          <p:spPr>
            <a:xfrm>
              <a:off x="1642906" y="1311275"/>
              <a:ext cx="7501094" cy="61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46800" rtlCol="0" anchor="ctr"/>
            <a:lstStyle/>
            <a:p>
              <a:pPr marL="0" marR="0" lvl="0" indent="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5E5BA"/>
                </a:buClr>
                <a:buSzTx/>
                <a:buFontTx/>
                <a:buNone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	 </a:t>
              </a:r>
            </a:p>
            <a:p>
              <a:pPr marL="0" marR="0" lvl="0" indent="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5E5BA"/>
                </a:buClr>
                <a:buSzTx/>
                <a:buFontTx/>
                <a:buNone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Highly distinguished female scientists </a:t>
              </a:r>
            </a:p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5E5BA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 are recognized leaders in their respective research field </a:t>
              </a:r>
            </a:p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5E5BA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who have an outstanding international reputation </a:t>
              </a:r>
            </a:p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5E5BA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who are currently conducting research at institutions abroad (this may include female researchers of German nationality who have been employed abroad in the last years)</a:t>
              </a:r>
            </a:p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5E5BA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whose research profile is complementary with the applying Helmholtz Center and the research program  </a:t>
              </a:r>
            </a:p>
          </p:txBody>
        </p:sp>
      </p:grp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784000" cy="371930"/>
          </a:xfrm>
        </p:spPr>
        <p:txBody>
          <a:bodyPr/>
          <a:lstStyle/>
          <a:p>
            <a:r>
              <a:rPr lang="en-US" dirty="0"/>
              <a:t>Funding of first-time professorial appointments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excellent female scientists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911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72517" y="1203598"/>
            <a:ext cx="9143999" cy="1722074"/>
            <a:chOff x="1" y="760192"/>
            <a:chExt cx="9143999" cy="2228082"/>
          </a:xfrm>
        </p:grpSpPr>
        <p:sp>
          <p:nvSpPr>
            <p:cNvPr id="6" name="Rechteck 5"/>
            <p:cNvSpPr/>
            <p:nvPr/>
          </p:nvSpPr>
          <p:spPr>
            <a:xfrm>
              <a:off x="1" y="760192"/>
              <a:ext cx="1548000" cy="2228082"/>
            </a:xfrm>
            <a:prstGeom prst="rect">
              <a:avLst/>
            </a:prstGeom>
            <a:solidFill>
              <a:srgbClr val="05E5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Target </a:t>
              </a:r>
              <a:r>
                <a:rPr kumimoji="0" lang="de-DE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group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echteck 6"/>
            <p:cNvSpPr/>
            <p:nvPr/>
          </p:nvSpPr>
          <p:spPr>
            <a:xfrm>
              <a:off x="1642906" y="1311275"/>
              <a:ext cx="7501094" cy="61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46800" rtlCol="0" anchor="ctr"/>
            <a:lstStyle/>
            <a:p>
              <a:pPr marL="0" marR="0" lvl="0" indent="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5E5BA"/>
                </a:buClr>
                <a:buSzTx/>
                <a:buFontTx/>
                <a:buNone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	 </a:t>
              </a:r>
            </a:p>
            <a:p>
              <a:pPr marL="0" marR="0" lvl="0" indent="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5E5BA"/>
                </a:buClr>
                <a:buSzTx/>
                <a:buFontTx/>
                <a:buNone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Highly distinguished female scientists </a:t>
              </a:r>
            </a:p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5E5BA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 are recognized leaders in their respective research field </a:t>
              </a:r>
            </a:p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5E5BA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who have an outstanding international reputation </a:t>
              </a:r>
            </a:p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5E5BA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who are currently conducting research at institutions abroad (this may include female researchers of German nationality who have been employed abroad in the last years)</a:t>
              </a:r>
            </a:p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5E5BA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whose research profile is complementary with the applying Helmholtz Center and the research program  </a:t>
              </a: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72517" y="3039802"/>
            <a:ext cx="9143999" cy="900100"/>
            <a:chOff x="1" y="2417242"/>
            <a:chExt cx="9143999" cy="1376325"/>
          </a:xfrm>
        </p:grpSpPr>
        <p:sp>
          <p:nvSpPr>
            <p:cNvPr id="9" name="Rechteck 8"/>
            <p:cNvSpPr/>
            <p:nvPr/>
          </p:nvSpPr>
          <p:spPr>
            <a:xfrm>
              <a:off x="1" y="2417242"/>
              <a:ext cx="1548000" cy="1376325"/>
            </a:xfrm>
            <a:prstGeom prst="rect">
              <a:avLst/>
            </a:prstGeom>
            <a:solidFill>
              <a:srgbClr val="14C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Funding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1642906" y="2637353"/>
              <a:ext cx="7501094" cy="93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46800" rtlCol="0" anchor="ctr"/>
            <a:lstStyle/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14C8FF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permanent 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appointment</a:t>
              </a:r>
            </a:p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14C8FF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00,000 Euro per year for position and staff, relevant equipment</a:t>
              </a:r>
            </a:p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14C8FF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Helmholtz Center and partner university are expected to provide additional financial resources </a:t>
              </a:r>
            </a:p>
          </p:txBody>
        </p:sp>
      </p:grp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784000" cy="371930"/>
          </a:xfrm>
        </p:spPr>
        <p:txBody>
          <a:bodyPr/>
          <a:lstStyle/>
          <a:p>
            <a:r>
              <a:rPr lang="en-US" dirty="0"/>
              <a:t>Funding of first-time professorial appointments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excellent female scientists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729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72517" y="1203598"/>
            <a:ext cx="9143999" cy="1722074"/>
            <a:chOff x="1" y="760192"/>
            <a:chExt cx="9143999" cy="2228082"/>
          </a:xfrm>
        </p:grpSpPr>
        <p:sp>
          <p:nvSpPr>
            <p:cNvPr id="6" name="Rechteck 5"/>
            <p:cNvSpPr/>
            <p:nvPr/>
          </p:nvSpPr>
          <p:spPr>
            <a:xfrm>
              <a:off x="1" y="760192"/>
              <a:ext cx="1548000" cy="2228082"/>
            </a:xfrm>
            <a:prstGeom prst="rect">
              <a:avLst/>
            </a:prstGeom>
            <a:solidFill>
              <a:srgbClr val="05E5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Target </a:t>
              </a:r>
              <a:r>
                <a:rPr kumimoji="0" lang="de-DE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group</a:t>
              </a:r>
              <a:endPara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echteck 6"/>
            <p:cNvSpPr/>
            <p:nvPr/>
          </p:nvSpPr>
          <p:spPr>
            <a:xfrm>
              <a:off x="1642906" y="1311275"/>
              <a:ext cx="7501094" cy="61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46800" rtlCol="0" anchor="ctr"/>
            <a:lstStyle/>
            <a:p>
              <a:pPr marL="0" marR="0" lvl="0" indent="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5E5BA"/>
                </a:buClr>
                <a:buSzTx/>
                <a:buFontTx/>
                <a:buNone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	 </a:t>
              </a:r>
            </a:p>
            <a:p>
              <a:pPr marL="0" marR="0" lvl="0" indent="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5E5BA"/>
                </a:buClr>
                <a:buSzTx/>
                <a:buFontTx/>
                <a:buNone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Highly distinguished female scientists </a:t>
              </a:r>
            </a:p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5E5BA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 are recognized leaders in their respective research field </a:t>
              </a:r>
            </a:p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5E5BA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who have an outstanding international reputation </a:t>
              </a:r>
            </a:p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5E5BA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who are currently conducting research at institutions abroad (this may include female researchers of German nationality who have been employed abroad in the last years)</a:t>
              </a:r>
            </a:p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5E5BA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whose research profile is complementary with the applying Helmholtz Center and the research program  </a:t>
              </a: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72517" y="3039802"/>
            <a:ext cx="9143999" cy="900100"/>
            <a:chOff x="1" y="2417242"/>
            <a:chExt cx="9143999" cy="1376325"/>
          </a:xfrm>
        </p:grpSpPr>
        <p:sp>
          <p:nvSpPr>
            <p:cNvPr id="9" name="Rechteck 8"/>
            <p:cNvSpPr/>
            <p:nvPr/>
          </p:nvSpPr>
          <p:spPr>
            <a:xfrm>
              <a:off x="1" y="2417242"/>
              <a:ext cx="1548000" cy="1376325"/>
            </a:xfrm>
            <a:prstGeom prst="rect">
              <a:avLst/>
            </a:prstGeom>
            <a:solidFill>
              <a:srgbClr val="14C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Funding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1642906" y="2637353"/>
              <a:ext cx="7501094" cy="93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46800" rtlCol="0" anchor="ctr"/>
            <a:lstStyle/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14C8FF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permanent 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appointment</a:t>
              </a:r>
            </a:p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14C8FF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00,000 Euro per year for position and staff, relevant equipment</a:t>
              </a:r>
            </a:p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14C8FF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Helmholtz Center and partner university are expected to provide additional financial resources </a:t>
              </a: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72517" y="4119922"/>
            <a:ext cx="9143999" cy="792000"/>
            <a:chOff x="1" y="3378964"/>
            <a:chExt cx="9143999" cy="720000"/>
          </a:xfrm>
        </p:grpSpPr>
        <p:sp>
          <p:nvSpPr>
            <p:cNvPr id="12" name="Rechteck 11"/>
            <p:cNvSpPr/>
            <p:nvPr/>
          </p:nvSpPr>
          <p:spPr>
            <a:xfrm>
              <a:off x="1" y="3378964"/>
              <a:ext cx="1548000" cy="720000"/>
            </a:xfrm>
            <a:prstGeom prst="rect">
              <a:avLst/>
            </a:prstGeom>
            <a:solidFill>
              <a:srgbClr val="002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Application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Rechteck 12"/>
            <p:cNvSpPr/>
            <p:nvPr/>
          </p:nvSpPr>
          <p:spPr>
            <a:xfrm>
              <a:off x="1642906" y="3378964"/>
              <a:ext cx="7501094" cy="72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46800" rIns="36000" rtlCol="0" anchor="ctr"/>
            <a:lstStyle/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A2D6E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Candidates must apply directly to the respective Helmholtz Center</a:t>
              </a:r>
            </a:p>
            <a:p>
              <a:pPr marL="285750" marR="0" lvl="0" indent="-285750" algn="l" defTabSz="1800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A2D6E"/>
                </a:buClr>
                <a:buSzTx/>
                <a:buFont typeface="Arial" panose="020B0604020202020204" pitchFamily="34" charset="0"/>
                <a:buChar char="•"/>
                <a:tabLst>
                  <a:tab pos="180000" algn="l"/>
                  <a:tab pos="360000" algn="l"/>
                </a:tabLst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Further information and current call: </a:t>
              </a:r>
              <a:r>
                <a:rPr kumimoji="0" lang="en-GB" sz="1400" b="0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hlinkClick r:id="rId3"/>
                </a:rPr>
                <a:t>https://www.helmholtz.de/en/research/current-calls-for-applications/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784000" cy="371930"/>
          </a:xfrm>
        </p:spPr>
        <p:txBody>
          <a:bodyPr/>
          <a:lstStyle/>
          <a:p>
            <a:r>
              <a:rPr lang="en-US" dirty="0"/>
              <a:t>Funding of first-time professorial appointments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excellent female scientists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515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Grants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Doctoral</a:t>
            </a:r>
            <a:r>
              <a:rPr lang="de-DE" dirty="0"/>
              <a:t> </a:t>
            </a:r>
            <a:r>
              <a:rPr lang="de-DE" dirty="0" smtClean="0"/>
              <a:t>Researchers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Postdocs</a:t>
            </a:r>
            <a:endParaRPr lang="en-US" dirty="0">
              <a:solidFill>
                <a:srgbClr val="00589C"/>
              </a:solidFill>
            </a:endParaRPr>
          </a:p>
        </p:txBody>
      </p:sp>
      <p:sp>
        <p:nvSpPr>
          <p:cNvPr id="4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Helmholtz Visiting Researcher </a:t>
            </a:r>
            <a:r>
              <a:rPr lang="en-US" dirty="0" smtClean="0"/>
              <a:t>Grant</a:t>
            </a:r>
            <a:endParaRPr lang="en-US" dirty="0"/>
          </a:p>
        </p:txBody>
      </p:sp>
      <p:sp>
        <p:nvSpPr>
          <p:cNvPr id="2" name="Inhaltsplatzhalter 1"/>
          <p:cNvSpPr>
            <a:spLocks noGrp="1"/>
          </p:cNvSpPr>
          <p:nvPr>
            <p:ph sz="quarter" idx="15"/>
          </p:nvPr>
        </p:nvSpPr>
        <p:spPr>
          <a:xfrm>
            <a:off x="360363" y="1167595"/>
            <a:ext cx="4175633" cy="3559980"/>
          </a:xfrm>
        </p:spPr>
        <p:txBody>
          <a:bodyPr/>
          <a:lstStyle/>
          <a:p>
            <a:pPr marL="0" indent="0" fontAlgn="base">
              <a:buNone/>
            </a:pPr>
            <a:r>
              <a:rPr lang="en-US" sz="1400" b="1" dirty="0" smtClean="0"/>
              <a:t>What is it?</a:t>
            </a:r>
            <a:endParaRPr lang="en-US" sz="1400" dirty="0" smtClean="0"/>
          </a:p>
          <a:p>
            <a:pPr marL="0" indent="0" fontAlgn="base">
              <a:buNone/>
            </a:pPr>
            <a:r>
              <a:rPr lang="en-US" sz="1400" dirty="0" smtClean="0"/>
              <a:t>Financial support for…</a:t>
            </a:r>
          </a:p>
          <a:p>
            <a:pPr fontAlgn="base"/>
            <a:r>
              <a:rPr lang="en-US" sz="1400" dirty="0" smtClean="0"/>
              <a:t>… self-organized, </a:t>
            </a:r>
            <a:r>
              <a:rPr lang="en-US" sz="1400" dirty="0"/>
              <a:t>fully funded short-term research stays at one of the 18 Helmholtz </a:t>
            </a:r>
            <a:r>
              <a:rPr lang="en-US" sz="1400" dirty="0" smtClean="0"/>
              <a:t>centers </a:t>
            </a:r>
          </a:p>
          <a:p>
            <a:pPr fontAlgn="base"/>
            <a:r>
              <a:rPr lang="en-US" sz="1400" dirty="0" smtClean="0"/>
              <a:t>… projects </a:t>
            </a:r>
            <a:r>
              <a:rPr lang="en-US" sz="1400" dirty="0"/>
              <a:t>with a strong link to data/information </a:t>
            </a:r>
            <a:r>
              <a:rPr lang="en-US" sz="1400" dirty="0" smtClean="0"/>
              <a:t>science, e.g. </a:t>
            </a:r>
            <a:r>
              <a:rPr lang="en-US" sz="1400" dirty="0"/>
              <a:t>climate </a:t>
            </a:r>
            <a:r>
              <a:rPr lang="en-US" sz="1400" dirty="0" smtClean="0"/>
              <a:t>modelling, computational biology, biochemistry, remote sensing </a:t>
            </a:r>
          </a:p>
          <a:p>
            <a:pPr fontAlgn="base"/>
            <a:endParaRPr lang="en-US" sz="1400" dirty="0" smtClean="0">
              <a:sym typeface="Wingdings" panose="05000000000000000000" pitchFamily="2" charset="2"/>
            </a:endParaRPr>
          </a:p>
          <a:p>
            <a:pPr marL="0" indent="0" fontAlgn="base">
              <a:buNone/>
            </a:pPr>
            <a:r>
              <a:rPr lang="en-US" sz="1400" dirty="0" smtClean="0">
                <a:sym typeface="Wingdings" panose="05000000000000000000" pitchFamily="2" charset="2"/>
              </a:rPr>
              <a:t> </a:t>
            </a:r>
            <a:r>
              <a:rPr lang="en-US" sz="1400" dirty="0" smtClean="0"/>
              <a:t>Expand </a:t>
            </a:r>
            <a:r>
              <a:rPr lang="en-US" sz="1400" dirty="0"/>
              <a:t>your research portfolio</a:t>
            </a:r>
          </a:p>
          <a:p>
            <a:pPr marL="0" indent="0" fontAlgn="base">
              <a:buNone/>
            </a:pPr>
            <a:r>
              <a:rPr lang="en-US" sz="1400" dirty="0" smtClean="0">
                <a:sym typeface="Wingdings" panose="05000000000000000000" pitchFamily="2" charset="2"/>
              </a:rPr>
              <a:t> </a:t>
            </a:r>
            <a:r>
              <a:rPr lang="en-US" sz="1400" dirty="0" smtClean="0"/>
              <a:t>Kick </a:t>
            </a:r>
            <a:r>
              <a:rPr lang="en-US" sz="1400" dirty="0"/>
              <a:t>of new </a:t>
            </a:r>
            <a:r>
              <a:rPr lang="en-US" sz="1400" dirty="0" smtClean="0"/>
              <a:t>collaborations</a:t>
            </a:r>
          </a:p>
          <a:p>
            <a:pPr fontAlgn="base">
              <a:buFont typeface="Wingdings" panose="05000000000000000000" pitchFamily="2" charset="2"/>
              <a:buChar char="à"/>
            </a:pPr>
            <a:r>
              <a:rPr lang="en-US" sz="1400" dirty="0"/>
              <a:t> </a:t>
            </a:r>
            <a:r>
              <a:rPr lang="en-US" sz="1400" dirty="0" smtClean="0"/>
              <a:t>Apply </a:t>
            </a:r>
            <a:r>
              <a:rPr lang="en-US" sz="1400" dirty="0"/>
              <a:t>your data science </a:t>
            </a:r>
            <a:r>
              <a:rPr lang="en-US" sz="1400" dirty="0" smtClean="0"/>
              <a:t>skills</a:t>
            </a:r>
          </a:p>
          <a:p>
            <a:pPr fontAlgn="base"/>
            <a:endParaRPr lang="en-US" sz="1400" dirty="0" smtClean="0"/>
          </a:p>
          <a:p>
            <a:pPr fontAlgn="base"/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72579"/>
            <a:ext cx="3402304" cy="340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3"/>
          <p:cNvSpPr>
            <a:spLocks noGrp="1" noChangeAspect="1"/>
          </p:cNvSpPr>
          <p:nvPr>
            <p:ph idx="4294967295"/>
          </p:nvPr>
        </p:nvSpPr>
        <p:spPr>
          <a:xfrm>
            <a:off x="371235" y="1239601"/>
            <a:ext cx="4632813" cy="3596935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de-DE" sz="1500" dirty="0">
                <a:latin typeface="+mj-lt"/>
                <a:ea typeface="ＭＳ Ｐゴシック" charset="0"/>
                <a:cs typeface="Arial" charset="0"/>
              </a:rPr>
              <a:t>Systems </a:t>
            </a:r>
            <a:r>
              <a:rPr lang="de-DE" sz="1500" dirty="0" err="1">
                <a:latin typeface="+mj-lt"/>
                <a:ea typeface="ＭＳ Ｐゴシック" charset="0"/>
                <a:cs typeface="Arial" charset="0"/>
              </a:rPr>
              <a:t>solutions</a:t>
            </a:r>
            <a:r>
              <a:rPr lang="de-DE" sz="1500" dirty="0">
                <a:latin typeface="+mj-lt"/>
                <a:ea typeface="ＭＳ Ｐゴシック" charset="0"/>
                <a:cs typeface="Arial" charset="0"/>
              </a:rPr>
              <a:t> </a:t>
            </a:r>
            <a:r>
              <a:rPr lang="de-DE" sz="1500" dirty="0" err="1">
                <a:latin typeface="+mj-lt"/>
                <a:ea typeface="ＭＳ Ｐゴシック" charset="0"/>
                <a:cs typeface="Arial" charset="0"/>
              </a:rPr>
              <a:t>for</a:t>
            </a:r>
            <a:r>
              <a:rPr lang="de-DE" sz="1500" dirty="0">
                <a:latin typeface="+mj-lt"/>
                <a:ea typeface="ＭＳ Ｐゴシック" charset="0"/>
                <a:cs typeface="Arial" charset="0"/>
              </a:rPr>
              <a:t> </a:t>
            </a:r>
            <a:r>
              <a:rPr lang="de-DE" sz="1500" dirty="0" err="1">
                <a:latin typeface="+mj-lt"/>
                <a:ea typeface="ＭＳ Ｐゴシック" charset="0"/>
                <a:cs typeface="Arial" charset="0"/>
              </a:rPr>
              <a:t>grand</a:t>
            </a:r>
            <a:r>
              <a:rPr lang="de-DE" sz="1500" dirty="0">
                <a:latin typeface="+mj-lt"/>
                <a:ea typeface="ＭＳ Ｐゴシック" charset="0"/>
                <a:cs typeface="Arial" charset="0"/>
              </a:rPr>
              <a:t> </a:t>
            </a:r>
            <a:r>
              <a:rPr lang="de-DE" sz="1500" dirty="0" err="1">
                <a:latin typeface="+mj-lt"/>
                <a:ea typeface="ＭＳ Ｐゴシック" charset="0"/>
                <a:cs typeface="Arial" charset="0"/>
              </a:rPr>
              <a:t>challenges</a:t>
            </a:r>
            <a:r>
              <a:rPr lang="de-DE" sz="1500" dirty="0">
                <a:latin typeface="+mj-lt"/>
                <a:ea typeface="ＭＳ Ｐゴシック" charset="0"/>
                <a:cs typeface="Arial" charset="0"/>
              </a:rPr>
              <a:t> </a:t>
            </a:r>
            <a:r>
              <a:rPr lang="de-DE" sz="1500" dirty="0" err="1">
                <a:latin typeface="+mj-lt"/>
                <a:ea typeface="ＭＳ Ｐゴシック" charset="0"/>
                <a:cs typeface="Arial" charset="0"/>
              </a:rPr>
              <a:t>based</a:t>
            </a:r>
            <a:r>
              <a:rPr lang="de-DE" sz="1500" dirty="0">
                <a:latin typeface="+mj-lt"/>
                <a:ea typeface="ＭＳ Ｐゴシック" charset="0"/>
                <a:cs typeface="Arial" charset="0"/>
              </a:rPr>
              <a:t> on:</a:t>
            </a:r>
            <a:r>
              <a:rPr lang="de-DE" altLang="de-DE" sz="1500" dirty="0">
                <a:solidFill>
                  <a:srgbClr val="00589C"/>
                </a:solidFill>
                <a:latin typeface="+mj-lt"/>
              </a:rPr>
              <a:t> </a:t>
            </a:r>
          </a:p>
          <a:p>
            <a:pPr lvl="1"/>
            <a:r>
              <a:rPr lang="de-DE" altLang="de-DE" sz="1500" dirty="0">
                <a:solidFill>
                  <a:srgbClr val="212121"/>
                </a:solidFill>
                <a:latin typeface="+mj-lt"/>
              </a:rPr>
              <a:t>Scientific excellence </a:t>
            </a:r>
          </a:p>
          <a:p>
            <a:pPr lvl="1"/>
            <a:r>
              <a:rPr lang="de-DE" altLang="de-DE" sz="1500" dirty="0" err="1">
                <a:solidFill>
                  <a:srgbClr val="212121"/>
                </a:solidFill>
                <a:latin typeface="+mj-lt"/>
              </a:rPr>
              <a:t>Interdisciplinarity</a:t>
            </a:r>
            <a:r>
              <a:rPr lang="de-DE" altLang="de-DE" sz="1500" dirty="0">
                <a:solidFill>
                  <a:srgbClr val="212121"/>
                </a:solidFill>
                <a:latin typeface="+mj-lt"/>
              </a:rPr>
              <a:t> </a:t>
            </a:r>
          </a:p>
          <a:p>
            <a:pPr lvl="1"/>
            <a:r>
              <a:rPr lang="de-DE" altLang="de-DE" sz="1500" dirty="0">
                <a:solidFill>
                  <a:srgbClr val="212121"/>
                </a:solidFill>
                <a:latin typeface="+mj-lt"/>
              </a:rPr>
              <a:t>Long-term </a:t>
            </a:r>
            <a:r>
              <a:rPr lang="de-DE" altLang="de-DE" sz="1500" dirty="0" err="1">
                <a:solidFill>
                  <a:srgbClr val="212121"/>
                </a:solidFill>
                <a:latin typeface="+mj-lt"/>
              </a:rPr>
              <a:t>research</a:t>
            </a:r>
            <a:r>
              <a:rPr lang="de-DE" altLang="de-DE" sz="1500" dirty="0">
                <a:solidFill>
                  <a:srgbClr val="212121"/>
                </a:solidFill>
                <a:latin typeface="+mj-lt"/>
              </a:rPr>
              <a:t> </a:t>
            </a:r>
            <a:r>
              <a:rPr lang="de-DE" altLang="de-DE" sz="1500" dirty="0" err="1">
                <a:solidFill>
                  <a:srgbClr val="212121"/>
                </a:solidFill>
                <a:latin typeface="+mj-lt"/>
              </a:rPr>
              <a:t>programs</a:t>
            </a:r>
            <a:r>
              <a:rPr lang="de-DE" altLang="de-DE" sz="1500" dirty="0">
                <a:solidFill>
                  <a:srgbClr val="212121"/>
                </a:solidFill>
                <a:latin typeface="+mj-lt"/>
              </a:rPr>
              <a:t> </a:t>
            </a:r>
            <a:endParaRPr lang="de-DE" sz="1500" dirty="0">
              <a:latin typeface="+mj-lt"/>
              <a:ea typeface="ＭＳ Ｐゴシック" charset="0"/>
              <a:cs typeface="Arial" charset="0"/>
            </a:endParaRPr>
          </a:p>
          <a:p>
            <a:pPr>
              <a:lnSpc>
                <a:spcPct val="100000"/>
              </a:lnSpc>
              <a:defRPr/>
            </a:pPr>
            <a:r>
              <a:rPr lang="de-DE" sz="1500" dirty="0">
                <a:latin typeface="+mj-lt"/>
                <a:ea typeface="ＭＳ Ｐゴシック" charset="0"/>
              </a:rPr>
              <a:t>Helmholtz </a:t>
            </a:r>
            <a:r>
              <a:rPr lang="de-DE" sz="1500" dirty="0" err="1">
                <a:latin typeface="+mj-lt"/>
                <a:ea typeface="ＭＳ Ｐゴシック" charset="0"/>
              </a:rPr>
              <a:t>provides</a:t>
            </a:r>
            <a:r>
              <a:rPr lang="de-DE" sz="1500" dirty="0">
                <a:latin typeface="+mj-lt"/>
                <a:ea typeface="ＭＳ Ｐゴシック" charset="0"/>
              </a:rPr>
              <a:t> a </a:t>
            </a:r>
            <a:r>
              <a:rPr lang="de-DE" sz="1500" dirty="0" err="1">
                <a:latin typeface="+mj-lt"/>
                <a:ea typeface="ＭＳ Ｐゴシック" charset="0"/>
              </a:rPr>
              <a:t>highly</a:t>
            </a:r>
            <a:r>
              <a:rPr lang="de-DE" sz="1500" dirty="0">
                <a:latin typeface="+mj-lt"/>
                <a:ea typeface="ＭＳ Ｐゴシック" charset="0"/>
              </a:rPr>
              <a:t> </a:t>
            </a:r>
            <a:r>
              <a:rPr lang="de-DE" sz="1500" dirty="0" err="1">
                <a:latin typeface="+mj-lt"/>
                <a:ea typeface="ＭＳ Ｐゴシック" charset="0"/>
              </a:rPr>
              <a:t>attractive</a:t>
            </a:r>
            <a:r>
              <a:rPr lang="de-DE" sz="1500" dirty="0">
                <a:latin typeface="+mj-lt"/>
                <a:ea typeface="ＭＳ Ｐゴシック" charset="0"/>
              </a:rPr>
              <a:t> </a:t>
            </a:r>
            <a:r>
              <a:rPr lang="de-DE" sz="1500" dirty="0" err="1">
                <a:latin typeface="+mj-lt"/>
                <a:ea typeface="ＭＳ Ｐゴシック" charset="0"/>
              </a:rPr>
              <a:t>environment</a:t>
            </a:r>
            <a:r>
              <a:rPr lang="de-DE" sz="1500" dirty="0">
                <a:latin typeface="+mj-lt"/>
                <a:ea typeface="ＭＳ Ｐゴシック" charset="0"/>
              </a:rPr>
              <a:t> </a:t>
            </a:r>
            <a:r>
              <a:rPr lang="de-DE" sz="1500" dirty="0" err="1">
                <a:latin typeface="+mj-lt"/>
                <a:ea typeface="ＭＳ Ｐゴシック" charset="0"/>
              </a:rPr>
              <a:t>for</a:t>
            </a:r>
            <a:r>
              <a:rPr lang="de-DE" sz="1500" dirty="0">
                <a:latin typeface="+mj-lt"/>
                <a:ea typeface="ＭＳ Ｐゴシック" charset="0"/>
              </a:rPr>
              <a:t> </a:t>
            </a:r>
            <a:r>
              <a:rPr lang="de-DE" sz="1500" dirty="0" err="1">
                <a:latin typeface="+mj-lt"/>
                <a:ea typeface="ＭＳ Ｐゴシック" charset="0"/>
              </a:rPr>
              <a:t>talents</a:t>
            </a:r>
            <a:r>
              <a:rPr lang="de-DE" sz="1500" dirty="0">
                <a:latin typeface="+mj-lt"/>
                <a:ea typeface="ＭＳ Ｐゴシック" charset="0"/>
              </a:rPr>
              <a:t> </a:t>
            </a:r>
            <a:r>
              <a:rPr lang="de-DE" sz="1500" dirty="0" err="1">
                <a:latin typeface="+mj-lt"/>
                <a:ea typeface="ＭＳ Ｐゴシック" charset="0"/>
              </a:rPr>
              <a:t>and</a:t>
            </a:r>
            <a:r>
              <a:rPr lang="de-DE" sz="1500" dirty="0">
                <a:latin typeface="+mj-lt"/>
                <a:ea typeface="ＭＳ Ｐゴシック" charset="0"/>
              </a:rPr>
              <a:t> </a:t>
            </a:r>
            <a:r>
              <a:rPr lang="de-DE" sz="1500" dirty="0" err="1">
                <a:latin typeface="+mj-lt"/>
                <a:ea typeface="ＭＳ Ｐゴシック" charset="0"/>
              </a:rPr>
              <a:t>brilliant</a:t>
            </a:r>
            <a:r>
              <a:rPr lang="de-DE" sz="1500" dirty="0">
                <a:latin typeface="+mj-lt"/>
                <a:ea typeface="ＭＳ Ｐゴシック" charset="0"/>
              </a:rPr>
              <a:t> </a:t>
            </a:r>
            <a:r>
              <a:rPr lang="de-DE" sz="1500" dirty="0" err="1">
                <a:latin typeface="+mj-lt"/>
                <a:ea typeface="ＭＳ Ｐゴシック" charset="0"/>
              </a:rPr>
              <a:t>minds</a:t>
            </a:r>
            <a:endParaRPr lang="de-DE" sz="1500" dirty="0">
              <a:latin typeface="+mj-lt"/>
              <a:ea typeface="ＭＳ Ｐゴシック" charset="0"/>
            </a:endParaRPr>
          </a:p>
          <a:p>
            <a:pPr>
              <a:lnSpc>
                <a:spcPct val="100000"/>
              </a:lnSpc>
              <a:defRPr/>
            </a:pPr>
            <a:r>
              <a:rPr lang="de-DE" sz="1500" dirty="0" err="1">
                <a:latin typeface="+mj-lt"/>
                <a:ea typeface="ＭＳ Ｐゴシック" charset="0"/>
              </a:rPr>
              <a:t>Profound</a:t>
            </a:r>
            <a:r>
              <a:rPr lang="de-DE" sz="1500" dirty="0">
                <a:latin typeface="+mj-lt"/>
                <a:ea typeface="ＭＳ Ｐゴシック" charset="0"/>
              </a:rPr>
              <a:t> </a:t>
            </a:r>
            <a:r>
              <a:rPr lang="de-DE" sz="1500" dirty="0" err="1">
                <a:latin typeface="+mj-lt"/>
                <a:ea typeface="ＭＳ Ｐゴシック" charset="0"/>
              </a:rPr>
              <a:t>expertise</a:t>
            </a:r>
            <a:r>
              <a:rPr lang="de-DE" sz="1500" dirty="0">
                <a:latin typeface="+mj-lt"/>
                <a:ea typeface="ＭＳ Ｐゴシック" charset="0"/>
              </a:rPr>
              <a:t> in large-</a:t>
            </a:r>
            <a:r>
              <a:rPr lang="de-DE" sz="1500" dirty="0" err="1">
                <a:latin typeface="+mj-lt"/>
                <a:ea typeface="ＭＳ Ｐゴシック" charset="0"/>
              </a:rPr>
              <a:t>scale</a:t>
            </a:r>
            <a:r>
              <a:rPr lang="de-DE" sz="1500" dirty="0">
                <a:latin typeface="+mj-lt"/>
                <a:ea typeface="ＭＳ Ｐゴシック" charset="0"/>
              </a:rPr>
              <a:t> </a:t>
            </a:r>
            <a:r>
              <a:rPr lang="de-DE" sz="1500" dirty="0" err="1">
                <a:latin typeface="+mj-lt"/>
                <a:ea typeface="ＭＳ Ｐゴシック" charset="0"/>
              </a:rPr>
              <a:t>research</a:t>
            </a:r>
            <a:r>
              <a:rPr lang="de-DE" sz="1500" dirty="0">
                <a:latin typeface="+mj-lt"/>
                <a:ea typeface="ＭＳ Ｐゴシック" charset="0"/>
              </a:rPr>
              <a:t> </a:t>
            </a:r>
            <a:r>
              <a:rPr lang="de-DE" sz="1500" dirty="0" err="1">
                <a:latin typeface="+mj-lt"/>
                <a:ea typeface="ＭＳ Ｐゴシック" charset="0"/>
              </a:rPr>
              <a:t>infrastructure</a:t>
            </a:r>
            <a:endParaRPr lang="de-DE" sz="1500" dirty="0">
              <a:latin typeface="+mj-lt"/>
              <a:ea typeface="ＭＳ Ｐゴシック" charset="0"/>
            </a:endParaRPr>
          </a:p>
          <a:p>
            <a:pPr>
              <a:lnSpc>
                <a:spcPct val="100000"/>
              </a:lnSpc>
              <a:defRPr/>
            </a:pPr>
            <a:r>
              <a:rPr lang="de-DE" sz="1500" dirty="0">
                <a:latin typeface="+mj-lt"/>
                <a:ea typeface="ＭＳ Ｐゴシック" charset="0"/>
              </a:rPr>
              <a:t>Helmholtz </a:t>
            </a:r>
            <a:r>
              <a:rPr lang="de-DE" sz="1500" dirty="0" err="1">
                <a:latin typeface="+mj-lt"/>
                <a:ea typeface="ＭＳ Ｐゴシック" charset="0"/>
              </a:rPr>
              <a:t>as</a:t>
            </a:r>
            <a:r>
              <a:rPr lang="de-DE" sz="1500" dirty="0">
                <a:latin typeface="+mj-lt"/>
                <a:ea typeface="ＭＳ Ｐゴシック" charset="0"/>
              </a:rPr>
              <a:t> a prime </a:t>
            </a:r>
            <a:r>
              <a:rPr lang="de-DE" sz="1500" dirty="0" err="1">
                <a:latin typeface="+mj-lt"/>
                <a:ea typeface="ＭＳ Ｐゴシック" charset="0"/>
              </a:rPr>
              <a:t>strategic</a:t>
            </a:r>
            <a:r>
              <a:rPr lang="de-DE" sz="1500" dirty="0">
                <a:latin typeface="+mj-lt"/>
                <a:ea typeface="ＭＳ Ｐゴシック" charset="0"/>
              </a:rPr>
              <a:t> </a:t>
            </a:r>
            <a:r>
              <a:rPr lang="de-DE" sz="1500" dirty="0" err="1">
                <a:latin typeface="+mj-lt"/>
                <a:ea typeface="ＭＳ Ｐゴシック" charset="0"/>
              </a:rPr>
              <a:t>partner</a:t>
            </a:r>
            <a:r>
              <a:rPr lang="de-DE" sz="1500" dirty="0">
                <a:latin typeface="+mj-lt"/>
                <a:ea typeface="ＭＳ Ｐゴシック" charset="0"/>
              </a:rPr>
              <a:t> </a:t>
            </a:r>
            <a:br>
              <a:rPr lang="de-DE" sz="1500" dirty="0">
                <a:latin typeface="+mj-lt"/>
                <a:ea typeface="ＭＳ Ｐゴシック" charset="0"/>
              </a:rPr>
            </a:br>
            <a:r>
              <a:rPr lang="de-DE" sz="1500" dirty="0">
                <a:latin typeface="+mj-lt"/>
                <a:ea typeface="ＭＳ Ｐゴシック" charset="0"/>
              </a:rPr>
              <a:t>at </a:t>
            </a:r>
            <a:r>
              <a:rPr lang="de-DE" sz="1500" dirty="0" err="1">
                <a:latin typeface="+mj-lt"/>
                <a:ea typeface="ＭＳ Ｐゴシック" charset="0"/>
              </a:rPr>
              <a:t>the</a:t>
            </a:r>
            <a:r>
              <a:rPr lang="de-DE" sz="1500" dirty="0">
                <a:latin typeface="+mj-lt"/>
                <a:ea typeface="ＭＳ Ｐゴシック" charset="0"/>
              </a:rPr>
              <a:t> </a:t>
            </a:r>
            <a:r>
              <a:rPr lang="de-DE" sz="1500" dirty="0" err="1">
                <a:latin typeface="+mj-lt"/>
                <a:ea typeface="ＭＳ Ｐゴシック" charset="0"/>
              </a:rPr>
              <a:t>local</a:t>
            </a:r>
            <a:r>
              <a:rPr lang="de-DE" sz="1500" dirty="0">
                <a:latin typeface="+mj-lt"/>
                <a:ea typeface="ＭＳ Ｐゴシック" charset="0"/>
              </a:rPr>
              <a:t>, national </a:t>
            </a:r>
            <a:r>
              <a:rPr lang="de-DE" sz="1500" dirty="0" err="1">
                <a:latin typeface="+mj-lt"/>
                <a:ea typeface="ＭＳ Ｐゴシック" charset="0"/>
              </a:rPr>
              <a:t>and</a:t>
            </a:r>
            <a:r>
              <a:rPr lang="de-DE" sz="1500" dirty="0">
                <a:latin typeface="+mj-lt"/>
                <a:ea typeface="ＭＳ Ｐゴシック" charset="0"/>
              </a:rPr>
              <a:t> international </a:t>
            </a:r>
            <a:r>
              <a:rPr lang="de-DE" sz="1500" dirty="0" err="1">
                <a:latin typeface="+mj-lt"/>
                <a:ea typeface="ＭＳ Ｐゴシック" charset="0"/>
              </a:rPr>
              <a:t>level</a:t>
            </a:r>
            <a:endParaRPr lang="de-DE" sz="1500" dirty="0">
              <a:latin typeface="+mj-lt"/>
              <a:ea typeface="ＭＳ Ｐゴシック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n-US" sz="1500" dirty="0">
                <a:latin typeface="+mj-lt"/>
                <a:ea typeface="ＭＳ Ｐゴシック" charset="0"/>
                <a:cs typeface="Arial" charset="0"/>
              </a:rPr>
              <a:t>Transfer</a:t>
            </a:r>
            <a:r>
              <a:rPr lang="de-DE" sz="1500" dirty="0">
                <a:latin typeface="+mj-lt"/>
                <a:ea typeface="ＭＳ Ｐゴシック" charset="0"/>
                <a:cs typeface="Arial" charset="0"/>
              </a:rPr>
              <a:t> </a:t>
            </a:r>
            <a:r>
              <a:rPr lang="de-DE" sz="1500" dirty="0" err="1">
                <a:latin typeface="+mj-lt"/>
                <a:ea typeface="ＭＳ Ｐゴシック" charset="0"/>
                <a:cs typeface="Arial" charset="0"/>
              </a:rPr>
              <a:t>of</a:t>
            </a:r>
            <a:r>
              <a:rPr lang="de-DE" sz="1500" dirty="0">
                <a:latin typeface="+mj-lt"/>
                <a:ea typeface="ＭＳ Ｐゴシック" charset="0"/>
                <a:cs typeface="Arial" charset="0"/>
              </a:rPr>
              <a:t> </a:t>
            </a:r>
            <a:r>
              <a:rPr lang="de-DE" sz="1500" dirty="0" err="1">
                <a:latin typeface="+mj-lt"/>
                <a:ea typeface="ＭＳ Ｐゴシック" charset="0"/>
                <a:cs typeface="Arial" charset="0"/>
              </a:rPr>
              <a:t>knowledge</a:t>
            </a:r>
            <a:r>
              <a:rPr lang="de-DE" sz="1500" dirty="0">
                <a:latin typeface="+mj-lt"/>
                <a:ea typeface="ＭＳ Ｐゴシック" charset="0"/>
                <a:cs typeface="Arial" charset="0"/>
              </a:rPr>
              <a:t> </a:t>
            </a:r>
            <a:r>
              <a:rPr lang="de-DE" sz="1500" dirty="0" err="1">
                <a:latin typeface="+mj-lt"/>
                <a:ea typeface="ＭＳ Ｐゴシック" charset="0"/>
                <a:cs typeface="Arial" charset="0"/>
              </a:rPr>
              <a:t>into</a:t>
            </a:r>
            <a:r>
              <a:rPr lang="de-DE" sz="1500" dirty="0">
                <a:latin typeface="+mj-lt"/>
                <a:ea typeface="ＭＳ Ｐゴシック" charset="0"/>
                <a:cs typeface="Arial" charset="0"/>
              </a:rPr>
              <a:t> </a:t>
            </a:r>
            <a:r>
              <a:rPr lang="de-DE" sz="1500" dirty="0" err="1">
                <a:latin typeface="+mj-lt"/>
                <a:ea typeface="ＭＳ Ｐゴシック" charset="0"/>
                <a:cs typeface="Arial" charset="0"/>
              </a:rPr>
              <a:t>economy</a:t>
            </a:r>
            <a:r>
              <a:rPr lang="de-DE" sz="1500" dirty="0">
                <a:latin typeface="+mj-lt"/>
                <a:ea typeface="ＭＳ Ｐゴシック" charset="0"/>
                <a:cs typeface="Arial" charset="0"/>
              </a:rPr>
              <a:t> </a:t>
            </a:r>
            <a:r>
              <a:rPr lang="de-DE" sz="1500" dirty="0" err="1">
                <a:latin typeface="+mj-lt"/>
                <a:ea typeface="ＭＳ Ｐゴシック" charset="0"/>
                <a:cs typeface="Arial" charset="0"/>
              </a:rPr>
              <a:t>and</a:t>
            </a:r>
            <a:r>
              <a:rPr lang="de-DE" sz="1500" dirty="0">
                <a:latin typeface="+mj-lt"/>
                <a:ea typeface="ＭＳ Ｐゴシック" charset="0"/>
                <a:cs typeface="Arial" charset="0"/>
              </a:rPr>
              <a:t> </a:t>
            </a:r>
            <a:r>
              <a:rPr lang="de-DE" sz="1500" dirty="0" err="1">
                <a:latin typeface="+mj-lt"/>
                <a:ea typeface="ＭＳ Ｐゴシック" charset="0"/>
                <a:cs typeface="Arial" charset="0"/>
              </a:rPr>
              <a:t>society</a:t>
            </a:r>
            <a:endParaRPr lang="de-DE" sz="1500" dirty="0">
              <a:latin typeface="+mj-lt"/>
              <a:ea typeface="ＭＳ Ｐゴシック" charset="0"/>
              <a:cs typeface="Arial" charset="0"/>
            </a:endParaRPr>
          </a:p>
          <a:p>
            <a:pPr>
              <a:defRPr/>
            </a:pPr>
            <a:endParaRPr lang="de-DE" sz="1500" dirty="0">
              <a:latin typeface="+mj-lt"/>
              <a:ea typeface="ＭＳ Ｐゴシック" charset="0"/>
            </a:endParaRPr>
          </a:p>
        </p:txBody>
      </p:sp>
      <p:sp>
        <p:nvSpPr>
          <p:cNvPr id="15" name="Textfeld 14"/>
          <p:cNvSpPr txBox="1">
            <a:spLocks noChangeAspect="1"/>
          </p:cNvSpPr>
          <p:nvPr/>
        </p:nvSpPr>
        <p:spPr>
          <a:xfrm>
            <a:off x="360000" y="285562"/>
            <a:ext cx="8428400" cy="59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03E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Helmholtz </a:t>
            </a:r>
            <a:r>
              <a:rPr kumimoji="0" 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3E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research</a:t>
            </a: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03E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3E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mission</a:t>
            </a:r>
            <a:r>
              <a:rPr kumimoji="0" lang="de-DE" sz="2200" b="1" i="0" u="none" strike="noStrike" kern="1200" cap="none" spc="0" normalizeH="0" baseline="0" noProof="0" dirty="0">
                <a:ln>
                  <a:noFill/>
                </a:ln>
                <a:solidFill>
                  <a:srgbClr val="003E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</a:t>
            </a:r>
            <a:r>
              <a:rPr kumimoji="0" lang="de-D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3E6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strategy</a:t>
            </a: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rgbClr val="00589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5695527" y="2926185"/>
            <a:ext cx="3268961" cy="1956096"/>
            <a:chOff x="5508104" y="2926185"/>
            <a:chExt cx="3268961" cy="1956096"/>
          </a:xfrm>
        </p:grpSpPr>
        <p:pic>
          <p:nvPicPr>
            <p:cNvPr id="12" name="Picture 2" descr="G:\Kommunikation und Aussenbeziehungen\Kommunikation\Multimedia\Bilder\_Auswahl_UFA\Ges\HIPS016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7" t="26002" r="35524" b="18743"/>
            <a:stretch/>
          </p:blipFill>
          <p:spPr bwMode="auto">
            <a:xfrm>
              <a:off x="5580113" y="2926185"/>
              <a:ext cx="3196952" cy="1909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hteck 12"/>
            <p:cNvSpPr/>
            <p:nvPr/>
          </p:nvSpPr>
          <p:spPr>
            <a:xfrm>
              <a:off x="5508104" y="4666837"/>
              <a:ext cx="71526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HZI (HIPS) </a:t>
              </a:r>
            </a:p>
          </p:txBody>
        </p:sp>
      </p:grp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" t="19198" b="2479"/>
          <a:stretch/>
        </p:blipFill>
        <p:spPr>
          <a:xfrm>
            <a:off x="5767536" y="1163946"/>
            <a:ext cx="3196952" cy="17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52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Grants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Doctoral</a:t>
            </a:r>
            <a:r>
              <a:rPr lang="de-DE" dirty="0"/>
              <a:t> </a:t>
            </a:r>
            <a:r>
              <a:rPr lang="de-DE" dirty="0" smtClean="0"/>
              <a:t>Researchers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Postdocs</a:t>
            </a:r>
            <a:endParaRPr lang="en-US" dirty="0">
              <a:solidFill>
                <a:srgbClr val="00589C"/>
              </a:solidFill>
            </a:endParaRPr>
          </a:p>
        </p:txBody>
      </p:sp>
      <p:sp>
        <p:nvSpPr>
          <p:cNvPr id="4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Helmholtz Visiting Researcher </a:t>
            </a:r>
            <a:r>
              <a:rPr lang="en-US" dirty="0" smtClean="0"/>
              <a:t>Grant</a:t>
            </a:r>
            <a:endParaRPr lang="en-US" dirty="0"/>
          </a:p>
        </p:txBody>
      </p:sp>
      <p:sp>
        <p:nvSpPr>
          <p:cNvPr id="2" name="Inhaltsplatzhalter 1"/>
          <p:cNvSpPr>
            <a:spLocks noGrp="1"/>
          </p:cNvSpPr>
          <p:nvPr>
            <p:ph sz="quarter" idx="15"/>
          </p:nvPr>
        </p:nvSpPr>
        <p:spPr>
          <a:xfrm>
            <a:off x="360363" y="1563638"/>
            <a:ext cx="8100069" cy="3492387"/>
          </a:xfrm>
        </p:spPr>
        <p:txBody>
          <a:bodyPr/>
          <a:lstStyle/>
          <a:p>
            <a:pPr marL="0" indent="0" fontAlgn="base">
              <a:buNone/>
            </a:pPr>
            <a:r>
              <a:rPr lang="en-US" sz="1400" b="1" dirty="0"/>
              <a:t>Who can apply? </a:t>
            </a:r>
          </a:p>
          <a:p>
            <a:pPr marL="285750" indent="-285750" fontAlgn="base"/>
            <a:r>
              <a:rPr lang="en-US" sz="1400" dirty="0"/>
              <a:t>Doctoral and </a:t>
            </a:r>
            <a:r>
              <a:rPr lang="en-US" sz="1400" dirty="0" smtClean="0"/>
              <a:t>postdoctoral </a:t>
            </a:r>
            <a:r>
              <a:rPr lang="en-US" sz="1400" dirty="0"/>
              <a:t>researchers, </a:t>
            </a:r>
            <a:r>
              <a:rPr lang="en-US" sz="1400" dirty="0" smtClean="0"/>
              <a:t>and also experienced Master degree </a:t>
            </a:r>
            <a:r>
              <a:rPr lang="en-US" sz="1400" dirty="0"/>
              <a:t>holders </a:t>
            </a:r>
            <a:r>
              <a:rPr lang="en-US" sz="1400" dirty="0" smtClean="0"/>
              <a:t>(from universities</a:t>
            </a:r>
            <a:r>
              <a:rPr lang="en-US" sz="1400" dirty="0"/>
              <a:t>, research organizations, industry </a:t>
            </a:r>
            <a:r>
              <a:rPr lang="en-US" sz="1400" dirty="0" smtClean="0"/>
              <a:t>worldwide)</a:t>
            </a:r>
          </a:p>
          <a:p>
            <a:pPr marL="285750" indent="-285750" fontAlgn="base"/>
            <a:r>
              <a:rPr lang="en-US" sz="1400" dirty="0" smtClean="0"/>
              <a:t>Project </a:t>
            </a:r>
            <a:r>
              <a:rPr lang="en-US" sz="1400" dirty="0"/>
              <a:t>needs to have a </a:t>
            </a:r>
            <a:r>
              <a:rPr lang="en-US" sz="1400" b="1" dirty="0"/>
              <a:t>strong link to the (applied) data and information science</a:t>
            </a:r>
          </a:p>
          <a:p>
            <a:pPr marL="285750" indent="-285750" fontAlgn="base"/>
            <a:r>
              <a:rPr lang="en-US" sz="1400" dirty="0"/>
              <a:t>Open to all nationalities from German and from international institutions </a:t>
            </a:r>
          </a:p>
          <a:p>
            <a:pPr marL="285750" indent="-285750" fontAlgn="base"/>
            <a:r>
              <a:rPr lang="en-US" sz="1400" dirty="0"/>
              <a:t>Duration: 1 to 3 months</a:t>
            </a:r>
          </a:p>
          <a:p>
            <a:pPr marL="285750" indent="-285750" fontAlgn="base"/>
            <a:endParaRPr lang="en-US" sz="1400" b="1" dirty="0" smtClean="0"/>
          </a:p>
          <a:p>
            <a:pPr marL="0" indent="0" algn="ctr" fontAlgn="base">
              <a:buNone/>
            </a:pPr>
            <a:r>
              <a:rPr lang="en-US" sz="1400" b="1" dirty="0" smtClean="0"/>
              <a:t>Application </a:t>
            </a:r>
            <a:r>
              <a:rPr lang="en-US" sz="1400" b="1" dirty="0"/>
              <a:t>Deadline</a:t>
            </a:r>
            <a:r>
              <a:rPr lang="en-US" sz="1400" dirty="0"/>
              <a:t>: </a:t>
            </a:r>
            <a:r>
              <a:rPr lang="en-US" sz="1400" b="1" dirty="0"/>
              <a:t>15 March and 15 October (every year)</a:t>
            </a:r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1662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359532" y="2391730"/>
            <a:ext cx="8532948" cy="2016224"/>
          </a:xfrm>
        </p:spPr>
        <p:txBody>
          <a:bodyPr>
            <a:normAutofit/>
          </a:bodyPr>
          <a:lstStyle/>
          <a:p>
            <a:pPr algn="ctr"/>
            <a:r>
              <a:rPr lang="de-DE" sz="3200" dirty="0" err="1" smtClean="0"/>
              <a:t>Let´s</a:t>
            </a:r>
            <a:r>
              <a:rPr lang="de-DE" sz="3200" dirty="0" smtClean="0"/>
              <a:t> </a:t>
            </a:r>
            <a:r>
              <a:rPr lang="de-DE" sz="3200" dirty="0" err="1" smtClean="0"/>
              <a:t>keep</a:t>
            </a:r>
            <a:r>
              <a:rPr lang="de-DE" sz="3200" dirty="0" smtClean="0"/>
              <a:t> in </a:t>
            </a:r>
            <a:r>
              <a:rPr lang="de-DE" sz="3200" dirty="0" err="1" smtClean="0"/>
              <a:t>touch</a:t>
            </a:r>
            <a:r>
              <a:rPr lang="de-DE" sz="3200" dirty="0" smtClean="0"/>
              <a:t>!</a:t>
            </a:r>
          </a:p>
          <a:p>
            <a:pPr algn="ctr"/>
            <a:endParaRPr lang="de-DE" sz="3200" dirty="0"/>
          </a:p>
          <a:p>
            <a:pPr algn="ctr"/>
            <a:endParaRPr lang="de-DE" sz="3200" dirty="0" smtClean="0"/>
          </a:p>
          <a:p>
            <a:pPr algn="ctr"/>
            <a:r>
              <a:rPr lang="de-DE" sz="2500" dirty="0" err="1" smtClean="0"/>
              <a:t>LinkedIN</a:t>
            </a:r>
            <a:r>
              <a:rPr lang="de-DE" sz="2500" dirty="0" smtClean="0"/>
              <a:t>: Lia Lang </a:t>
            </a:r>
            <a:r>
              <a:rPr lang="de-DE" sz="2500" dirty="0" smtClean="0">
                <a:sym typeface="Wingdings" panose="05000000000000000000" pitchFamily="2" charset="2"/>
              </a:rPr>
              <a:t></a:t>
            </a:r>
            <a:endParaRPr lang="de-DE" sz="2500" dirty="0"/>
          </a:p>
        </p:txBody>
      </p:sp>
    </p:spTree>
    <p:extLst>
      <p:ext uri="{BB962C8B-B14F-4D97-AF65-F5344CB8AC3E}">
        <p14:creationId xmlns:p14="http://schemas.microsoft.com/office/powerpoint/2010/main" val="3451538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6" name="Bildplatzhalter 5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7" name="Textplatzhalt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962" y="0"/>
            <a:ext cx="9186024" cy="5093766"/>
          </a:xfrm>
          <a:prstGeom prst="rect">
            <a:avLst/>
          </a:prstGeom>
        </p:spPr>
      </p:pic>
      <p:sp>
        <p:nvSpPr>
          <p:cNvPr id="10" name="Pfeil nach unten 9"/>
          <p:cNvSpPr/>
          <p:nvPr/>
        </p:nvSpPr>
        <p:spPr>
          <a:xfrm rot="7362009">
            <a:off x="6336443" y="3056244"/>
            <a:ext cx="360040" cy="12241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5965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Talent </a:t>
            </a:r>
            <a:r>
              <a:rPr lang="de-DE" dirty="0" err="1"/>
              <a:t>management</a:t>
            </a:r>
            <a:r>
              <a:rPr lang="de-DE" dirty="0"/>
              <a:t> at Helmholtz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1400" dirty="0"/>
              <a:t>Career </a:t>
            </a:r>
            <a:r>
              <a:rPr lang="de-DE" sz="1400" dirty="0" err="1"/>
              <a:t>development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a </a:t>
            </a:r>
            <a:r>
              <a:rPr lang="de-DE" sz="1400" dirty="0" err="1"/>
              <a:t>cornerstone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our</a:t>
            </a:r>
            <a:r>
              <a:rPr lang="de-DE" sz="1400" dirty="0"/>
              <a:t> </a:t>
            </a:r>
            <a:r>
              <a:rPr lang="de-DE" sz="1400" dirty="0" err="1"/>
              <a:t>strategy</a:t>
            </a:r>
            <a:r>
              <a:rPr lang="de-DE" sz="1400" dirty="0"/>
              <a:t>. Helmholtz </a:t>
            </a:r>
            <a:r>
              <a:rPr lang="de-DE" sz="1400" dirty="0" err="1"/>
              <a:t>is</a:t>
            </a:r>
            <a:r>
              <a:rPr lang="de-DE" sz="1400" dirty="0"/>
              <a:t> a </a:t>
            </a:r>
            <a:r>
              <a:rPr lang="de-DE" sz="1400" dirty="0" err="1"/>
              <a:t>place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grow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your</a:t>
            </a:r>
            <a:r>
              <a:rPr lang="de-DE" sz="1400" dirty="0"/>
              <a:t> </a:t>
            </a:r>
            <a:r>
              <a:rPr lang="de-DE" sz="1400" dirty="0" err="1"/>
              <a:t>full</a:t>
            </a:r>
            <a:r>
              <a:rPr lang="de-DE" sz="1400" dirty="0"/>
              <a:t> potential.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5182375" y="1599642"/>
            <a:ext cx="3600400" cy="2971793"/>
            <a:chOff x="5184068" y="1353088"/>
            <a:chExt cx="3600400" cy="2971793"/>
          </a:xfrm>
        </p:grpSpPr>
        <p:sp>
          <p:nvSpPr>
            <p:cNvPr id="11" name="Textfeld 10"/>
            <p:cNvSpPr txBox="1"/>
            <p:nvPr/>
          </p:nvSpPr>
          <p:spPr>
            <a:xfrm>
              <a:off x="5184068" y="3924771"/>
              <a:ext cx="30845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Alumna Prof. Dr. Kathrin </a:t>
              </a:r>
              <a:r>
                <a:rPr lang="en-US" sz="1000" dirty="0" err="1"/>
                <a:t>Valerius</a:t>
              </a:r>
              <a:r>
                <a:rPr lang="en-US" sz="1000" dirty="0"/>
                <a:t> conducts research in experimental </a:t>
              </a:r>
              <a:r>
                <a:rPr lang="en-US" sz="1000" dirty="0" err="1"/>
                <a:t>astroparticle</a:t>
              </a:r>
              <a:r>
                <a:rPr lang="en-US" sz="1000" dirty="0"/>
                <a:t> physics</a:t>
              </a:r>
              <a:r>
                <a:rPr lang="de-DE" sz="1000" dirty="0"/>
                <a:t>. </a:t>
              </a:r>
            </a:p>
          </p:txBody>
        </p:sp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6" r="13"/>
            <a:stretch/>
          </p:blipFill>
          <p:spPr>
            <a:xfrm>
              <a:off x="5252288" y="1353088"/>
              <a:ext cx="3532180" cy="2550809"/>
            </a:xfrm>
            <a:prstGeom prst="rect">
              <a:avLst/>
            </a:prstGeom>
          </p:spPr>
        </p:pic>
      </p:grpSp>
      <p:sp>
        <p:nvSpPr>
          <p:cNvPr id="8" name="Textfeld 7"/>
          <p:cNvSpPr txBox="1"/>
          <p:nvPr/>
        </p:nvSpPr>
        <p:spPr>
          <a:xfrm>
            <a:off x="358775" y="1353088"/>
            <a:ext cx="4603750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ts val="1800"/>
              </a:lnSpc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More than 40 graduate schools / research schools; approx. 8.700 graduate students</a:t>
            </a:r>
          </a:p>
          <a:p>
            <a:pPr marL="180000" indent="-180000">
              <a:lnSpc>
                <a:spcPts val="1800"/>
              </a:lnSpc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Helmholtz Career Development Centers as career counselling units for postdocs at the Helmholtz Centers </a:t>
            </a:r>
          </a:p>
          <a:p>
            <a:pPr marL="180000" indent="-180000">
              <a:lnSpc>
                <a:spcPts val="1800"/>
              </a:lnSpc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Funding for 261 young investigator groups since 2003</a:t>
            </a:r>
          </a:p>
          <a:p>
            <a:pPr marL="180000" indent="-180000">
              <a:lnSpc>
                <a:spcPts val="1800"/>
              </a:lnSpc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Tenure options in cooperation with </a:t>
            </a:r>
            <a:r>
              <a:rPr lang="en-US" sz="1400" dirty="0" smtClean="0"/>
              <a:t>Universities</a:t>
            </a:r>
          </a:p>
          <a:p>
            <a:pPr marL="180000" indent="-180000">
              <a:lnSpc>
                <a:spcPts val="1800"/>
              </a:lnSpc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400" dirty="0" smtClean="0"/>
              <a:t>More than 70 </a:t>
            </a:r>
            <a:r>
              <a:rPr lang="en-US" sz="1400" dirty="0"/>
              <a:t>first-time professorial appointments of highly talented female </a:t>
            </a:r>
            <a:r>
              <a:rPr lang="en-US" sz="1400" dirty="0" smtClean="0"/>
              <a:t>scientists</a:t>
            </a:r>
          </a:p>
          <a:p>
            <a:pPr marL="180000" indent="-180000">
              <a:lnSpc>
                <a:spcPts val="1800"/>
              </a:lnSpc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400" dirty="0" smtClean="0"/>
              <a:t>Almost 60 </a:t>
            </a:r>
            <a:r>
              <a:rPr lang="en-US" sz="1400" dirty="0"/>
              <a:t>Helmholtz Distinguished Professorships for leading international female </a:t>
            </a:r>
            <a:r>
              <a:rPr lang="en-US" sz="1400" dirty="0" smtClean="0"/>
              <a:t>scientists</a:t>
            </a:r>
            <a:endParaRPr lang="en-US" sz="1400" dirty="0"/>
          </a:p>
          <a:p>
            <a:pPr marL="180000" indent="-180000">
              <a:lnSpc>
                <a:spcPts val="1800"/>
              </a:lnSpc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Qualification of more than 800 staff members in the Helmholtz Leadership Academy </a:t>
            </a:r>
            <a:endParaRPr lang="en-US" sz="1400" dirty="0" smtClean="0"/>
          </a:p>
          <a:p>
            <a:pPr marL="180000" indent="-180000">
              <a:lnSpc>
                <a:spcPts val="1800"/>
              </a:lnSpc>
              <a:spcBef>
                <a:spcPts val="6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de-DE" sz="1400" dirty="0"/>
          </a:p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257159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de-DE" dirty="0"/>
              <a:t>Nomination </a:t>
            </a:r>
            <a:r>
              <a:rPr lang="de-DE" dirty="0" err="1" smtClean="0"/>
              <a:t>data</a:t>
            </a:r>
            <a:r>
              <a:rPr lang="de-DE" dirty="0" smtClean="0"/>
              <a:t> – 21. </a:t>
            </a:r>
            <a:r>
              <a:rPr lang="de-DE" smtClean="0"/>
              <a:t>Helmholtz </a:t>
            </a:r>
            <a:r>
              <a:rPr lang="de-DE" dirty="0" err="1" smtClean="0"/>
              <a:t>Investigator</a:t>
            </a:r>
            <a:r>
              <a:rPr lang="de-DE" dirty="0"/>
              <a:t> </a:t>
            </a:r>
            <a:r>
              <a:rPr lang="de-DE" dirty="0" smtClean="0"/>
              <a:t>Groups </a:t>
            </a:r>
            <a:r>
              <a:rPr lang="de-DE" dirty="0" err="1" smtClean="0"/>
              <a:t>Program</a:t>
            </a:r>
            <a:r>
              <a:rPr lang="de-DE" dirty="0" smtClean="0"/>
              <a:t> (2023)</a:t>
            </a:r>
            <a:r>
              <a:rPr lang="de-DE" dirty="0"/>
              <a:t>	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Recruiting </a:t>
            </a:r>
            <a:r>
              <a:rPr lang="de-DE" dirty="0" err="1" smtClean="0"/>
              <a:t>of</a:t>
            </a:r>
            <a:r>
              <a:rPr lang="de-DE" dirty="0" smtClean="0"/>
              <a:t> international „</a:t>
            </a:r>
            <a:r>
              <a:rPr lang="de-DE" dirty="0" err="1" smtClean="0"/>
              <a:t>rising</a:t>
            </a:r>
            <a:r>
              <a:rPr lang="de-DE" dirty="0" smtClean="0"/>
              <a:t> </a:t>
            </a:r>
            <a:r>
              <a:rPr lang="de-DE" dirty="0" err="1" smtClean="0"/>
              <a:t>stars</a:t>
            </a:r>
            <a:r>
              <a:rPr lang="de-DE" dirty="0" smtClean="0"/>
              <a:t>“ </a:t>
            </a:r>
            <a:r>
              <a:rPr lang="de-DE" dirty="0" err="1" smtClean="0"/>
              <a:t>for</a:t>
            </a:r>
            <a:r>
              <a:rPr lang="de-DE" dirty="0" smtClean="0"/>
              <a:t> Germany</a:t>
            </a:r>
            <a:endParaRPr lang="de-DE" dirty="0"/>
          </a:p>
        </p:txBody>
      </p:sp>
      <p:sp>
        <p:nvSpPr>
          <p:cNvPr id="28" name="Rechteck 27"/>
          <p:cNvSpPr/>
          <p:nvPr/>
        </p:nvSpPr>
        <p:spPr>
          <a:xfrm>
            <a:off x="358775" y="1131590"/>
            <a:ext cx="2773065" cy="2880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b="1" dirty="0" smtClean="0">
                <a:solidFill>
                  <a:schemeClr val="tx2"/>
                </a:solidFill>
              </a:rPr>
              <a:t>95 </a:t>
            </a:r>
            <a:r>
              <a:rPr lang="de-DE" sz="1000" b="1" dirty="0" err="1">
                <a:solidFill>
                  <a:schemeClr val="tx2"/>
                </a:solidFill>
              </a:rPr>
              <a:t>applications</a:t>
            </a:r>
            <a:r>
              <a:rPr lang="de-DE" sz="1000" b="1" dirty="0">
                <a:solidFill>
                  <a:schemeClr val="tx2"/>
                </a:solidFill>
              </a:rPr>
              <a:t> </a:t>
            </a:r>
            <a:r>
              <a:rPr lang="de-DE" sz="1000" b="1" dirty="0" err="1">
                <a:solidFill>
                  <a:schemeClr val="tx2"/>
                </a:solidFill>
              </a:rPr>
              <a:t>of</a:t>
            </a:r>
            <a:r>
              <a:rPr lang="de-DE" sz="1000" b="1" dirty="0">
                <a:solidFill>
                  <a:schemeClr val="tx2"/>
                </a:solidFill>
              </a:rPr>
              <a:t> </a:t>
            </a:r>
            <a:r>
              <a:rPr lang="de-DE" sz="1000" b="1" dirty="0" err="1">
                <a:solidFill>
                  <a:schemeClr val="tx2"/>
                </a:solidFill>
              </a:rPr>
              <a:t>candidates</a:t>
            </a:r>
            <a:endParaRPr lang="de-DE" sz="1000" b="1" dirty="0">
              <a:solidFill>
                <a:schemeClr val="tx2"/>
              </a:solidFill>
            </a:endParaRPr>
          </a:p>
          <a:p>
            <a:pPr algn="ctr"/>
            <a:r>
              <a:rPr lang="de-DE" sz="1000" b="1" dirty="0" smtClean="0">
                <a:solidFill>
                  <a:schemeClr val="tx2"/>
                </a:solidFill>
              </a:rPr>
              <a:t>20 </a:t>
            </a:r>
            <a:r>
              <a:rPr lang="de-DE" sz="1000" b="1" dirty="0" err="1">
                <a:solidFill>
                  <a:schemeClr val="tx2"/>
                </a:solidFill>
              </a:rPr>
              <a:t>nominations</a:t>
            </a:r>
            <a:r>
              <a:rPr lang="de-DE" sz="1000" b="1" dirty="0">
                <a:solidFill>
                  <a:schemeClr val="tx2"/>
                </a:solidFill>
              </a:rPr>
              <a:t> </a:t>
            </a:r>
            <a:r>
              <a:rPr lang="de-DE" sz="1000" b="1" dirty="0" err="1">
                <a:solidFill>
                  <a:schemeClr val="tx2"/>
                </a:solidFill>
              </a:rPr>
              <a:t>of</a:t>
            </a:r>
            <a:r>
              <a:rPr lang="de-DE" sz="1000" b="1" dirty="0">
                <a:solidFill>
                  <a:schemeClr val="tx2"/>
                </a:solidFill>
              </a:rPr>
              <a:t> </a:t>
            </a:r>
            <a:r>
              <a:rPr lang="de-DE" sz="1000" b="1" dirty="0" err="1" smtClean="0">
                <a:solidFill>
                  <a:schemeClr val="tx2"/>
                </a:solidFill>
              </a:rPr>
              <a:t>centers</a:t>
            </a:r>
            <a:endParaRPr lang="de-DE" sz="1000" b="1" dirty="0">
              <a:solidFill>
                <a:schemeClr val="tx2"/>
              </a:solidFill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3184242" y="1131590"/>
            <a:ext cx="2773065" cy="2880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b="1" dirty="0">
                <a:solidFill>
                  <a:schemeClr val="tx2"/>
                </a:solidFill>
              </a:rPr>
              <a:t>Country of </a:t>
            </a:r>
            <a:r>
              <a:rPr lang="de-DE" sz="1000" b="1" dirty="0" err="1">
                <a:solidFill>
                  <a:schemeClr val="tx2"/>
                </a:solidFill>
              </a:rPr>
              <a:t>origin</a:t>
            </a:r>
            <a:endParaRPr lang="de-DE" sz="1000" b="1" dirty="0">
              <a:solidFill>
                <a:schemeClr val="tx2"/>
              </a:solidFill>
            </a:endParaRPr>
          </a:p>
        </p:txBody>
      </p:sp>
      <p:sp>
        <p:nvSpPr>
          <p:cNvPr id="46" name="Rechteck 45"/>
          <p:cNvSpPr/>
          <p:nvPr/>
        </p:nvSpPr>
        <p:spPr>
          <a:xfrm>
            <a:off x="6480212" y="1887674"/>
            <a:ext cx="720080" cy="1368152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Rechteck 46"/>
          <p:cNvSpPr/>
          <p:nvPr/>
        </p:nvSpPr>
        <p:spPr>
          <a:xfrm>
            <a:off x="345764" y="3310382"/>
            <a:ext cx="2785103" cy="2880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b="1" dirty="0" err="1">
                <a:solidFill>
                  <a:schemeClr val="tx2"/>
                </a:solidFill>
              </a:rPr>
              <a:t>Nominations</a:t>
            </a:r>
            <a:r>
              <a:rPr lang="de-DE" sz="1000" b="1" dirty="0">
                <a:solidFill>
                  <a:schemeClr val="tx2"/>
                </a:solidFill>
              </a:rPr>
              <a:t> </a:t>
            </a:r>
            <a:r>
              <a:rPr lang="de-DE" sz="1000" b="1" dirty="0" err="1">
                <a:solidFill>
                  <a:schemeClr val="tx2"/>
                </a:solidFill>
              </a:rPr>
              <a:t>by</a:t>
            </a:r>
            <a:r>
              <a:rPr lang="de-DE" sz="1000" b="1" dirty="0">
                <a:solidFill>
                  <a:schemeClr val="tx2"/>
                </a:solidFill>
              </a:rPr>
              <a:t> </a:t>
            </a:r>
            <a:r>
              <a:rPr lang="de-DE" sz="1000" b="1" dirty="0" err="1" smtClean="0">
                <a:solidFill>
                  <a:schemeClr val="tx2"/>
                </a:solidFill>
              </a:rPr>
              <a:t>center</a:t>
            </a:r>
            <a:endParaRPr lang="de-DE" sz="1000" b="1" dirty="0">
              <a:solidFill>
                <a:schemeClr val="tx2"/>
              </a:solidFill>
            </a:endParaRPr>
          </a:p>
        </p:txBody>
      </p:sp>
      <p:sp>
        <p:nvSpPr>
          <p:cNvPr id="48" name="Rechteck 47"/>
          <p:cNvSpPr/>
          <p:nvPr/>
        </p:nvSpPr>
        <p:spPr>
          <a:xfrm>
            <a:off x="6009962" y="3315221"/>
            <a:ext cx="2773065" cy="2880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b="1" dirty="0" err="1">
                <a:solidFill>
                  <a:schemeClr val="tx2"/>
                </a:solidFill>
              </a:rPr>
              <a:t>Applicants</a:t>
            </a:r>
            <a:r>
              <a:rPr lang="de-DE" sz="1000" b="1" dirty="0">
                <a:solidFill>
                  <a:schemeClr val="tx2"/>
                </a:solidFill>
              </a:rPr>
              <a:t> </a:t>
            </a:r>
            <a:r>
              <a:rPr lang="de-DE" sz="1000" b="1" dirty="0" err="1">
                <a:solidFill>
                  <a:schemeClr val="tx2"/>
                </a:solidFill>
              </a:rPr>
              <a:t>with</a:t>
            </a:r>
            <a:r>
              <a:rPr lang="de-DE" sz="1000" b="1" dirty="0">
                <a:solidFill>
                  <a:schemeClr val="tx2"/>
                </a:solidFill>
              </a:rPr>
              <a:t> </a:t>
            </a:r>
            <a:r>
              <a:rPr lang="de-DE" sz="1000" b="1" dirty="0" err="1">
                <a:solidFill>
                  <a:schemeClr val="tx2"/>
                </a:solidFill>
              </a:rPr>
              <a:t>children</a:t>
            </a:r>
            <a:endParaRPr lang="de-DE" sz="1000" b="1" dirty="0">
              <a:solidFill>
                <a:schemeClr val="tx2"/>
              </a:solidFill>
            </a:endParaRPr>
          </a:p>
        </p:txBody>
      </p:sp>
      <p:sp>
        <p:nvSpPr>
          <p:cNvPr id="49" name="Rechteck 48"/>
          <p:cNvSpPr/>
          <p:nvPr/>
        </p:nvSpPr>
        <p:spPr>
          <a:xfrm>
            <a:off x="6015395" y="1131590"/>
            <a:ext cx="2773065" cy="2880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b="1" dirty="0" err="1">
                <a:solidFill>
                  <a:schemeClr val="tx2"/>
                </a:solidFill>
              </a:rPr>
              <a:t>Current</a:t>
            </a:r>
            <a:r>
              <a:rPr lang="de-DE" sz="1000" b="1" dirty="0">
                <a:solidFill>
                  <a:schemeClr val="tx2"/>
                </a:solidFill>
              </a:rPr>
              <a:t> </a:t>
            </a:r>
            <a:r>
              <a:rPr lang="de-DE" sz="1000" b="1" dirty="0" err="1">
                <a:solidFill>
                  <a:schemeClr val="tx2"/>
                </a:solidFill>
              </a:rPr>
              <a:t>place</a:t>
            </a:r>
            <a:r>
              <a:rPr lang="de-DE" sz="1000" b="1" dirty="0">
                <a:solidFill>
                  <a:schemeClr val="tx2"/>
                </a:solidFill>
              </a:rPr>
              <a:t> </a:t>
            </a:r>
            <a:r>
              <a:rPr lang="de-DE" sz="1000" b="1" dirty="0" err="1">
                <a:solidFill>
                  <a:schemeClr val="tx2"/>
                </a:solidFill>
              </a:rPr>
              <a:t>of</a:t>
            </a:r>
            <a:r>
              <a:rPr lang="de-DE" sz="1000" b="1" dirty="0">
                <a:solidFill>
                  <a:schemeClr val="tx2"/>
                </a:solidFill>
              </a:rPr>
              <a:t> </a:t>
            </a:r>
            <a:r>
              <a:rPr lang="de-DE" sz="1000" b="1" dirty="0" err="1">
                <a:solidFill>
                  <a:schemeClr val="tx2"/>
                </a:solidFill>
              </a:rPr>
              <a:t>employment</a:t>
            </a:r>
            <a:endParaRPr lang="de-DE" sz="1000" b="1" dirty="0">
              <a:solidFill>
                <a:schemeClr val="tx2"/>
              </a:solidFill>
            </a:endParaRPr>
          </a:p>
        </p:txBody>
      </p:sp>
      <p:sp>
        <p:nvSpPr>
          <p:cNvPr id="51" name="Rechteck 50"/>
          <p:cNvSpPr/>
          <p:nvPr/>
        </p:nvSpPr>
        <p:spPr>
          <a:xfrm>
            <a:off x="6028551" y="3792391"/>
            <a:ext cx="1496281" cy="147511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>
          <a:xfrm>
            <a:off x="3184242" y="3310382"/>
            <a:ext cx="2773065" cy="2880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b="1" dirty="0">
                <a:solidFill>
                  <a:schemeClr val="tx2"/>
                </a:solidFill>
              </a:rPr>
              <a:t>Gender</a:t>
            </a:r>
          </a:p>
        </p:txBody>
      </p:sp>
      <p:pic>
        <p:nvPicPr>
          <p:cNvPr id="22" name="Grafik 21" descr="Bildschirmausschnitt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92" y="3598414"/>
            <a:ext cx="2016258" cy="1532539"/>
          </a:xfrm>
          <a:prstGeom prst="rect">
            <a:avLst/>
          </a:prstGeom>
        </p:spPr>
      </p:pic>
      <p:pic>
        <p:nvPicPr>
          <p:cNvPr id="23" name="Grafik 22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88" y="3700768"/>
            <a:ext cx="2094112" cy="1412537"/>
          </a:xfrm>
          <a:prstGeom prst="rect">
            <a:avLst/>
          </a:prstGeom>
        </p:spPr>
      </p:pic>
      <p:pic>
        <p:nvPicPr>
          <p:cNvPr id="24" name="Grafik 23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394" y="1722271"/>
            <a:ext cx="2773065" cy="1533555"/>
          </a:xfrm>
          <a:prstGeom prst="rect">
            <a:avLst/>
          </a:prstGeom>
        </p:spPr>
      </p:pic>
      <p:pic>
        <p:nvPicPr>
          <p:cNvPr id="25" name="Grafik 24" descr="Bildschirmausschnit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600427"/>
            <a:ext cx="2802791" cy="1655399"/>
          </a:xfrm>
          <a:prstGeom prst="rect">
            <a:avLst/>
          </a:prstGeom>
        </p:spPr>
      </p:pic>
      <p:pic>
        <p:nvPicPr>
          <p:cNvPr id="26" name="Grafik 25" descr="Bildschirmausschnit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522" y="1419622"/>
            <a:ext cx="2785101" cy="1834930"/>
          </a:xfrm>
          <a:prstGeom prst="rect">
            <a:avLst/>
          </a:prstGeom>
        </p:spPr>
      </p:pic>
      <p:pic>
        <p:nvPicPr>
          <p:cNvPr id="27" name="Grafik 26" descr="Bildschirmausschnit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98678"/>
            <a:ext cx="2102024" cy="153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76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739" y="743645"/>
            <a:ext cx="3617453" cy="4418967"/>
          </a:xfrm>
          <a:prstGeom prst="rect">
            <a:avLst/>
          </a:prstGeom>
        </p:spPr>
      </p:pic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Helmholtz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centers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18 </a:t>
            </a:r>
            <a:r>
              <a:rPr lang="de-DE" dirty="0" err="1"/>
              <a:t>centers</a:t>
            </a:r>
            <a:r>
              <a:rPr lang="de-DE" dirty="0"/>
              <a:t> in 6 Research Fields</a:t>
            </a:r>
          </a:p>
        </p:txBody>
      </p:sp>
      <p:sp>
        <p:nvSpPr>
          <p:cNvPr id="14" name="Rechteck 13"/>
          <p:cNvSpPr/>
          <p:nvPr/>
        </p:nvSpPr>
        <p:spPr>
          <a:xfrm>
            <a:off x="5959677" y="1311610"/>
            <a:ext cx="2809069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Helmholtz Center for Infection Research (HZI)</a:t>
            </a: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Helmholtz Center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Environmental Research – UFZ</a:t>
            </a: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Helmholtz-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Zentrum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Hereon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28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GEOMAR Helmholtz Center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Ocean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Research Kiel</a:t>
            </a: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Helmholtz Center Potsdam – </a:t>
            </a:r>
            <a:b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German Research Center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Geosciences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GFZ</a:t>
            </a: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Karlsruhe Institute of Technology (KIT)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28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Max Delbrück Center for Molecular Medicine in the Helmholtz Association (MDC)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28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28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287992" y="1275606"/>
            <a:ext cx="30958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Alfred-Wegener-Institut Helmholtz-Zentrum für Polar- und Meeresforschung (</a:t>
            </a:r>
            <a:r>
              <a:rPr kumimoji="0" lang="de-DE" sz="1000" b="0" i="0" u="sng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AWI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sng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CISPA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Helmholtz Center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Information Security</a:t>
            </a: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Deutsches Elektronen-Synchrotron </a:t>
            </a:r>
            <a:r>
              <a:rPr kumimoji="0" lang="de-DE" sz="1000" b="0" i="0" u="sng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DESY</a:t>
            </a: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Deutsches Krebsforschungszentrum (</a:t>
            </a:r>
            <a:r>
              <a:rPr kumimoji="0" lang="de-DE" sz="1000" b="0" i="0" u="sng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DKFZ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Deutsches Zentrum für Neurodegenerative Erkrankungen (</a:t>
            </a:r>
            <a:r>
              <a:rPr kumimoji="0" lang="de-DE" sz="1000" b="0" i="0" u="sng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DZNE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German Aerospace Center (</a:t>
            </a:r>
            <a:r>
              <a:rPr kumimoji="0" lang="de-DE" sz="1000" b="0" i="0" u="sng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DLR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Forschungszentrum Jülich (</a:t>
            </a:r>
            <a:r>
              <a:rPr kumimoji="0" lang="de-DE" sz="1000" b="0" i="0" u="sng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FZJ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sng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GEOMAR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Helmholtz-Zentrum für </a:t>
            </a:r>
            <a:b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Ozeanforschung Kiel</a:t>
            </a: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sng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GSI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Helmholtz Center for Heavy Ion Research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28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sng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Helmholtz </a:t>
            </a:r>
            <a:r>
              <a:rPr kumimoji="0" lang="de-DE" sz="10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Munich</a:t>
            </a:r>
            <a:r>
              <a:rPr kumimoji="0" lang="de-DE" sz="10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de-DE" sz="1000" b="0" i="0" u="sng" strike="noStrike" kern="1200" cap="none" spc="0" normalizeH="0" baseline="0" noProof="0" dirty="0">
              <a:ln>
                <a:noFill/>
              </a:ln>
              <a:solidFill>
                <a:srgbClr val="0028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Helmholtz-Zentrum Berlin für Materialien und Energie (HZB)</a:t>
            </a: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Helmholtz Center Dresden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Rossendorf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(HZDR)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28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000" b="0" i="0" u="sng" strike="noStrike" kern="1200" cap="none" spc="0" normalizeH="0" baseline="0" noProof="0" dirty="0">
              <a:ln>
                <a:noFill/>
              </a:ln>
              <a:solidFill>
                <a:srgbClr val="0028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28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221235" y="4227934"/>
            <a:ext cx="2547511" cy="6848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sng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Research Fields: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(1)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Energy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, (2) Earth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and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Environment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(3)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Health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, (4) 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(5)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Aeronautics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Space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Tansport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(6) Matter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00286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678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six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fields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Helmholtz </a:t>
            </a:r>
            <a:r>
              <a:rPr lang="de-DE" dirty="0" err="1"/>
              <a:t>Association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18200" r="4499" b="18801"/>
          <a:stretch/>
        </p:blipFill>
        <p:spPr>
          <a:xfrm>
            <a:off x="359532" y="1239602"/>
            <a:ext cx="7164796" cy="352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18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739" y="743645"/>
            <a:ext cx="3617453" cy="4418967"/>
          </a:xfrm>
          <a:prstGeom prst="rect">
            <a:avLst/>
          </a:prstGeom>
        </p:spPr>
      </p:pic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Helmholtz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centers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18 </a:t>
            </a:r>
            <a:r>
              <a:rPr lang="de-DE" dirty="0" err="1"/>
              <a:t>centers</a:t>
            </a:r>
            <a:r>
              <a:rPr lang="de-DE" dirty="0"/>
              <a:t> in 6 Research Fields</a:t>
            </a:r>
          </a:p>
        </p:txBody>
      </p:sp>
      <p:sp>
        <p:nvSpPr>
          <p:cNvPr id="14" name="Rechteck 13"/>
          <p:cNvSpPr/>
          <p:nvPr/>
        </p:nvSpPr>
        <p:spPr>
          <a:xfrm>
            <a:off x="5959677" y="1311610"/>
            <a:ext cx="2809069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Helmholtz Center for Infection Research (HZI)</a:t>
            </a: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Helmholtz Center </a:t>
            </a:r>
            <a:r>
              <a:rPr kumimoji="0" lang="de-DE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Environmental Research – UFZ</a:t>
            </a: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Helmholtz-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Zentrum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Hereon</a:t>
            </a:r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srgbClr val="0028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GEOMAR Helmholtz Center </a:t>
            </a:r>
            <a:r>
              <a:rPr kumimoji="0" lang="de-DE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Ocean</a:t>
            </a: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Research Kiel</a:t>
            </a: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Helmholtz Center Potsdam – </a:t>
            </a:r>
            <a:b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German Research Center </a:t>
            </a:r>
            <a:r>
              <a:rPr kumimoji="0" lang="de-DE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Geosciences</a:t>
            </a: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GFZ</a:t>
            </a: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Karlsruhe Institute of Technology (KIT)</a:t>
            </a:r>
            <a:endParaRPr kumimoji="0" lang="de-DE" sz="1000" b="1" i="0" u="none" strike="noStrike" kern="1200" cap="none" spc="0" normalizeH="0" baseline="0" noProof="0" dirty="0">
              <a:ln>
                <a:noFill/>
              </a:ln>
              <a:solidFill>
                <a:srgbClr val="0028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Max Delbrück Center for Molecular Medicine in the Helmholtz Association (MDC)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28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28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287992" y="1275606"/>
            <a:ext cx="30958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Alfred-Wegener-Institut Helmholtz-Zentrum für Polar- und Meeresforschung (</a:t>
            </a:r>
            <a:r>
              <a:rPr kumimoji="0" lang="de-DE" sz="1000" b="1" i="0" u="sng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AWI</a:t>
            </a: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sng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CISPA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Helmholtz Center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Information Security</a:t>
            </a: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Deutsches Elektronen-Synchrotron </a:t>
            </a:r>
            <a:r>
              <a:rPr kumimoji="0" lang="de-DE" sz="1000" b="0" i="0" u="sng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DESY</a:t>
            </a: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Deutsches Krebsforschungszentrum (</a:t>
            </a:r>
            <a:r>
              <a:rPr kumimoji="0" lang="de-DE" sz="1000" b="0" i="0" u="sng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DKFZ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Deutsches Zentrum für Neurodegenerative Erkrankungen (</a:t>
            </a:r>
            <a:r>
              <a:rPr kumimoji="0" lang="de-DE" sz="1000" b="0" i="0" u="sng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DZNE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German Aerospace Center (</a:t>
            </a:r>
            <a:r>
              <a:rPr kumimoji="0" lang="de-DE" sz="1000" b="0" i="0" u="sng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DLR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Forschungszentrum Jülich (</a:t>
            </a:r>
            <a:r>
              <a:rPr kumimoji="0" lang="de-DE" sz="1000" b="1" i="0" u="sng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FZJ</a:t>
            </a:r>
            <a:r>
              <a:rPr kumimoji="0" lang="de-DE" sz="1000" b="1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sng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GEOMAR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Helmholtz-Zentrum für </a:t>
            </a:r>
            <a:b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Ozeanforschung Kiel</a:t>
            </a: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sng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GSI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Helmholtz Center for Heavy Ion Research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28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sng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Helmholtz </a:t>
            </a:r>
            <a:r>
              <a:rPr kumimoji="0" lang="de-DE" sz="10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Munich</a:t>
            </a:r>
            <a:r>
              <a:rPr kumimoji="0" lang="de-DE" sz="10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de-DE" sz="1000" b="0" i="0" u="sng" strike="noStrike" kern="1200" cap="none" spc="0" normalizeH="0" baseline="0" noProof="0" dirty="0">
              <a:ln>
                <a:noFill/>
              </a:ln>
              <a:solidFill>
                <a:srgbClr val="0028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Helmholtz-Zentrum Berlin für Materialien und Energie (HZB)</a:t>
            </a: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Helmholtz Center Dresden </a:t>
            </a:r>
            <a:r>
              <a:rPr kumimoji="0" lang="de-D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Rossendorf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(HZDR)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28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000" b="0" i="0" u="sng" strike="noStrike" kern="1200" cap="none" spc="0" normalizeH="0" baseline="0" noProof="0" dirty="0">
              <a:ln>
                <a:noFill/>
              </a:ln>
              <a:solidFill>
                <a:srgbClr val="0028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286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221235" y="4227934"/>
            <a:ext cx="2547511" cy="6848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sng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Research Fields: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(1)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Energy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, (2) Earth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and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Environment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(3)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Health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, (4) 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(5)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Aeronautics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Space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Tansport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(6) Matter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002864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498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Facts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figures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/>
              <a:t>Personnel</a:t>
            </a:r>
            <a:r>
              <a:rPr lang="de-DE" dirty="0"/>
              <a:t> &amp; </a:t>
            </a:r>
            <a:r>
              <a:rPr lang="de-DE" err="1"/>
              <a:t>budget</a:t>
            </a:r>
            <a:r>
              <a:rPr lang="de-DE"/>
              <a:t> 2023</a:t>
            </a:r>
            <a:endParaRPr lang="de-DE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88505" y="4327724"/>
            <a:ext cx="8243935" cy="461665"/>
          </a:xfrm>
          <a:prstGeom prst="rect">
            <a:avLst/>
          </a:prstGeom>
          <a:noFill/>
          <a:ln>
            <a:noFill/>
          </a:ln>
          <a:effectLst>
            <a:prstShdw prst="shdw17" dist="17961" dir="135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tabLst>
                <a:tab pos="1790700" algn="l"/>
                <a:tab pos="2697163" algn="l"/>
                <a:tab pos="3497263" algn="l"/>
              </a:tabLst>
              <a:defRPr sz="26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tabLst>
                <a:tab pos="1790700" algn="l"/>
                <a:tab pos="2697163" algn="l"/>
                <a:tab pos="3497263" algn="l"/>
              </a:tabLst>
              <a:defRPr sz="2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tabLst>
                <a:tab pos="1790700" algn="l"/>
                <a:tab pos="2697163" algn="l"/>
                <a:tab pos="3497263" algn="l"/>
              </a:tabLst>
              <a:defRPr sz="26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790700" algn="l"/>
                <a:tab pos="2697163" algn="l"/>
                <a:tab pos="3497263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790700" algn="l"/>
                <a:tab pos="2697163" algn="l"/>
                <a:tab pos="3497263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  <a:tab pos="2697163" algn="l"/>
                <a:tab pos="3497263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  <a:tab pos="2697163" algn="l"/>
                <a:tab pos="3497263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  <a:tab pos="2697163" algn="l"/>
                <a:tab pos="3497263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  <a:tab pos="2697163" algn="l"/>
                <a:tab pos="3497263" algn="l"/>
              </a:tabLst>
              <a:defRPr sz="2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>
                <a:tab pos="1790700" algn="l"/>
                <a:tab pos="2697163" algn="l"/>
                <a:tab pos="3497263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02864"/>
              </a:solidFill>
              <a:effectLst/>
              <a:uLnTx/>
              <a:uFillTx/>
              <a:latin typeface="Helmholtz Halvar Mittel Rg" panose="00000500000000000000" pitchFamily="50" charset="0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>
                <a:tab pos="1790700" algn="l"/>
                <a:tab pos="2697163" algn="l"/>
                <a:tab pos="3497263" algn="l"/>
              </a:tabLst>
              <a:defRPr/>
            </a:pP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* </a:t>
            </a: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Including</a:t>
            </a: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project</a:t>
            </a: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sponsorships</a:t>
            </a:r>
            <a:endParaRPr kumimoji="0" lang="en-US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02864"/>
              </a:solidFill>
              <a:effectLst/>
              <a:uLnTx/>
              <a:uFillTx/>
              <a:latin typeface="Helmholtz Halvar Mittel Rg" panose="00000500000000000000" pitchFamily="50" charset="0"/>
              <a:ea typeface="ＭＳ Ｐゴシック" pitchFamily="34" charset="-128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>
                <a:tab pos="1790700" algn="l"/>
                <a:tab pos="2697163" algn="l"/>
                <a:tab pos="3497263" algn="l"/>
              </a:tabLst>
              <a:defRPr/>
            </a:pP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** As </a:t>
            </a: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of</a:t>
            </a: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 2016, </a:t>
            </a: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the</a:t>
            </a: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 German </a:t>
            </a: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federal</a:t>
            </a: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government</a:t>
            </a: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alone</a:t>
            </a: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is</a:t>
            </a: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financing</a:t>
            </a: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the</a:t>
            </a: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pact</a:t>
            </a: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increase</a:t>
            </a: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 so </a:t>
            </a: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that</a:t>
            </a: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the</a:t>
            </a: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federal</a:t>
            </a: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government's</a:t>
            </a: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share</a:t>
            </a: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is</a:t>
            </a: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kumimoji="0" lang="de-DE" alt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over</a:t>
            </a:r>
            <a:r>
              <a:rPr kumimoji="0" lang="de-DE" alt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2864"/>
                </a:solidFill>
                <a:effectLst/>
                <a:uLnTx/>
                <a:uFillTx/>
                <a:latin typeface="Helmholtz Halvar Mittel Rg" panose="00000500000000000000" pitchFamily="50" charset="0"/>
                <a:ea typeface="ＭＳ Ｐゴシック" pitchFamily="34" charset="-128"/>
                <a:cs typeface="Arial" pitchFamily="34" charset="0"/>
              </a:rPr>
              <a:t> 90%.</a:t>
            </a:r>
          </a:p>
        </p:txBody>
      </p:sp>
      <p:cxnSp>
        <p:nvCxnSpPr>
          <p:cNvPr id="13" name="Gerade Verbindung 12"/>
          <p:cNvCxnSpPr/>
          <p:nvPr/>
        </p:nvCxnSpPr>
        <p:spPr>
          <a:xfrm>
            <a:off x="4333049" y="1383618"/>
            <a:ext cx="0" cy="2736304"/>
          </a:xfrm>
          <a:prstGeom prst="line">
            <a:avLst/>
          </a:prstGeom>
          <a:ln w="12700">
            <a:solidFill>
              <a:srgbClr val="5A696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0" t="22240"/>
          <a:stretch/>
        </p:blipFill>
        <p:spPr>
          <a:xfrm>
            <a:off x="4464496" y="1779662"/>
            <a:ext cx="4535996" cy="233576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3" r="6730"/>
          <a:stretch/>
        </p:blipFill>
        <p:spPr>
          <a:xfrm>
            <a:off x="683568" y="1779663"/>
            <a:ext cx="3384884" cy="245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85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7" y="-308570"/>
            <a:ext cx="8380813" cy="5924861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2879812" y="1743658"/>
            <a:ext cx="2304256" cy="1332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5180374" y="1743658"/>
            <a:ext cx="2304256" cy="1332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503548" y="1743658"/>
            <a:ext cx="2304256" cy="3024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4567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7" y="-308570"/>
            <a:ext cx="8380813" cy="5924861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2879812" y="1743658"/>
            <a:ext cx="2304256" cy="1332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5180374" y="1743658"/>
            <a:ext cx="2304256" cy="1332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417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7" y="-308570"/>
            <a:ext cx="8380813" cy="5924861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5180374" y="1743658"/>
            <a:ext cx="2304256" cy="1332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7069930"/>
      </p:ext>
    </p:extLst>
  </p:cSld>
  <p:clrMapOvr>
    <a:masterClrMapping/>
  </p:clrMapOvr>
</p:sld>
</file>

<file path=ppt/theme/theme1.xml><?xml version="1.0" encoding="utf-8"?>
<a:theme xmlns:a="http://schemas.openxmlformats.org/drawingml/2006/main" name="Titel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itel_Schlüsseltechnologien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Inhalts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Inhalts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Inhalts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Inhalts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Zwischen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nhalts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itel_Energ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itel_Erde und Umwelt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itel_Gesundheit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itel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itel_Verkehr und Weltraum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2265</Words>
  <Application>Microsoft Office PowerPoint</Application>
  <PresentationFormat>Bildschirmpräsentation (16:9)</PresentationFormat>
  <Paragraphs>261</Paragraphs>
  <Slides>24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14</vt:i4>
      </vt:variant>
      <vt:variant>
        <vt:lpstr>Folientitel</vt:lpstr>
      </vt:variant>
      <vt:variant>
        <vt:i4>24</vt:i4>
      </vt:variant>
    </vt:vector>
  </HeadingPairs>
  <TitlesOfParts>
    <vt:vector size="43" baseType="lpstr">
      <vt:lpstr>ＭＳ Ｐゴシック</vt:lpstr>
      <vt:lpstr>Arial</vt:lpstr>
      <vt:lpstr>Calibri</vt:lpstr>
      <vt:lpstr>Helmholtz Halvar Mittel Rg</vt:lpstr>
      <vt:lpstr>Wingdings</vt:lpstr>
      <vt:lpstr>Titelfolie</vt:lpstr>
      <vt:lpstr>Zwischenfolie</vt:lpstr>
      <vt:lpstr>Benutzerdefiniertes Design</vt:lpstr>
      <vt:lpstr>Inhaltsfolie</vt:lpstr>
      <vt:lpstr>Titel_Energie</vt:lpstr>
      <vt:lpstr>Titel_Erde und Umwelt</vt:lpstr>
      <vt:lpstr>Titel_Gesundheit</vt:lpstr>
      <vt:lpstr>Titel_Materie</vt:lpstr>
      <vt:lpstr>Titel_Verkehr und Weltraum</vt:lpstr>
      <vt:lpstr>Titel_Schlüsseltechnologien</vt:lpstr>
      <vt:lpstr>4_Inhaltsfolie</vt:lpstr>
      <vt:lpstr>1_Inhaltsfolie</vt:lpstr>
      <vt:lpstr>2_Inhaltsfolie</vt:lpstr>
      <vt:lpstr>3_Inhaltsfolie</vt:lpstr>
      <vt:lpstr>Career opportunities at Germany's biggest research organization for postdocs </vt:lpstr>
      <vt:lpstr>PowerPoint-Präsentation</vt:lpstr>
      <vt:lpstr>Helmholtz research centers</vt:lpstr>
      <vt:lpstr>The six research fields</vt:lpstr>
      <vt:lpstr>Helmholtz research centers</vt:lpstr>
      <vt:lpstr>Facts and figures</vt:lpstr>
      <vt:lpstr>PowerPoint-Präsentation</vt:lpstr>
      <vt:lpstr>PowerPoint-Präsentation</vt:lpstr>
      <vt:lpstr>PowerPoint-Präsentation</vt:lpstr>
      <vt:lpstr>PowerPoint-Präsentation</vt:lpstr>
      <vt:lpstr>The Helmholtz Investigator Group program</vt:lpstr>
      <vt:lpstr>Helmholtz Investigator Groups </vt:lpstr>
      <vt:lpstr>Funding of first-time professorial appointments of excellent female scientists</vt:lpstr>
      <vt:lpstr>Funding of first-time professorial appointments  of excellent female scientists</vt:lpstr>
      <vt:lpstr>Funding of first-time professorial appointments  of excellent female scientists</vt:lpstr>
      <vt:lpstr>Funding of first-time professorial appointments  of excellent female scientists</vt:lpstr>
      <vt:lpstr>Funding of first-time professorial appointments  of excellent female scientists</vt:lpstr>
      <vt:lpstr>Funding of first-time professorial appointments  of excellent female scientists</vt:lpstr>
      <vt:lpstr>Research Grants for Doctoral Researchers and Postdocs</vt:lpstr>
      <vt:lpstr>Research Grants for Doctoral Researchers and Postdocs</vt:lpstr>
      <vt:lpstr>PowerPoint-Präsentation</vt:lpstr>
      <vt:lpstr>PowerPoint-Präsentation</vt:lpstr>
      <vt:lpstr>Talent management at Helmholtz</vt:lpstr>
      <vt:lpstr>Nomination data – 21. Helmholtz Investigator Groups Program (2023)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Dazenko, Irina</dc:creator>
  <cp:lastModifiedBy>Lang, Lia</cp:lastModifiedBy>
  <cp:revision>711</cp:revision>
  <cp:lastPrinted>2024-03-12T10:15:02Z</cp:lastPrinted>
  <dcterms:created xsi:type="dcterms:W3CDTF">2017-08-27T12:31:56Z</dcterms:created>
  <dcterms:modified xsi:type="dcterms:W3CDTF">2024-04-16T11:50:37Z</dcterms:modified>
</cp:coreProperties>
</file>