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9" r:id="rId2"/>
    <p:sldId id="409" r:id="rId3"/>
    <p:sldId id="290" r:id="rId4"/>
    <p:sldId id="291" r:id="rId5"/>
    <p:sldId id="406" r:id="rId6"/>
    <p:sldId id="407" r:id="rId7"/>
    <p:sldId id="408" r:id="rId8"/>
    <p:sldId id="293" r:id="rId9"/>
    <p:sldId id="294" r:id="rId10"/>
    <p:sldId id="295" r:id="rId11"/>
    <p:sldId id="365" r:id="rId12"/>
    <p:sldId id="367" r:id="rId13"/>
    <p:sldId id="415" r:id="rId14"/>
    <p:sldId id="413" r:id="rId15"/>
    <p:sldId id="369" r:id="rId16"/>
    <p:sldId id="370" r:id="rId17"/>
    <p:sldId id="301" r:id="rId18"/>
    <p:sldId id="302" r:id="rId19"/>
    <p:sldId id="304" r:id="rId20"/>
    <p:sldId id="371" r:id="rId21"/>
    <p:sldId id="338" r:id="rId22"/>
    <p:sldId id="414" r:id="rId23"/>
    <p:sldId id="366" r:id="rId24"/>
    <p:sldId id="382" r:id="rId25"/>
    <p:sldId id="372" r:id="rId26"/>
    <p:sldId id="308" r:id="rId27"/>
    <p:sldId id="410" r:id="rId28"/>
    <p:sldId id="349" r:id="rId29"/>
    <p:sldId id="344" r:id="rId30"/>
    <p:sldId id="351" r:id="rId31"/>
    <p:sldId id="311" r:id="rId32"/>
    <p:sldId id="312" r:id="rId33"/>
    <p:sldId id="416" r:id="rId34"/>
    <p:sldId id="412" r:id="rId35"/>
    <p:sldId id="300" r:id="rId36"/>
    <p:sldId id="411" r:id="rId37"/>
    <p:sldId id="313" r:id="rId38"/>
  </p:sldIdLst>
  <p:sldSz cx="12192000" cy="6858000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66" userDrawn="1">
          <p15:clr>
            <a:srgbClr val="A4A3A4"/>
          </p15:clr>
        </p15:guide>
        <p15:guide id="7" pos="2978" userDrawn="1">
          <p15:clr>
            <a:srgbClr val="A4A3A4"/>
          </p15:clr>
        </p15:guide>
        <p15:guide id="8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ehme" initials="ABö" lastIdx="11" clrIdx="0">
    <p:extLst>
      <p:ext uri="{19B8F6BF-5375-455C-9EA6-DF929625EA0E}">
        <p15:presenceInfo xmlns:p15="http://schemas.microsoft.com/office/powerpoint/2012/main" userId="boehme" providerId="None"/>
      </p:ext>
    </p:extLst>
  </p:cmAuthor>
  <p:cmAuthor id="2" name="buckowa" initials="buckowa" lastIdx="1" clrIdx="1">
    <p:extLst>
      <p:ext uri="{19B8F6BF-5375-455C-9EA6-DF929625EA0E}">
        <p15:presenceInfo xmlns:p15="http://schemas.microsoft.com/office/powerpoint/2012/main" userId="buckowa" providerId="None"/>
      </p:ext>
    </p:extLst>
  </p:cmAuthor>
  <p:cmAuthor id="3" name="Dreike, Michaela" initials="DM" lastIdx="1" clrIdx="2">
    <p:extLst>
      <p:ext uri="{19B8F6BF-5375-455C-9EA6-DF929625EA0E}">
        <p15:presenceInfo xmlns:p15="http://schemas.microsoft.com/office/powerpoint/2012/main" userId="S-1-5-21-3644388107-1047395450-350737637-1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5C1"/>
    <a:srgbClr val="95C7E8"/>
    <a:srgbClr val="6DA5D5"/>
    <a:srgbClr val="831F82"/>
    <a:srgbClr val="F39200"/>
    <a:srgbClr val="B02AB0"/>
    <a:srgbClr val="B73736"/>
    <a:srgbClr val="0A5A95"/>
    <a:srgbClr val="A7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84" autoAdjust="0"/>
  </p:normalViewPr>
  <p:slideViewPr>
    <p:cSldViewPr snapToObjects="1">
      <p:cViewPr varScale="1">
        <p:scale>
          <a:sx n="62" d="100"/>
          <a:sy n="62" d="100"/>
        </p:scale>
        <p:origin x="828" y="48"/>
      </p:cViewPr>
      <p:guideLst>
        <p:guide orient="horz" pos="1026"/>
        <p:guide orient="horz" pos="3838"/>
        <p:guide pos="513"/>
        <p:guide pos="7469"/>
        <p:guide pos="3840"/>
        <p:guide pos="166"/>
        <p:guide pos="2978"/>
        <p:guide pos="3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06"/>
    </p:cViewPr>
  </p:sorterViewPr>
  <p:notesViewPr>
    <p:cSldViewPr snapToObjects="1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wgp101\IIIGK-REF\Karrieref&#246;rderung\Information&amp;Kommunikation\Pr&#228;sentationen\SAMMELORDNER\Daten\4001_c_bewilligungen_verfahren_program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wgp101\IIIGK-REF\Karrieref&#246;rderung\Information&amp;Kommunikation\Pr&#228;sentationen\SAMMELORDNER\Daten\5000_c_bewill_nach_wb_202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wgp101\IIIGK-REF\Karrieref&#246;rderung\Information&amp;Kommunikation\Pr&#228;sentationen\SAMMELORDNER\Daten\4001_c_bewilligungen_verfahren_program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2819269150992"/>
          <c:y val="0.11667913238593866"/>
          <c:w val="0.44204593691843563"/>
          <c:h val="0.75680115901742651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c:spPr>
          <c:dPt>
            <c:idx val="0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76-458A-85A6-4670FE4AF99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76-458A-85A6-4670FE4AF9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576-458A-85A6-4670FE4AF99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576-458A-85A6-4670FE4AF99B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576-458A-85A6-4670FE4AF99B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576-458A-85A6-4670FE4AF99B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576-458A-85A6-4670FE4AF99B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576-458A-85A6-4670FE4AF99B}"/>
              </c:ext>
            </c:extLst>
          </c:dPt>
          <c:dLbls>
            <c:delete val="1"/>
          </c:dLbls>
          <c:cat>
            <c:strRef>
              <c:f>Tabelle!$B$5:$B$13</c:f>
              <c:strCache>
                <c:ptCount val="9"/>
                <c:pt idx="0">
                  <c:v>Einzelförderung</c:v>
                </c:pt>
                <c:pt idx="1">
                  <c:v>Forschungsgruppen</c:v>
                </c:pt>
                <c:pt idx="2">
                  <c:v>Schwerpunktprogramme</c:v>
                </c:pt>
                <c:pt idx="3">
                  <c:v>Sonderforschungsbereiche</c:v>
                </c:pt>
                <c:pt idx="4">
                  <c:v>Graduiertenkollegs</c:v>
                </c:pt>
                <c:pt idx="5">
                  <c:v>Forschungszentren</c:v>
                </c:pt>
                <c:pt idx="6">
                  <c:v>Exzellenzstrategie</c:v>
                </c:pt>
                <c:pt idx="7">
                  <c:v>Infrastrukturförderung</c:v>
                </c:pt>
                <c:pt idx="8">
                  <c:v>Preise, weitere Förderungen</c:v>
                </c:pt>
              </c:strCache>
            </c:strRef>
          </c:cat>
          <c:val>
            <c:numRef>
              <c:f>Tabelle!$C$5:$C$13</c:f>
              <c:numCache>
                <c:formatCode>#,##0.0</c:formatCode>
                <c:ptCount val="9"/>
                <c:pt idx="0">
                  <c:v>1293.3</c:v>
                </c:pt>
                <c:pt idx="1">
                  <c:v>196.4</c:v>
                </c:pt>
                <c:pt idx="2">
                  <c:v>236.6</c:v>
                </c:pt>
                <c:pt idx="3">
                  <c:v>872.9</c:v>
                </c:pt>
                <c:pt idx="4">
                  <c:v>238.5</c:v>
                </c:pt>
                <c:pt idx="5">
                  <c:v>13</c:v>
                </c:pt>
                <c:pt idx="6">
                  <c:v>475.2</c:v>
                </c:pt>
                <c:pt idx="7">
                  <c:v>271.7</c:v>
                </c:pt>
                <c:pt idx="8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76-458A-85A6-4670FE4AF99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39130434782606E-2"/>
          <c:y val="5.6022562211578177E-2"/>
          <c:w val="0.8973913043478261"/>
          <c:h val="0.69561334244984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'Tabelle en'!$A$5</c:f>
              <c:strCache>
                <c:ptCount val="1"/>
                <c:pt idx="0">
                  <c:v>Humanities and Social Sciences</c:v>
                </c:pt>
              </c:strCache>
            </c:strRef>
          </c:tx>
          <c:spPr>
            <a:solidFill>
              <a:srgbClr val="F7B916"/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6309323184987516E-3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defRPr>
                    </a:pPr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492.9</a:t>
                    </a:r>
                    <a:b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</a:br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(15.0%)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FA-4DA5-8EEB-0B4501521B08}"/>
                </c:ext>
              </c:extLst>
            </c:dLbl>
            <c:dLbl>
              <c:idx val="1"/>
              <c:layout>
                <c:manualLayout>
                  <c:x val="-9.2618646369975032E-3"/>
                  <c:y val="3.0676328502415458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526.3</a:t>
                    </a:r>
                    <a:b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</a:br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(15.9%)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FA-4DA5-8EEB-0B4501521B08}"/>
                </c:ext>
              </c:extLst>
            </c:dLbl>
            <c:dLbl>
              <c:idx val="2"/>
              <c:layout>
                <c:manualLayout>
                  <c:x val="-1.0805508743163753E-2"/>
                  <c:y val="-5.623928590673179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590.3</a:t>
                    </a:r>
                    <a:br>
                      <a:rPr lang="en-US"/>
                    </a:br>
                    <a:r>
                      <a:rPr lang="en-US"/>
                      <a:t>(15.9%)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FA-4DA5-8EEB-0B4501521B08}"/>
                </c:ext>
              </c:extLst>
            </c:dLbl>
            <c:dLbl>
              <c:idx val="3"/>
              <c:layout>
                <c:manualLayout>
                  <c:x val="-9.2618646369975032E-3"/>
                  <c:y val="9.2028985507245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637.3</a:t>
                    </a:r>
                    <a:br>
                      <a:rPr lang="en-US"/>
                    </a:br>
                    <a:r>
                      <a:rPr lang="en-US"/>
                      <a:t>(16.3%)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FA-4DA5-8EEB-0B4501521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de-DE" sz="105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en'!$B$5:$E$5</c:f>
              <c:numCache>
                <c:formatCode>#,##0.0</c:formatCode>
                <c:ptCount val="4"/>
                <c:pt idx="0">
                  <c:v>492.9</c:v>
                </c:pt>
                <c:pt idx="1">
                  <c:v>526.29999999999995</c:v>
                </c:pt>
                <c:pt idx="2">
                  <c:v>590.4</c:v>
                </c:pt>
                <c:pt idx="3">
                  <c:v>637.29999999999995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A-4DA5-8EEB-0B4501521B08}"/>
            </c:ext>
          </c:extLst>
        </c:ser>
        <c:ser>
          <c:idx val="1"/>
          <c:order val="1"/>
          <c:tx>
            <c:strRef>
              <c:f>'Tabelle en'!$A$6</c:f>
              <c:strCache>
                <c:ptCount val="1"/>
                <c:pt idx="0">
                  <c:v>Life Sciences</c:v>
                </c:pt>
              </c:strCache>
            </c:strRef>
          </c:tx>
          <c:spPr>
            <a:solidFill>
              <a:srgbClr val="E2341B"/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1,166.5</a:t>
                    </a:r>
                    <a:br>
                      <a:rPr lang="en-US"/>
                    </a:br>
                    <a:r>
                      <a:rPr lang="en-US"/>
                      <a:t>(35.5%)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FA-4DA5-8EEB-0B4501521B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1,215.9</a:t>
                    </a:r>
                    <a:br>
                      <a:rPr lang="en-US"/>
                    </a:br>
                    <a:r>
                      <a:rPr lang="en-US"/>
                      <a:t>(36.8%)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FA-4DA5-8EEB-0B4501521B08}"/>
                </c:ext>
              </c:extLst>
            </c:dLbl>
            <c:dLbl>
              <c:idx val="2"/>
              <c:layout>
                <c:manualLayout>
                  <c:x val="-3.916697013362949E-3"/>
                  <c:y val="1.53381642512077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1,322.6</a:t>
                    </a:r>
                    <a:br>
                      <a:rPr lang="en-US"/>
                    </a:br>
                    <a:r>
                      <a:rPr lang="en-US"/>
                      <a:t>(36.3%)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854418792665724E-2"/>
                      <c:h val="0.10322584541062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FA-4DA5-8EEB-0B4501521B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1,427.1</a:t>
                    </a:r>
                    <a:br>
                      <a:rPr lang="en-US"/>
                    </a:br>
                    <a:r>
                      <a:rPr lang="en-US"/>
                      <a:t>(36.5%)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FA-4DA5-8EEB-0B4501521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en'!$B$6:$E$6</c:f>
              <c:numCache>
                <c:formatCode>#,##0.0</c:formatCode>
                <c:ptCount val="4"/>
                <c:pt idx="0">
                  <c:v>1166.5</c:v>
                </c:pt>
                <c:pt idx="1">
                  <c:v>1215.9000000000001</c:v>
                </c:pt>
                <c:pt idx="2">
                  <c:v>1322.6</c:v>
                </c:pt>
                <c:pt idx="3">
                  <c:v>1427.1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FA-4DA5-8EEB-0B4501521B08}"/>
            </c:ext>
          </c:extLst>
        </c:ser>
        <c:ser>
          <c:idx val="2"/>
          <c:order val="2"/>
          <c:tx>
            <c:strRef>
              <c:f>'Tabelle en'!$A$7</c:f>
              <c:strCache>
                <c:ptCount val="1"/>
                <c:pt idx="0">
                  <c:v>Natural Sciences</c:v>
                </c:pt>
              </c:strCache>
            </c:strRef>
          </c:tx>
          <c:spPr>
            <a:solidFill>
              <a:srgbClr val="79B41E"/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2482513976360359E-3"/>
                  <c:y val="-6.135265700483091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735.2</a:t>
                    </a:r>
                    <a:br>
                      <a:rPr lang="en-US"/>
                    </a:br>
                    <a:r>
                      <a:rPr lang="en-US"/>
                      <a:t>(22.4%)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FA-4DA5-8EEB-0B4501521B08}"/>
                </c:ext>
              </c:extLst>
            </c:dLbl>
            <c:dLbl>
              <c:idx val="1"/>
              <c:layout>
                <c:manualLayout>
                  <c:x val="7.7182205308313091E-3"/>
                  <c:y val="-3.0676328502415458E-3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defRPr>
                    </a:pPr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757.5</a:t>
                    </a:r>
                    <a:b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</a:br>
                    <a:r>
                      <a:rPr lang="en-US" sz="105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Verdana"/>
                        <a:cs typeface="Verdana"/>
                      </a:rPr>
                      <a:t>(22.6%)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FA-4DA5-8EEB-0B4501521B08}"/>
                </c:ext>
              </c:extLst>
            </c:dLbl>
            <c:dLbl>
              <c:idx val="2"/>
              <c:layout>
                <c:manualLayout>
                  <c:x val="1.0805508743163753E-2"/>
                  <c:y val="-4.60157004830923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852.5</a:t>
                    </a:r>
                    <a:br>
                      <a:rPr lang="en-US"/>
                    </a:br>
                    <a:r>
                      <a:rPr lang="en-US"/>
                      <a:t>(23.4%)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40374376237121E-2"/>
                      <c:h val="9.09246376811594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7FA-4DA5-8EEB-0B4501521B08}"/>
                </c:ext>
              </c:extLst>
            </c:dLbl>
            <c:dLbl>
              <c:idx val="3"/>
              <c:layout>
                <c:manualLayout>
                  <c:x val="6.1745764246651149E-3"/>
                  <c:y val="-2.811964295336589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913.9</a:t>
                    </a:r>
                    <a:br>
                      <a:rPr lang="en-US"/>
                    </a:br>
                    <a:r>
                      <a:rPr lang="en-US"/>
                      <a:t>(23.4%)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FA-4DA5-8EEB-0B4501521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de-DE" sz="105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en'!$B$7:$E$7</c:f>
              <c:numCache>
                <c:formatCode>#,##0.0</c:formatCode>
                <c:ptCount val="4"/>
                <c:pt idx="0">
                  <c:v>735.2</c:v>
                </c:pt>
                <c:pt idx="1">
                  <c:v>757.5</c:v>
                </c:pt>
                <c:pt idx="2">
                  <c:v>852.5</c:v>
                </c:pt>
                <c:pt idx="3">
                  <c:v>913.9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FA-4DA5-8EEB-0B4501521B08}"/>
            </c:ext>
          </c:extLst>
        </c:ser>
        <c:ser>
          <c:idx val="3"/>
          <c:order val="3"/>
          <c:tx>
            <c:strRef>
              <c:f>'Tabelle en'!$A$8</c:f>
              <c:strCache>
                <c:ptCount val="1"/>
                <c:pt idx="0">
                  <c:v>Engineering Sciences</c:v>
                </c:pt>
              </c:strCache>
            </c:strRef>
          </c:tx>
          <c:spPr>
            <a:solidFill>
              <a:srgbClr val="249CD3"/>
            </a:solidFill>
            <a:ln w="317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053760140799817E-2"/>
                  <c:y val="-1.22705314009661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639.3</a:t>
                    </a:r>
                    <a:br>
                      <a:rPr lang="en-US"/>
                    </a:br>
                    <a:r>
                      <a:rPr lang="en-US"/>
                      <a:t>(19.5%)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FA-4DA5-8EEB-0B4501521B08}"/>
                </c:ext>
              </c:extLst>
            </c:dLbl>
            <c:dLbl>
              <c:idx val="1"/>
              <c:layout>
                <c:manualLayout>
                  <c:x val="1.23491528493299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665.0</a:t>
                    </a:r>
                  </a:p>
                  <a:p>
                    <a:r>
                      <a:rPr lang="en-US"/>
                      <a:t>(20.1%)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FA-4DA5-8EEB-0B4501521B08}"/>
                </c:ext>
              </c:extLst>
            </c:dLbl>
            <c:dLbl>
              <c:idx val="2"/>
              <c:layout>
                <c:manualLayout>
                  <c:x val="7.7182205308312527E-3"/>
                  <c:y val="-5.623928590673179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724.2</a:t>
                    </a:r>
                    <a:br>
                      <a:rPr lang="en-US"/>
                    </a:br>
                    <a:r>
                      <a:rPr lang="en-US"/>
                      <a:t>(19.9%)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FA-4DA5-8EEB-0B4501521B08}"/>
                </c:ext>
              </c:extLst>
            </c:dLbl>
            <c:dLbl>
              <c:idx val="3"/>
              <c:layout>
                <c:manualLayout>
                  <c:x val="6.17457642466500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766.2</a:t>
                    </a:r>
                  </a:p>
                  <a:p>
                    <a:r>
                      <a:rPr lang="en-US"/>
                      <a:t>(19.6%)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7FA-4DA5-8EEB-0B4501521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en'!$B$8:$E$8</c:f>
              <c:numCache>
                <c:formatCode>#,##0.0</c:formatCode>
                <c:ptCount val="4"/>
                <c:pt idx="0">
                  <c:v>639.29999999999995</c:v>
                </c:pt>
                <c:pt idx="1">
                  <c:v>665</c:v>
                </c:pt>
                <c:pt idx="2">
                  <c:v>724.2</c:v>
                </c:pt>
                <c:pt idx="3">
                  <c:v>766.2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7FA-4DA5-8EEB-0B4501521B08}"/>
            </c:ext>
          </c:extLst>
        </c:ser>
        <c:ser>
          <c:idx val="4"/>
          <c:order val="4"/>
          <c:tx>
            <c:strRef>
              <c:f>'Tabelle en'!$A$9</c:f>
              <c:strCache>
                <c:ptCount val="1"/>
                <c:pt idx="0">
                  <c:v>Interdisciplinary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1745764246649449E-3"/>
                  <c:y val="3.06763285024154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251.6</a:t>
                    </a:r>
                    <a:br>
                      <a:rPr lang="en-US"/>
                    </a:br>
                    <a:r>
                      <a:rPr lang="en-US"/>
                      <a:t>(7.7%)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FA-4DA5-8EEB-0B4501521B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143.4</a:t>
                    </a:r>
                    <a:br>
                      <a:rPr lang="en-US"/>
                    </a:br>
                    <a:r>
                      <a:rPr lang="en-US"/>
                      <a:t>(4.3%)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FA-4DA5-8EEB-0B4501521B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156.1</a:t>
                    </a:r>
                    <a:br>
                      <a:rPr lang="en-US"/>
                    </a:br>
                    <a:r>
                      <a:rPr lang="en-US"/>
                      <a:t>(4.3%)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FA-4DA5-8EEB-0B4501521B08}"/>
                </c:ext>
              </c:extLst>
            </c:dLbl>
            <c:dLbl>
              <c:idx val="3"/>
              <c:layout>
                <c:manualLayout>
                  <c:x val="3.0872882123326143E-3"/>
                  <c:y val="-3.06763285024165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164.5</a:t>
                    </a:r>
                    <a:br>
                      <a:rPr lang="en-US"/>
                    </a:br>
                    <a:r>
                      <a:rPr lang="en-US"/>
                      <a:t>(4.3%)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FA-4DA5-8EEB-0B4501521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en'!$B$9:$E$9</c:f>
              <c:numCache>
                <c:formatCode>#,##0.0</c:formatCode>
                <c:ptCount val="4"/>
                <c:pt idx="0">
                  <c:v>251.6</c:v>
                </c:pt>
                <c:pt idx="1">
                  <c:v>143.4</c:v>
                </c:pt>
                <c:pt idx="2">
                  <c:v>156.1</c:v>
                </c:pt>
                <c:pt idx="3">
                  <c:v>164.5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FA-4DA5-8EEB-0B4501521B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85198592"/>
        <c:axId val="136771616"/>
      </c:barChart>
      <c:catAx>
        <c:axId val="2851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 sz="1200"/>
            </a:pPr>
            <a:endParaRPr lang="de-DE"/>
          </a:p>
        </c:txPr>
        <c:crossAx val="13677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71616"/>
        <c:scaling>
          <c:orientation val="minMax"/>
          <c:max val="15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 sz="1200"/>
            </a:pPr>
            <a:endParaRPr lang="de-DE"/>
          </a:p>
        </c:txPr>
        <c:crossAx val="285198592"/>
        <c:crosses val="autoZero"/>
        <c:crossBetween val="between"/>
      </c:valAx>
      <c:spPr>
        <a:noFill/>
        <a:ln w="3175">
          <a:solidFill>
            <a:srgbClr val="DCDCDC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4329594966162351E-2"/>
          <c:y val="0.77802310435575794"/>
          <c:w val="0.93016189423363849"/>
          <c:h val="0.1498734298303828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 rtl="0">
        <a:defRPr lang="de-DE" sz="1050" b="1" i="0" u="none" strike="noStrike" kern="1200" baseline="0">
          <a:solidFill>
            <a:sysClr val="windowText" lastClr="000000">
              <a:lumMod val="65000"/>
              <a:lumOff val="35000"/>
            </a:sysClr>
          </a:solidFill>
          <a:latin typeface="+mn-lt"/>
          <a:ea typeface="Verdana"/>
          <a:cs typeface="Verdana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742234769500218E-2"/>
          <c:y val="4.7837680929076462E-2"/>
          <c:w val="0.88394178572793347"/>
          <c:h val="0.57189658483606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'Tabelle en'!$A$5</c:f>
              <c:strCache>
                <c:ptCount val="1"/>
                <c:pt idx="0">
                  <c:v>Humanities and Social Sciences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4F-4AA5-A96B-2BB93C89B2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F-4AA5-A96B-2BB93C89B2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F-4AA5-A96B-2BB93C89B2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4F-4AA5-A96B-2BB93C89B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en'!$B$5:$E$5</c:f>
              <c:numCache>
                <c:formatCode>0.0</c:formatCode>
                <c:ptCount val="4"/>
                <c:pt idx="0">
                  <c:v>32.4</c:v>
                </c:pt>
                <c:pt idx="1">
                  <c:v>32.5</c:v>
                </c:pt>
                <c:pt idx="2">
                  <c:v>30.4</c:v>
                </c:pt>
                <c:pt idx="3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F-4AA5-A96B-2BB93C89B261}"/>
            </c:ext>
          </c:extLst>
        </c:ser>
        <c:ser>
          <c:idx val="1"/>
          <c:order val="1"/>
          <c:tx>
            <c:strRef>
              <c:f>'Tabelle en'!$A$6</c:f>
              <c:strCache>
                <c:ptCount val="1"/>
                <c:pt idx="0">
                  <c:v>Life Sciences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F-4AA5-A96B-2BB93C89B2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4F-4AA5-A96B-2BB93C89B2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4F-4AA5-A96B-2BB93C89B2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4F-4AA5-A96B-2BB93C89B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en'!$B$6:$E$6</c:f>
              <c:numCache>
                <c:formatCode>0.0</c:formatCode>
                <c:ptCount val="4"/>
                <c:pt idx="0">
                  <c:v>33.1</c:v>
                </c:pt>
                <c:pt idx="1">
                  <c:v>33.700000000000003</c:v>
                </c:pt>
                <c:pt idx="2">
                  <c:v>28.8</c:v>
                </c:pt>
                <c:pt idx="3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4F-4AA5-A96B-2BB93C89B261}"/>
            </c:ext>
          </c:extLst>
        </c:ser>
        <c:ser>
          <c:idx val="2"/>
          <c:order val="2"/>
          <c:tx>
            <c:strRef>
              <c:f>'Tabelle en'!$A$7</c:f>
              <c:strCache>
                <c:ptCount val="1"/>
                <c:pt idx="0">
                  <c:v>Natural Sciences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4F-4AA5-A96B-2BB93C89B2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4F-4AA5-A96B-2BB93C89B2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4F-4AA5-A96B-2BB93C89B2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34.0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4F-4AA5-A96B-2BB93C89B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en'!$B$7:$E$7</c:f>
              <c:numCache>
                <c:formatCode>0.0</c:formatCode>
                <c:ptCount val="4"/>
                <c:pt idx="0">
                  <c:v>36.799999999999997</c:v>
                </c:pt>
                <c:pt idx="1">
                  <c:v>36</c:v>
                </c:pt>
                <c:pt idx="2">
                  <c:v>32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4F-4AA5-A96B-2BB93C89B261}"/>
            </c:ext>
          </c:extLst>
        </c:ser>
        <c:ser>
          <c:idx val="3"/>
          <c:order val="3"/>
          <c:tx>
            <c:strRef>
              <c:f>'Tabelle en'!$A$8</c:f>
              <c:strCache>
                <c:ptCount val="1"/>
                <c:pt idx="0">
                  <c:v>Engineering Sciences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4F-4AA5-A96B-2BB93C89B2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4F-4AA5-A96B-2BB93C89B2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4F-4AA5-A96B-2BB93C89B2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4F-4AA5-A96B-2BB93C89B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en'!$B$8:$E$8</c:f>
              <c:numCache>
                <c:formatCode>0.0</c:formatCode>
                <c:ptCount val="4"/>
                <c:pt idx="0">
                  <c:v>31.4</c:v>
                </c:pt>
                <c:pt idx="1">
                  <c:v>30.4</c:v>
                </c:pt>
                <c:pt idx="2">
                  <c:v>26.9</c:v>
                </c:pt>
                <c:pt idx="3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14F-4AA5-A96B-2BB93C89B261}"/>
            </c:ext>
          </c:extLst>
        </c:ser>
        <c:ser>
          <c:idx val="4"/>
          <c:order val="4"/>
          <c:tx>
            <c:strRef>
              <c:f>'Tabelle en'!$A$9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14F-4AA5-A96B-2BB93C89B2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4F-4AA5-A96B-2BB93C89B2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14F-4AA5-A96B-2BB93C89B2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14F-4AA5-A96B-2BB93C89B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'Tabelle en'!$B$4:$E$4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'Tabelle en'!$B$9:$E$9</c:f>
              <c:numCache>
                <c:formatCode>0.0</c:formatCode>
                <c:ptCount val="4"/>
                <c:pt idx="0">
                  <c:v>33.299999999999997</c:v>
                </c:pt>
                <c:pt idx="1">
                  <c:v>33.1</c:v>
                </c:pt>
                <c:pt idx="2">
                  <c:v>29.3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14F-4AA5-A96B-2BB93C89B2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52419656"/>
        <c:axId val="452417696"/>
      </c:barChart>
      <c:catAx>
        <c:axId val="45241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de-DE"/>
          </a:p>
        </c:txPr>
        <c:crossAx val="452417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2417696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#\%" sourceLinked="0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 sz="1400"/>
            </a:pPr>
            <a:endParaRPr lang="de-DE"/>
          </a:p>
        </c:txPr>
        <c:crossAx val="452419656"/>
        <c:crosses val="autoZero"/>
        <c:crossBetween val="between"/>
        <c:majorUnit val="10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8.6348548306689685E-2"/>
          <c:y val="0.71697935361107612"/>
          <c:w val="0.87036264064759583"/>
          <c:h val="0.15414937784411958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 algn="ctr">
        <a:defRPr lang="de-DE" sz="11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Verdana"/>
          <a:cs typeface="Verdana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2819269150992"/>
          <c:y val="0.11667913238593866"/>
          <c:w val="0.44204593691843563"/>
          <c:h val="0.75680115901742651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c:spPr>
          <c:dPt>
            <c:idx val="0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76-458A-85A6-4670FE4AF99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76-458A-85A6-4670FE4AF9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576-458A-85A6-4670FE4AF99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576-458A-85A6-4670FE4AF99B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576-458A-85A6-4670FE4AF99B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576-458A-85A6-4670FE4AF99B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576-458A-85A6-4670FE4AF99B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576-458A-85A6-4670FE4AF99B}"/>
              </c:ext>
            </c:extLst>
          </c:dPt>
          <c:dLbls>
            <c:delete val="1"/>
          </c:dLbls>
          <c:cat>
            <c:strRef>
              <c:f>Tabelle!$B$5:$B$13</c:f>
              <c:strCache>
                <c:ptCount val="9"/>
                <c:pt idx="0">
                  <c:v>Einzelförderung</c:v>
                </c:pt>
                <c:pt idx="1">
                  <c:v>Forschungsgruppen</c:v>
                </c:pt>
                <c:pt idx="2">
                  <c:v>Schwerpunktprogramme</c:v>
                </c:pt>
                <c:pt idx="3">
                  <c:v>Sonderforschungsbereiche</c:v>
                </c:pt>
                <c:pt idx="4">
                  <c:v>Graduiertenkollegs</c:v>
                </c:pt>
                <c:pt idx="5">
                  <c:v>Forschungszentren</c:v>
                </c:pt>
                <c:pt idx="6">
                  <c:v>Exzellenzstrategie</c:v>
                </c:pt>
                <c:pt idx="7">
                  <c:v>Infrastrukturförderung</c:v>
                </c:pt>
                <c:pt idx="8">
                  <c:v>Preise, weitere Förderungen</c:v>
                </c:pt>
              </c:strCache>
            </c:strRef>
          </c:cat>
          <c:val>
            <c:numRef>
              <c:f>Tabelle!$C$5:$C$13</c:f>
              <c:numCache>
                <c:formatCode>#,##0.0</c:formatCode>
                <c:ptCount val="9"/>
                <c:pt idx="0">
                  <c:v>1293.3</c:v>
                </c:pt>
                <c:pt idx="1">
                  <c:v>196.4</c:v>
                </c:pt>
                <c:pt idx="2">
                  <c:v>236.6</c:v>
                </c:pt>
                <c:pt idx="3">
                  <c:v>872.9</c:v>
                </c:pt>
                <c:pt idx="4">
                  <c:v>238.5</c:v>
                </c:pt>
                <c:pt idx="5">
                  <c:v>13</c:v>
                </c:pt>
                <c:pt idx="6">
                  <c:v>475.2</c:v>
                </c:pt>
                <c:pt idx="7">
                  <c:v>271.7</c:v>
                </c:pt>
                <c:pt idx="8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76-458A-85A6-4670FE4AF99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</cdr:x>
      <cdr:y>0.2837</cdr:y>
    </cdr:from>
    <cdr:to>
      <cdr:x>0.94179</cdr:x>
      <cdr:y>0.42378</cdr:y>
    </cdr:to>
    <cdr:sp macro="" textlink="">
      <cdr:nvSpPr>
        <cdr:cNvPr id="14" name="Textfeld 2"/>
        <cdr:cNvSpPr txBox="1"/>
      </cdr:nvSpPr>
      <cdr:spPr>
        <a:xfrm xmlns:a="http://schemas.openxmlformats.org/drawingml/2006/main">
          <a:off x="5196314" y="1204315"/>
          <a:ext cx="1648213" cy="594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Individual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grants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programme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1,337.6 (34.2%)</a:t>
          </a:r>
        </a:p>
      </cdr:txBody>
    </cdr:sp>
  </cdr:relSizeAnchor>
  <cdr:relSizeAnchor xmlns:cdr="http://schemas.openxmlformats.org/drawingml/2006/chartDrawing">
    <cdr:from>
      <cdr:x>0.06779</cdr:x>
      <cdr:y>0.33582</cdr:y>
    </cdr:from>
    <cdr:to>
      <cdr:x>0.27677</cdr:x>
      <cdr:y>0.43943</cdr:y>
    </cdr:to>
    <cdr:sp macro="" textlink="">
      <cdr:nvSpPr>
        <cdr:cNvPr id="15" name="Textfeld 2"/>
        <cdr:cNvSpPr txBox="1"/>
      </cdr:nvSpPr>
      <cdr:spPr>
        <a:xfrm xmlns:a="http://schemas.openxmlformats.org/drawingml/2006/main">
          <a:off x="469395" y="1448994"/>
          <a:ext cx="1447119" cy="447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Centres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13.4 (0.3%)</a:t>
          </a:r>
        </a:p>
      </cdr:txBody>
    </cdr:sp>
  </cdr:relSizeAnchor>
  <cdr:relSizeAnchor xmlns:cdr="http://schemas.openxmlformats.org/drawingml/2006/chartDrawing">
    <cdr:from>
      <cdr:x>0.1927</cdr:x>
      <cdr:y>0.78072</cdr:y>
    </cdr:from>
    <cdr:to>
      <cdr:x>0.41114</cdr:x>
      <cdr:y>0.92825</cdr:y>
    </cdr:to>
    <cdr:sp macro="" textlink="">
      <cdr:nvSpPr>
        <cdr:cNvPr id="16" name="Textfeld 2"/>
        <cdr:cNvSpPr txBox="1"/>
      </cdr:nvSpPr>
      <cdr:spPr>
        <a:xfrm xmlns:a="http://schemas.openxmlformats.org/drawingml/2006/main">
          <a:off x="1334358" y="3368660"/>
          <a:ext cx="1512626" cy="636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Collaborative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Centres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986.1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25.2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%)</a:t>
          </a:r>
        </a:p>
      </cdr:txBody>
    </cdr:sp>
  </cdr:relSizeAnchor>
  <cdr:relSizeAnchor xmlns:cdr="http://schemas.openxmlformats.org/drawingml/2006/chartDrawing">
    <cdr:from>
      <cdr:x>0.55011</cdr:x>
      <cdr:y>0.86468</cdr:y>
    </cdr:from>
    <cdr:to>
      <cdr:x>0.83915</cdr:x>
      <cdr:y>0.96674</cdr:y>
    </cdr:to>
    <cdr:sp macro="" textlink="">
      <cdr:nvSpPr>
        <cdr:cNvPr id="17" name="Textfeld 2"/>
        <cdr:cNvSpPr txBox="1"/>
      </cdr:nvSpPr>
      <cdr:spPr>
        <a:xfrm xmlns:a="http://schemas.openxmlformats.org/drawingml/2006/main">
          <a:off x="3809299" y="3730932"/>
          <a:ext cx="2001508" cy="4403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Priority</a:t>
          </a:r>
          <a:r>
            <a:rPr lang="de-DE" sz="1400" b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Programmes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244.3</a:t>
          </a:r>
          <a:r>
            <a:rPr lang="de-DE" sz="1400" b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(6.2%)</a:t>
          </a:r>
        </a:p>
      </cdr:txBody>
    </cdr:sp>
  </cdr:relSizeAnchor>
  <cdr:relSizeAnchor xmlns:cdr="http://schemas.openxmlformats.org/drawingml/2006/chartDrawing">
    <cdr:from>
      <cdr:x>0.66258</cdr:x>
      <cdr:y>0.75629</cdr:y>
    </cdr:from>
    <cdr:to>
      <cdr:x>0.88223</cdr:x>
      <cdr:y>0.87066</cdr:y>
    </cdr:to>
    <cdr:sp macro="" textlink="">
      <cdr:nvSpPr>
        <cdr:cNvPr id="18" name="Textfeld 2"/>
        <cdr:cNvSpPr txBox="1"/>
      </cdr:nvSpPr>
      <cdr:spPr>
        <a:xfrm xmlns:a="http://schemas.openxmlformats.org/drawingml/2006/main">
          <a:off x="4588129" y="3263269"/>
          <a:ext cx="1521005" cy="493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Units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207.1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(5.3%)</a:t>
          </a:r>
        </a:p>
      </cdr:txBody>
    </cdr:sp>
  </cdr:relSizeAnchor>
  <cdr:relSizeAnchor xmlns:cdr="http://schemas.openxmlformats.org/drawingml/2006/chartDrawing">
    <cdr:from>
      <cdr:x>0.05853</cdr:x>
      <cdr:y>0.45691</cdr:y>
    </cdr:from>
    <cdr:to>
      <cdr:x>0.30632</cdr:x>
      <cdr:y>0.57555</cdr:y>
    </cdr:to>
    <cdr:sp macro="" textlink="">
      <cdr:nvSpPr>
        <cdr:cNvPr id="19" name="Textfeld 2"/>
        <cdr:cNvSpPr txBox="1"/>
      </cdr:nvSpPr>
      <cdr:spPr>
        <a:xfrm xmlns:a="http://schemas.openxmlformats.org/drawingml/2006/main">
          <a:off x="506021" y="2140327"/>
          <a:ext cx="2142117" cy="555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Training Groups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281.7 (7.2%)</a:t>
          </a:r>
        </a:p>
      </cdr:txBody>
    </cdr:sp>
  </cdr:relSizeAnchor>
  <cdr:relSizeAnchor xmlns:cdr="http://schemas.openxmlformats.org/drawingml/2006/chartDrawing">
    <cdr:from>
      <cdr:x>0.24178</cdr:x>
      <cdr:y>0.04186</cdr:y>
    </cdr:from>
    <cdr:to>
      <cdr:x>0.48019</cdr:x>
      <cdr:y>0.15623</cdr:y>
    </cdr:to>
    <cdr:sp macro="" textlink="">
      <cdr:nvSpPr>
        <cdr:cNvPr id="20" name="Textfeld 2"/>
        <cdr:cNvSpPr txBox="1"/>
      </cdr:nvSpPr>
      <cdr:spPr>
        <a:xfrm xmlns:a="http://schemas.openxmlformats.org/drawingml/2006/main">
          <a:off x="2090197" y="196111"/>
          <a:ext cx="2061028" cy="535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Infrastructure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funding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322.8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(8.3%)</a:t>
          </a:r>
        </a:p>
      </cdr:txBody>
    </cdr:sp>
  </cdr:relSizeAnchor>
  <cdr:relSizeAnchor xmlns:cdr="http://schemas.openxmlformats.org/drawingml/2006/chartDrawing">
    <cdr:from>
      <cdr:x>0.42503</cdr:x>
      <cdr:y>0</cdr:y>
    </cdr:from>
    <cdr:to>
      <cdr:x>0.62728</cdr:x>
      <cdr:y>0.10264</cdr:y>
    </cdr:to>
    <cdr:sp macro="" textlink="">
      <cdr:nvSpPr>
        <cdr:cNvPr id="21" name="Textfeld 2"/>
        <cdr:cNvSpPr txBox="1"/>
      </cdr:nvSpPr>
      <cdr:spPr>
        <a:xfrm xmlns:a="http://schemas.openxmlformats.org/drawingml/2006/main">
          <a:off x="3674373" y="0"/>
          <a:ext cx="1748429" cy="480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Prizes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other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54.3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(1.4%)</a:t>
          </a:r>
        </a:p>
      </cdr:txBody>
    </cdr:sp>
  </cdr:relSizeAnchor>
  <cdr:relSizeAnchor xmlns:cdr="http://schemas.openxmlformats.org/drawingml/2006/chartDrawing">
    <cdr:from>
      <cdr:x>0.24209</cdr:x>
      <cdr:y>0.39514</cdr:y>
    </cdr:from>
    <cdr:to>
      <cdr:x>0.29912</cdr:x>
      <cdr:y>0.42802</cdr:y>
    </cdr:to>
    <cdr:sp macro="" textlink="">
      <cdr:nvSpPr>
        <cdr:cNvPr id="27" name="Gerade Verbindung 26"/>
        <cdr:cNvSpPr/>
      </cdr:nvSpPr>
      <cdr:spPr bwMode="auto">
        <a:xfrm xmlns:a="http://schemas.openxmlformats.org/drawingml/2006/main">
          <a:off x="1676401" y="1704975"/>
          <a:ext cx="394942" cy="141857"/>
        </a:xfrm>
        <a:prstGeom xmlns:a="http://schemas.openxmlformats.org/drawingml/2006/main" prst="line">
          <a:avLst/>
        </a:prstGeom>
        <a:solidFill xmlns:a="http://schemas.openxmlformats.org/drawingml/2006/main">
          <a:srgbClr val="E8F1F8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0.11684</cdr:x>
      <cdr:y>0.19558</cdr:y>
    </cdr:from>
    <cdr:to>
      <cdr:x>0.36433</cdr:x>
      <cdr:y>0.30521</cdr:y>
    </cdr:to>
    <cdr:sp macro="" textlink="">
      <cdr:nvSpPr>
        <cdr:cNvPr id="29" name="Textfeld 2"/>
        <cdr:cNvSpPr txBox="1"/>
      </cdr:nvSpPr>
      <cdr:spPr>
        <a:xfrm xmlns:a="http://schemas.openxmlformats.org/drawingml/2006/main">
          <a:off x="1010077" y="916191"/>
          <a:ext cx="2139524" cy="513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Excellence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Strategy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461.6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11.8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0.57568</cdr:x>
      <cdr:y>0</cdr:y>
    </cdr:from>
    <cdr:to>
      <cdr:x>0.80247</cdr:x>
      <cdr:y>0.14008</cdr:y>
    </cdr:to>
    <cdr:sp macro="" textlink="">
      <cdr:nvSpPr>
        <cdr:cNvPr id="14" name="Textfeld 2"/>
        <cdr:cNvSpPr txBox="1"/>
      </cdr:nvSpPr>
      <cdr:spPr>
        <a:xfrm xmlns:a="http://schemas.openxmlformats.org/drawingml/2006/main">
          <a:off x="4976710" y="-1675924"/>
          <a:ext cx="1960575" cy="656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Individual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grants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programme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1,337.6 (34.2%)</a:t>
          </a:r>
        </a:p>
      </cdr:txBody>
    </cdr:sp>
  </cdr:relSizeAnchor>
  <cdr:relSizeAnchor xmlns:cdr="http://schemas.openxmlformats.org/drawingml/2006/chartDrawing">
    <cdr:from>
      <cdr:x>0.06779</cdr:x>
      <cdr:y>0.33582</cdr:y>
    </cdr:from>
    <cdr:to>
      <cdr:x>0.27677</cdr:x>
      <cdr:y>0.43943</cdr:y>
    </cdr:to>
    <cdr:sp macro="" textlink="">
      <cdr:nvSpPr>
        <cdr:cNvPr id="15" name="Textfeld 2"/>
        <cdr:cNvSpPr txBox="1"/>
      </cdr:nvSpPr>
      <cdr:spPr>
        <a:xfrm xmlns:a="http://schemas.openxmlformats.org/drawingml/2006/main">
          <a:off x="469395" y="1448994"/>
          <a:ext cx="1447119" cy="447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Centres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13.4 (0.3%)</a:t>
          </a:r>
        </a:p>
      </cdr:txBody>
    </cdr:sp>
  </cdr:relSizeAnchor>
  <cdr:relSizeAnchor xmlns:cdr="http://schemas.openxmlformats.org/drawingml/2006/chartDrawing">
    <cdr:from>
      <cdr:x>0.1927</cdr:x>
      <cdr:y>0.78072</cdr:y>
    </cdr:from>
    <cdr:to>
      <cdr:x>0.41114</cdr:x>
      <cdr:y>0.92825</cdr:y>
    </cdr:to>
    <cdr:sp macro="" textlink="">
      <cdr:nvSpPr>
        <cdr:cNvPr id="16" name="Textfeld 2"/>
        <cdr:cNvSpPr txBox="1"/>
      </cdr:nvSpPr>
      <cdr:spPr>
        <a:xfrm xmlns:a="http://schemas.openxmlformats.org/drawingml/2006/main">
          <a:off x="1334358" y="3368660"/>
          <a:ext cx="1512626" cy="636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Collaborative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Centres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986.1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25.2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%)</a:t>
          </a:r>
        </a:p>
      </cdr:txBody>
    </cdr:sp>
  </cdr:relSizeAnchor>
  <cdr:relSizeAnchor xmlns:cdr="http://schemas.openxmlformats.org/drawingml/2006/chartDrawing">
    <cdr:from>
      <cdr:x>0.41648</cdr:x>
      <cdr:y>0.85754</cdr:y>
    </cdr:from>
    <cdr:to>
      <cdr:x>0.70552</cdr:x>
      <cdr:y>0.9596</cdr:y>
    </cdr:to>
    <cdr:sp macro="" textlink="">
      <cdr:nvSpPr>
        <cdr:cNvPr id="17" name="Textfeld 2"/>
        <cdr:cNvSpPr txBox="1"/>
      </cdr:nvSpPr>
      <cdr:spPr>
        <a:xfrm xmlns:a="http://schemas.openxmlformats.org/drawingml/2006/main">
          <a:off x="3600400" y="4017060"/>
          <a:ext cx="2498719" cy="4780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Priority</a:t>
          </a:r>
          <a:r>
            <a:rPr lang="de-DE" sz="1400" b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Programmes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244.3</a:t>
          </a:r>
          <a:r>
            <a:rPr lang="de-DE" sz="1400" b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(6.2%)</a:t>
          </a:r>
        </a:p>
      </cdr:txBody>
    </cdr:sp>
  </cdr:relSizeAnchor>
  <cdr:relSizeAnchor xmlns:cdr="http://schemas.openxmlformats.org/drawingml/2006/chartDrawing">
    <cdr:from>
      <cdr:x>0.62035</cdr:x>
      <cdr:y>0.76966</cdr:y>
    </cdr:from>
    <cdr:to>
      <cdr:x>0.84</cdr:x>
      <cdr:y>0.88403</cdr:y>
    </cdr:to>
    <cdr:sp macro="" textlink="">
      <cdr:nvSpPr>
        <cdr:cNvPr id="18" name="Textfeld 2"/>
        <cdr:cNvSpPr txBox="1"/>
      </cdr:nvSpPr>
      <cdr:spPr>
        <a:xfrm xmlns:a="http://schemas.openxmlformats.org/drawingml/2006/main">
          <a:off x="5362871" y="3605371"/>
          <a:ext cx="1898850" cy="535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Units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207.1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(5.3%)</a:t>
          </a:r>
        </a:p>
      </cdr:txBody>
    </cdr:sp>
  </cdr:relSizeAnchor>
  <cdr:relSizeAnchor xmlns:cdr="http://schemas.openxmlformats.org/drawingml/2006/chartDrawing">
    <cdr:from>
      <cdr:x>0.05853</cdr:x>
      <cdr:y>0.45691</cdr:y>
    </cdr:from>
    <cdr:to>
      <cdr:x>0.30632</cdr:x>
      <cdr:y>0.57555</cdr:y>
    </cdr:to>
    <cdr:sp macro="" textlink="">
      <cdr:nvSpPr>
        <cdr:cNvPr id="19" name="Textfeld 2"/>
        <cdr:cNvSpPr txBox="1"/>
      </cdr:nvSpPr>
      <cdr:spPr>
        <a:xfrm xmlns:a="http://schemas.openxmlformats.org/drawingml/2006/main">
          <a:off x="506021" y="2140327"/>
          <a:ext cx="2142117" cy="555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Research Training Groups </a:t>
          </a:r>
          <a:endParaRPr lang="de-DE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281.7 (7.2%)</a:t>
          </a:r>
        </a:p>
      </cdr:txBody>
    </cdr:sp>
  </cdr:relSizeAnchor>
  <cdr:relSizeAnchor xmlns:cdr="http://schemas.openxmlformats.org/drawingml/2006/chartDrawing">
    <cdr:from>
      <cdr:x>0.24178</cdr:x>
      <cdr:y>0.04186</cdr:y>
    </cdr:from>
    <cdr:to>
      <cdr:x>0.48019</cdr:x>
      <cdr:y>0.15623</cdr:y>
    </cdr:to>
    <cdr:sp macro="" textlink="">
      <cdr:nvSpPr>
        <cdr:cNvPr id="20" name="Textfeld 2"/>
        <cdr:cNvSpPr txBox="1"/>
      </cdr:nvSpPr>
      <cdr:spPr>
        <a:xfrm xmlns:a="http://schemas.openxmlformats.org/drawingml/2006/main">
          <a:off x="2090197" y="196111"/>
          <a:ext cx="2061028" cy="535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Infrastructure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funding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322.8 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(8.3%)</a:t>
          </a:r>
        </a:p>
      </cdr:txBody>
    </cdr:sp>
  </cdr:relSizeAnchor>
  <cdr:relSizeAnchor xmlns:cdr="http://schemas.openxmlformats.org/drawingml/2006/chartDrawing">
    <cdr:from>
      <cdr:x>0.42503</cdr:x>
      <cdr:y>0</cdr:y>
    </cdr:from>
    <cdr:to>
      <cdr:x>0.62728</cdr:x>
      <cdr:y>0.10264</cdr:y>
    </cdr:to>
    <cdr:sp macro="" textlink="">
      <cdr:nvSpPr>
        <cdr:cNvPr id="21" name="Textfeld 2"/>
        <cdr:cNvSpPr txBox="1"/>
      </cdr:nvSpPr>
      <cdr:spPr>
        <a:xfrm xmlns:a="http://schemas.openxmlformats.org/drawingml/2006/main">
          <a:off x="3674373" y="0"/>
          <a:ext cx="1748429" cy="480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Prizes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other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54.3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(1.4%)</a:t>
          </a:r>
        </a:p>
      </cdr:txBody>
    </cdr:sp>
  </cdr:relSizeAnchor>
  <cdr:relSizeAnchor xmlns:cdr="http://schemas.openxmlformats.org/drawingml/2006/chartDrawing">
    <cdr:from>
      <cdr:x>0.24209</cdr:x>
      <cdr:y>0.39514</cdr:y>
    </cdr:from>
    <cdr:to>
      <cdr:x>0.29912</cdr:x>
      <cdr:y>0.42802</cdr:y>
    </cdr:to>
    <cdr:sp macro="" textlink="">
      <cdr:nvSpPr>
        <cdr:cNvPr id="27" name="Gerade Verbindung 26"/>
        <cdr:cNvSpPr/>
      </cdr:nvSpPr>
      <cdr:spPr bwMode="auto">
        <a:xfrm xmlns:a="http://schemas.openxmlformats.org/drawingml/2006/main">
          <a:off x="1676401" y="1704975"/>
          <a:ext cx="394942" cy="141857"/>
        </a:xfrm>
        <a:prstGeom xmlns:a="http://schemas.openxmlformats.org/drawingml/2006/main" prst="line">
          <a:avLst/>
        </a:prstGeom>
        <a:solidFill xmlns:a="http://schemas.openxmlformats.org/drawingml/2006/main">
          <a:srgbClr val="E8F1F8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0.11684</cdr:x>
      <cdr:y>0.19558</cdr:y>
    </cdr:from>
    <cdr:to>
      <cdr:x>0.36433</cdr:x>
      <cdr:y>0.30521</cdr:y>
    </cdr:to>
    <cdr:sp macro="" textlink="">
      <cdr:nvSpPr>
        <cdr:cNvPr id="29" name="Textfeld 2"/>
        <cdr:cNvSpPr txBox="1"/>
      </cdr:nvSpPr>
      <cdr:spPr>
        <a:xfrm xmlns:a="http://schemas.openxmlformats.org/drawingml/2006/main">
          <a:off x="1010077" y="916191"/>
          <a:ext cx="2139524" cy="513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Excellence </a:t>
          </a:r>
          <a:r>
            <a:rPr lang="de-DE" sz="1400" b="1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Strategy</a:t>
          </a:r>
          <a:b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461.6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(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11.8</a:t>
          </a:r>
          <a:r>
            <a:rPr lang="de-DE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Arial"/>
                <a:cs typeface="Arial"/>
              </a:rPr>
              <a:pPr>
                <a:defRPr/>
              </a:pPr>
              <a:t>‹Nr.›</a:t>
            </a:fld>
            <a:endParaRPr lang="de-DE" sz="900">
              <a:latin typeface="Arial"/>
              <a:cs typeface="Arial"/>
            </a:endParaRPr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37BF-9F0E-4CF9-86C4-B1EFF3868729}" type="datetimeFigureOut">
              <a:rPr lang="de-DE" smtClean="0"/>
              <a:t>17.04.2024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6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 smtClean="0"/>
              <a:pPr>
                <a:defRPr/>
              </a:pPr>
              <a:t>17.04.2024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85800"/>
            <a:ext cx="5445125" cy="3063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3923928"/>
            <a:ext cx="5486400" cy="453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98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14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88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93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155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Uni </a:t>
            </a:r>
            <a:r>
              <a:rPr lang="de-DE" dirty="0" err="1"/>
              <a:t>gets</a:t>
            </a:r>
            <a:r>
              <a:rPr lang="de-DE" dirty="0"/>
              <a:t> 94.500 </a:t>
            </a:r>
            <a:r>
              <a:rPr lang="de-DE" dirty="0" err="1"/>
              <a:t>gross</a:t>
            </a:r>
            <a:r>
              <a:rPr lang="de-DE" dirty="0"/>
              <a:t> p.a.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9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848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08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774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73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828675"/>
            <a:ext cx="6580188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Public/federal wage system: </a:t>
            </a:r>
            <a:r>
              <a:rPr lang="en-GB" sz="1600" dirty="0" err="1"/>
              <a:t>unis</a:t>
            </a:r>
            <a:r>
              <a:rPr lang="en-GB" sz="1600" dirty="0"/>
              <a:t> get 80.100 € gross p.a.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27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99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09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79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92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047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652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7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34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85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28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3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51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99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87867" y="2779714"/>
            <a:ext cx="11616267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864000" y="3322800"/>
            <a:ext cx="1032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863600" y="3962400"/>
            <a:ext cx="10320867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867" y="2339975"/>
            <a:ext cx="1161626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87867" y="215901"/>
            <a:ext cx="11616267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216000"/>
            <a:ext cx="11616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556" y="6316967"/>
            <a:ext cx="1092683" cy="3343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1569600"/>
            <a:ext cx="11616000" cy="45216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/>
          <p:cNvSpPr txBox="1">
            <a:spLocks/>
          </p:cNvSpPr>
          <p:nvPr userDrawn="1"/>
        </p:nvSpPr>
        <p:spPr bwMode="auto">
          <a:xfrm>
            <a:off x="287867" y="215901"/>
            <a:ext cx="11616267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0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867" y="2339975"/>
            <a:ext cx="1161626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216000"/>
            <a:ext cx="11616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Grafik 8" descr="dfg_logo_bla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00" y="6300000"/>
            <a:ext cx="1092683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20000"/>
            <a:ext cx="1056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90459" y="6459538"/>
            <a:ext cx="48000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2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88000" y="1569600"/>
            <a:ext cx="8379768" cy="45216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39272" y="1569600"/>
            <a:ext cx="2664728" cy="1930838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406800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600200"/>
            <a:ext cx="11616000" cy="4419600"/>
          </a:xfrm>
        </p:spPr>
        <p:txBody>
          <a:bodyPr lIns="432000" tIns="0" rIns="720000" bIns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64000" y="415800"/>
            <a:ext cx="4673600" cy="270000"/>
          </a:xfrm>
        </p:spPr>
        <p:txBody>
          <a:bodyPr wrap="none" lIns="0" tIns="0" rIns="0" bIns="0" anchor="ctr">
            <a:noAutofit/>
          </a:bodyPr>
          <a:lstStyle>
            <a:lvl1pPr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864000" y="720600"/>
            <a:ext cx="4673600" cy="270000"/>
          </a:xfrm>
        </p:spPr>
        <p:txBody>
          <a:bodyPr wrap="none" lIns="0" bIns="0" anchor="ctr">
            <a:noAutofit/>
          </a:bodyPr>
          <a:lstStyle>
            <a:lvl1pPr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09/01/2023</a:t>
            </a:r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DFG Funding Opportunities for Postdocs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06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Präsentation / Name des Referenten (über Einfügen --&gt; Kopf- und Fußzeile einstellen)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Ort, Datum (über Einfügen --&gt; Kopf- und Fußzeile einstellen)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6336888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808992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1600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8089920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2178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863600" y="1569600"/>
            <a:ext cx="8089920" cy="452160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2178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863601" y="1570038"/>
            <a:ext cx="11040532" cy="4521200"/>
          </a:xfrm>
        </p:spPr>
        <p:txBody>
          <a:bodyPr rIns="0"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863601" y="1570038"/>
            <a:ext cx="11040532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/>
          </p:nvPr>
        </p:nvSpPr>
        <p:spPr>
          <a:xfrm>
            <a:off x="815413" y="1569600"/>
            <a:ext cx="5471088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sz="quarter" idx="16"/>
          </p:nvPr>
        </p:nvSpPr>
        <p:spPr>
          <a:xfrm>
            <a:off x="6435257" y="1569600"/>
            <a:ext cx="5468743" cy="4521600"/>
          </a:xfr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15413" y="1569600"/>
            <a:ext cx="6184507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7048507" y="1569600"/>
            <a:ext cx="4855493" cy="4521600"/>
          </a:xfr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63600" y="1570038"/>
            <a:ext cx="1104053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Postdocs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09/01/2023</a:t>
            </a:r>
          </a:p>
        </p:txBody>
      </p:sp>
      <p:sp>
        <p:nvSpPr>
          <p:cNvPr id="15" name="Rechteck 14"/>
          <p:cNvSpPr/>
          <p:nvPr/>
        </p:nvSpPr>
        <p:spPr>
          <a:xfrm>
            <a:off x="287867" y="215901"/>
            <a:ext cx="11616267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67" y="1325564"/>
            <a:ext cx="1161626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863600" y="801546"/>
            <a:ext cx="1056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65" charset="-128"/>
              <a:cs typeface="Calibri" panose="020F0502020204030204" pitchFamily="34" charset="0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00" y="6261100"/>
            <a:ext cx="1092683" cy="32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54013" indent="-33655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70000"/>
        <a:buFont typeface="Arial" pitchFamily="-65" charset="0"/>
        <a:buChar char="►"/>
        <a:defRPr sz="20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1pPr>
      <a:lvl2pPr marL="625475" indent="-263525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80000"/>
        <a:buFont typeface="Arial" pitchFamily="-65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2pPr>
      <a:lvl3pPr marL="719138" indent="-179388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3pPr>
      <a:lvl4pPr marL="801688" indent="-161925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5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hyperlink" Target="http://www.dfg.de/en/research_funding/programmes/individual/research_grants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hyperlink" Target="http://www.dfg.de/en/research_funding/faq/faq_temporary_positions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programmes/individual/research_gra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dfg.de/en/research_funding/faq/faq_temporary_posi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programmes/individual/emmy_noethe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fg.de/en/research_funding/faq/faq_emmy_noeth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programmes/individual/emmy_noeth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http://www.dfg.de/en/research_funding/faq/faq_emmy_noeth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foerderung/programme/einzelfoerderung/emmy_noether/jahrestreffen/2023" TargetMode="External"/><Relationship Id="rId2" Type="http://schemas.openxmlformats.org/officeDocument/2006/relationships/hyperlink" Target="https://youtu.be/rMw8FHwKc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fg.de/en/research_funding/faq/faq_heisenberg" TargetMode="External"/><Relationship Id="rId4" Type="http://schemas.openxmlformats.org/officeDocument/2006/relationships/hyperlink" Target="http://www.dfg.de/en/research_funding/programmes/individual/heisenber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5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hyperlink" Target="http://www.dfg.de/en/research_funding/faq/faq_heisenberg" TargetMode="External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hyperlink" Target="http://www.dfg.de/en/research_funding/programmes/individual/heisenberg" TargetMode="External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fg.de/en/dfg_profile/head_office/careersite/positions_dfg_funded_projects" TargetMode="External"/><Relationship Id="rId4" Type="http://schemas.openxmlformats.org/officeDocument/2006/relationships/hyperlink" Target="https://gepris.dfg.d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verfahren-nachwuchs@dfg.d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-researchcareers@dfg.d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g.de/formulare/53_200_elan/53_200_en_elan.rtf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2.jpeg"/><Relationship Id="rId10" Type="http://schemas.openxmlformats.org/officeDocument/2006/relationships/hyperlink" Target="http://www.dfg.de/en/research_funding/individual_grants_programmes/proposal_information" TargetMode="External"/><Relationship Id="rId4" Type="http://schemas.openxmlformats.org/officeDocument/2006/relationships/image" Target="../media/image41.jpeg"/><Relationship Id="rId9" Type="http://schemas.openxmlformats.org/officeDocument/2006/relationships/hyperlink" Target="http://www.dfg.de/en/research_funding/individual_grants_programmes/tips_proposa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individual_grants_programmes/proposal_information" TargetMode="External"/><Relationship Id="rId2" Type="http://schemas.openxmlformats.org/officeDocument/2006/relationships/hyperlink" Target="https://elan.dfg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dfg.de/en/research_funding/individual_grants_programmes/arriving_decision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hyperlink" Target="http://www.dfg.de/en/dfg_profile/facts_figures/statistic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dfg__public/" TargetMode="External"/><Relationship Id="rId3" Type="http://schemas.openxmlformats.org/officeDocument/2006/relationships/hyperlink" Target="https://www.youtube.com/watch?v=wLe8xCMSpLA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dfg_public" TargetMode="External"/><Relationship Id="rId11" Type="http://schemas.openxmlformats.org/officeDocument/2006/relationships/image" Target="../media/image49.png"/><Relationship Id="rId5" Type="http://schemas.openxmlformats.org/officeDocument/2006/relationships/image" Target="../media/image46.jpg"/><Relationship Id="rId10" Type="http://schemas.openxmlformats.org/officeDocument/2006/relationships/hyperlink" Target="https://www.youtube.com/playlist?list=PLq8YHwrfUwKcgzQrDl9spzVLhk-HjFfVa" TargetMode="External"/><Relationship Id="rId4" Type="http://schemas.openxmlformats.org/officeDocument/2006/relationships/hyperlink" Target="https://www.youtube.com/watch?v=rMw8FHwKcTs" TargetMode="External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fg.de/en/dfg_profi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fg.de/en/dfg_profile/facts_figures/statis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dfg_profile/facts_figures/statist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dfg_profile/facts_figures/statistics/processing_times_success_ra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rocedures-researchcareers@dfg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yNdFVV3jAII" TargetMode="External"/><Relationship Id="rId4" Type="http://schemas.openxmlformats.org/officeDocument/2006/relationships/hyperlink" Target="http://www.dfg.de/en/research_funding/research_careers/career_sup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DFG Funding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3600">
                <a:latin typeface="Calibri" panose="020F0502020204030204" pitchFamily="34" charset="0"/>
                <a:cs typeface="Calibri" panose="020F0502020204030204" pitchFamily="34" charset="0"/>
              </a:rPr>
              <a:t> Postdocs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806820" y="5016496"/>
            <a:ext cx="7740650" cy="706016"/>
          </a:xfrm>
        </p:spPr>
        <p:txBody>
          <a:bodyPr/>
          <a:lstStyle/>
          <a:p>
            <a:r>
              <a:rPr lang="de-DE" dirty="0"/>
              <a:t>Margret Heinze</a:t>
            </a:r>
            <a:br>
              <a:rPr lang="de-DE" dirty="0"/>
            </a:br>
            <a:r>
              <a:rPr lang="de-DE" dirty="0"/>
              <a:t>KOWI Research in Europe| HNE Eberswalde | 18/04/2024</a:t>
            </a:r>
          </a:p>
        </p:txBody>
      </p:sp>
      <p:pic>
        <p:nvPicPr>
          <p:cNvPr id="5" name="Bildplatzhalter 4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1 | 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accent4"/>
                </a:solidFill>
              </a:rPr>
              <a:t>2 | DFG Funding Opportunities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Review Process and Advice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Links and Resources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3513353-4F96-423F-971A-C9BA39A6B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93B7BF5-F7A3-44F0-8758-52B9E3377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EF6B706-425F-4001-A759-3B182256F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4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B183BA2-F48C-49FD-8606-E0EEE78CD470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99E2EC6B-C507-490C-8870-616A19F60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6AB4795F-0635-4EC9-BFB8-73478AFA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3F53BAC8-0EDE-42FE-B15D-BC0DF5FF0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Investigators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DC1989D9-E679-4483-997A-9FF03807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FA3EBEB-124B-41C4-817B-9159E3E3C61C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8E8E0029-7B39-4677-A99F-93A043C1C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E48977D0-A610-4DAD-981A-F56683F0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33AF97DF-6D35-4E4C-A7B6-83E9803CD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5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Research Grant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863600" y="1689075"/>
            <a:ext cx="10921032" cy="26040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Goal: offer you an opportunity to pursue </a:t>
            </a:r>
            <a:r>
              <a:rPr lang="en-GB" sz="2400" b="1" dirty="0"/>
              <a:t>your research project in Germany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Most </a:t>
            </a:r>
            <a:r>
              <a:rPr lang="de-DE" sz="2200" dirty="0" err="1"/>
              <a:t>common</a:t>
            </a:r>
            <a:r>
              <a:rPr lang="de-DE" sz="2200" dirty="0"/>
              <a:t> </a:t>
            </a:r>
            <a:r>
              <a:rPr lang="de-DE" sz="2200" dirty="0" err="1"/>
              <a:t>funding</a:t>
            </a:r>
            <a:r>
              <a:rPr lang="de-DE" sz="2200" dirty="0"/>
              <a:t> </a:t>
            </a:r>
            <a:r>
              <a:rPr lang="de-DE" sz="2200" dirty="0" err="1"/>
              <a:t>programme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DFG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200" dirty="0"/>
              <a:t>Flexible </a:t>
            </a:r>
            <a:r>
              <a:rPr lang="de-DE" sz="2200" dirty="0" err="1"/>
              <a:t>project</a:t>
            </a:r>
            <a:r>
              <a:rPr lang="de-DE" sz="2200" dirty="0"/>
              <a:t> </a:t>
            </a:r>
            <a:r>
              <a:rPr lang="de-DE" sz="2200" dirty="0" err="1"/>
              <a:t>structure</a:t>
            </a:r>
            <a:r>
              <a:rPr lang="de-DE" sz="2200" dirty="0"/>
              <a:t>, flexible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fund</a:t>
            </a:r>
            <a:r>
              <a:rPr lang="en-GB" sz="2400" dirty="0"/>
              <a:t>Temporary Position for PI: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Your </a:t>
            </a:r>
            <a:r>
              <a:rPr lang="en-GB" sz="2400" b="1" dirty="0"/>
              <a:t>host institution </a:t>
            </a:r>
            <a:r>
              <a:rPr lang="en-GB" sz="2400" dirty="0"/>
              <a:t>becomes your employer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Funding duration: generally for up to </a:t>
            </a:r>
            <a:r>
              <a:rPr lang="en-GB" sz="2400" b="1" dirty="0"/>
              <a:t>three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400" b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79F779-B34E-4BF8-86F3-59EC371F5ED6}"/>
              </a:ext>
            </a:extLst>
          </p:cNvPr>
          <p:cNvSpPr txBox="1"/>
          <p:nvPr/>
        </p:nvSpPr>
        <p:spPr>
          <a:xfrm>
            <a:off x="6161367" y="637890"/>
            <a:ext cx="567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www.dfg.de/en/research_funding/programmes/individual/research_grants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www.dfg.de/en/research_funding/faq/faq_temporary_positions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bgerundetes Rechteck 8">
            <a:extLst>
              <a:ext uri="{FF2B5EF4-FFF2-40B4-BE49-F238E27FC236}">
                <a16:creationId xmlns:a16="http://schemas.microsoft.com/office/drawing/2014/main" id="{4CFF29AD-4ED9-418B-9F53-953B836870A5}"/>
              </a:ext>
            </a:extLst>
          </p:cNvPr>
          <p:cNvSpPr/>
          <p:nvPr/>
        </p:nvSpPr>
        <p:spPr>
          <a:xfrm>
            <a:off x="818247" y="3933056"/>
            <a:ext cx="10621612" cy="2160239"/>
          </a:xfrm>
          <a:prstGeom prst="roundRect">
            <a:avLst/>
          </a:prstGeom>
          <a:solidFill>
            <a:srgbClr val="95C7E8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D77B2A66-B130-4887-A9B4-0948864E9930}"/>
              </a:ext>
            </a:extLst>
          </p:cNvPr>
          <p:cNvSpPr/>
          <p:nvPr/>
        </p:nvSpPr>
        <p:spPr>
          <a:xfrm>
            <a:off x="4634698" y="4677047"/>
            <a:ext cx="1914005" cy="7039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PI</a:t>
            </a:r>
          </a:p>
        </p:txBody>
      </p:sp>
      <p:sp>
        <p:nvSpPr>
          <p:cNvPr id="13" name="Abgerundetes Rechteck 13">
            <a:extLst>
              <a:ext uri="{FF2B5EF4-FFF2-40B4-BE49-F238E27FC236}">
                <a16:creationId xmlns:a16="http://schemas.microsoft.com/office/drawing/2014/main" id="{8141F1AD-3BE5-46B5-8F8D-69D61C833032}"/>
              </a:ext>
            </a:extLst>
          </p:cNvPr>
          <p:cNvSpPr/>
          <p:nvPr/>
        </p:nvSpPr>
        <p:spPr>
          <a:xfrm>
            <a:off x="12486784" y="3837489"/>
            <a:ext cx="2082372" cy="4092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Consumables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4">
            <a:extLst>
              <a:ext uri="{FF2B5EF4-FFF2-40B4-BE49-F238E27FC236}">
                <a16:creationId xmlns:a16="http://schemas.microsoft.com/office/drawing/2014/main" id="{CC33CF06-5128-4EE8-BAF2-B129233D73C9}"/>
              </a:ext>
            </a:extLst>
          </p:cNvPr>
          <p:cNvSpPr/>
          <p:nvPr/>
        </p:nvSpPr>
        <p:spPr>
          <a:xfrm>
            <a:off x="12486784" y="1491722"/>
            <a:ext cx="1356247" cy="4037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</p:txBody>
      </p:sp>
      <p:sp>
        <p:nvSpPr>
          <p:cNvPr id="15" name="Abgerundetes Rechteck 15">
            <a:extLst>
              <a:ext uri="{FF2B5EF4-FFF2-40B4-BE49-F238E27FC236}">
                <a16:creationId xmlns:a16="http://schemas.microsoft.com/office/drawing/2014/main" id="{6D5ED17B-FDE3-4755-835B-E3C911EDD915}"/>
              </a:ext>
            </a:extLst>
          </p:cNvPr>
          <p:cNvSpPr/>
          <p:nvPr/>
        </p:nvSpPr>
        <p:spPr>
          <a:xfrm>
            <a:off x="1179689" y="4142979"/>
            <a:ext cx="3146318" cy="17690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Basic Module</a:t>
            </a:r>
          </a:p>
          <a:p>
            <a:pPr algn="ctr"/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bgerundetes Rechteck 19">
            <a:extLst>
              <a:ext uri="{FF2B5EF4-FFF2-40B4-BE49-F238E27FC236}">
                <a16:creationId xmlns:a16="http://schemas.microsoft.com/office/drawing/2014/main" id="{36A54964-6377-4C22-A6ED-006AE1B1E854}"/>
              </a:ext>
            </a:extLst>
          </p:cNvPr>
          <p:cNvSpPr/>
          <p:nvPr/>
        </p:nvSpPr>
        <p:spPr>
          <a:xfrm>
            <a:off x="6831117" y="5200477"/>
            <a:ext cx="1514460" cy="7115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Mercator-Fellow</a:t>
            </a:r>
          </a:p>
        </p:txBody>
      </p:sp>
      <p:sp>
        <p:nvSpPr>
          <p:cNvPr id="17" name="Abgerundetes Rechteck 20">
            <a:extLst>
              <a:ext uri="{FF2B5EF4-FFF2-40B4-BE49-F238E27FC236}">
                <a16:creationId xmlns:a16="http://schemas.microsoft.com/office/drawing/2014/main" id="{9C21588E-04D9-42B1-8BA7-6B6E6CD9DE20}"/>
              </a:ext>
            </a:extLst>
          </p:cNvPr>
          <p:cNvSpPr/>
          <p:nvPr/>
        </p:nvSpPr>
        <p:spPr>
          <a:xfrm>
            <a:off x="8568494" y="5200477"/>
            <a:ext cx="2490072" cy="7115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workshops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bgerundetes Rechteck 21">
            <a:extLst>
              <a:ext uri="{FF2B5EF4-FFF2-40B4-BE49-F238E27FC236}">
                <a16:creationId xmlns:a16="http://schemas.microsoft.com/office/drawing/2014/main" id="{5A6F17BE-66C9-47EE-8118-9ABB9A98A88B}"/>
              </a:ext>
            </a:extLst>
          </p:cNvPr>
          <p:cNvSpPr/>
          <p:nvPr/>
        </p:nvSpPr>
        <p:spPr>
          <a:xfrm>
            <a:off x="6835299" y="4712479"/>
            <a:ext cx="1997005" cy="3862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bgerundetes Rechteck 24">
            <a:extLst>
              <a:ext uri="{FF2B5EF4-FFF2-40B4-BE49-F238E27FC236}">
                <a16:creationId xmlns:a16="http://schemas.microsoft.com/office/drawing/2014/main" id="{83E9FDB2-6F2F-4EAA-828C-D0258EF1A42E}"/>
              </a:ext>
            </a:extLst>
          </p:cNvPr>
          <p:cNvSpPr/>
          <p:nvPr/>
        </p:nvSpPr>
        <p:spPr>
          <a:xfrm>
            <a:off x="6835299" y="4090632"/>
            <a:ext cx="4209034" cy="5351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Position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substitute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bgerundetes Rechteck 25">
            <a:extLst>
              <a:ext uri="{FF2B5EF4-FFF2-40B4-BE49-F238E27FC236}">
                <a16:creationId xmlns:a16="http://schemas.microsoft.com/office/drawing/2014/main" id="{558F08A9-0673-4E9E-91D7-D63B9A0FD7BC}"/>
              </a:ext>
            </a:extLst>
          </p:cNvPr>
          <p:cNvSpPr/>
          <p:nvPr/>
        </p:nvSpPr>
        <p:spPr>
          <a:xfrm>
            <a:off x="12438564" y="2261848"/>
            <a:ext cx="2082372" cy="4092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bgerundetes Rechteck 26">
            <a:extLst>
              <a:ext uri="{FF2B5EF4-FFF2-40B4-BE49-F238E27FC236}">
                <a16:creationId xmlns:a16="http://schemas.microsoft.com/office/drawing/2014/main" id="{C6DB1B43-4B55-453D-BD6D-4B5280EBA6C4}"/>
              </a:ext>
            </a:extLst>
          </p:cNvPr>
          <p:cNvSpPr/>
          <p:nvPr/>
        </p:nvSpPr>
        <p:spPr>
          <a:xfrm>
            <a:off x="12478106" y="3008239"/>
            <a:ext cx="2082372" cy="4092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Instrumentation</a:t>
            </a:r>
          </a:p>
        </p:txBody>
      </p:sp>
      <p:sp>
        <p:nvSpPr>
          <p:cNvPr id="19" name="Abgerundetes Rechteck 21">
            <a:extLst>
              <a:ext uri="{FF2B5EF4-FFF2-40B4-BE49-F238E27FC236}">
                <a16:creationId xmlns:a16="http://schemas.microsoft.com/office/drawing/2014/main" id="{152403BB-56E0-4690-AD96-E7D980F32122}"/>
              </a:ext>
            </a:extLst>
          </p:cNvPr>
          <p:cNvSpPr/>
          <p:nvPr/>
        </p:nvSpPr>
        <p:spPr>
          <a:xfrm>
            <a:off x="9192344" y="4699646"/>
            <a:ext cx="1866222" cy="3990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Replacements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fik 23" descr="Bücher">
            <a:extLst>
              <a:ext uri="{FF2B5EF4-FFF2-40B4-BE49-F238E27FC236}">
                <a16:creationId xmlns:a16="http://schemas.microsoft.com/office/drawing/2014/main" id="{4F42CC94-F09A-4EC8-9600-225D1DAEE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616" y="5033368"/>
            <a:ext cx="431160" cy="431160"/>
          </a:xfrm>
          <a:prstGeom prst="rect">
            <a:avLst/>
          </a:prstGeom>
        </p:spPr>
      </p:pic>
      <p:pic>
        <p:nvPicPr>
          <p:cNvPr id="26" name="Grafik 25" descr="Train">
            <a:extLst>
              <a:ext uri="{FF2B5EF4-FFF2-40B4-BE49-F238E27FC236}">
                <a16:creationId xmlns:a16="http://schemas.microsoft.com/office/drawing/2014/main" id="{57FD20CB-4120-4896-989A-F81FC2A15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1544" y="5022792"/>
            <a:ext cx="432048" cy="432048"/>
          </a:xfrm>
          <a:prstGeom prst="rect">
            <a:avLst/>
          </a:prstGeom>
        </p:spPr>
      </p:pic>
      <p:pic>
        <p:nvPicPr>
          <p:cNvPr id="6" name="Grafik 5" descr="Mikroskop">
            <a:extLst>
              <a:ext uri="{FF2B5EF4-FFF2-40B4-BE49-F238E27FC236}">
                <a16:creationId xmlns:a16="http://schemas.microsoft.com/office/drawing/2014/main" id="{94960D38-6ECE-4320-823B-FC8DAB7C9B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2552" y="5008291"/>
            <a:ext cx="431160" cy="431160"/>
          </a:xfrm>
          <a:prstGeom prst="rect">
            <a:avLst/>
          </a:prstGeom>
        </p:spPr>
      </p:pic>
      <p:pic>
        <p:nvPicPr>
          <p:cNvPr id="27" name="Grafik 26" descr="Kolben">
            <a:extLst>
              <a:ext uri="{FF2B5EF4-FFF2-40B4-BE49-F238E27FC236}">
                <a16:creationId xmlns:a16="http://schemas.microsoft.com/office/drawing/2014/main" id="{9FC176E0-527B-4882-BDDA-D452E904BC0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67608" y="4992691"/>
            <a:ext cx="431160" cy="431160"/>
          </a:xfrm>
          <a:prstGeom prst="rect">
            <a:avLst/>
          </a:prstGeom>
        </p:spPr>
      </p:pic>
      <p:pic>
        <p:nvPicPr>
          <p:cNvPr id="29" name="Grafik 28" descr="Schulgebäude">
            <a:extLst>
              <a:ext uri="{FF2B5EF4-FFF2-40B4-BE49-F238E27FC236}">
                <a16:creationId xmlns:a16="http://schemas.microsoft.com/office/drawing/2014/main" id="{18F14D29-3FE6-46A9-B2FD-16D48A3D6D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431487" y="5037896"/>
            <a:ext cx="914400" cy="914400"/>
          </a:xfrm>
          <a:prstGeom prst="rect">
            <a:avLst/>
          </a:prstGeom>
        </p:spPr>
      </p:pic>
      <p:pic>
        <p:nvPicPr>
          <p:cNvPr id="31" name="Grafik 30" descr="Kundenbewertung">
            <a:extLst>
              <a:ext uri="{FF2B5EF4-FFF2-40B4-BE49-F238E27FC236}">
                <a16:creationId xmlns:a16="http://schemas.microsoft.com/office/drawing/2014/main" id="{12CB9979-2D1E-4560-86FD-B628ADA2BB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376184" y="3985403"/>
            <a:ext cx="914400" cy="914400"/>
          </a:xfrm>
          <a:prstGeom prst="rect">
            <a:avLst/>
          </a:prstGeom>
        </p:spPr>
      </p:pic>
      <p:pic>
        <p:nvPicPr>
          <p:cNvPr id="32" name="Grafik 31" descr="Programmierer">
            <a:extLst>
              <a:ext uri="{FF2B5EF4-FFF2-40B4-BE49-F238E27FC236}">
                <a16:creationId xmlns:a16="http://schemas.microsoft.com/office/drawing/2014/main" id="{16899515-2174-411B-8668-A7F3457E85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15480" y="4977889"/>
            <a:ext cx="431160" cy="431160"/>
          </a:xfrm>
          <a:prstGeom prst="rect">
            <a:avLst/>
          </a:prstGeom>
        </p:spPr>
      </p:pic>
      <p:sp>
        <p:nvSpPr>
          <p:cNvPr id="33" name="Datumsplatzhalter 3">
            <a:extLst>
              <a:ext uri="{FF2B5EF4-FFF2-40B4-BE49-F238E27FC236}">
                <a16:creationId xmlns:a16="http://schemas.microsoft.com/office/drawing/2014/main" id="{193CAB0A-B8B9-4552-9CCC-28680C763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A33BEF90-BA9D-4E18-9D3F-0DBBAD7C5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0C6C6653-1A37-4B01-A4CA-F6E1489A3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9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Research Grant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841054" y="1796310"/>
            <a:ext cx="10927886" cy="41529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Variants: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Subproject of a </a:t>
            </a:r>
            <a:r>
              <a:rPr lang="en-GB" sz="2200" b="1" dirty="0"/>
              <a:t>Research Unit </a:t>
            </a:r>
            <a:r>
              <a:rPr lang="en-GB" sz="2200" dirty="0"/>
              <a:t>(</a:t>
            </a:r>
            <a:r>
              <a:rPr lang="en-GB" sz="2200" dirty="0" err="1"/>
              <a:t>Forschungsgruppe</a:t>
            </a:r>
            <a:r>
              <a:rPr lang="en-GB" sz="2200" dirty="0"/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Project in a </a:t>
            </a:r>
            <a:r>
              <a:rPr lang="en-GB" sz="2200" b="1" dirty="0"/>
              <a:t>Priority Programme </a:t>
            </a:r>
            <a:r>
              <a:rPr lang="en-GB" sz="2200" dirty="0"/>
              <a:t>(</a:t>
            </a:r>
            <a:r>
              <a:rPr lang="en-GB" sz="2200" dirty="0" err="1"/>
              <a:t>Schwerpunktprogramm</a:t>
            </a:r>
            <a:r>
              <a:rPr lang="en-GB" sz="22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Transfer projects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After DFG-funded preliminary project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In collaboration with application </a:t>
            </a:r>
            <a:br>
              <a:rPr lang="en-US" sz="2200" dirty="0"/>
            </a:br>
            <a:r>
              <a:rPr lang="en-US" sz="2200" dirty="0"/>
              <a:t>partner(s): cooperation agreement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Contact DFG head office in advance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79F779-B34E-4BF8-86F3-59EC371F5ED6}"/>
              </a:ext>
            </a:extLst>
          </p:cNvPr>
          <p:cNvSpPr txBox="1"/>
          <p:nvPr/>
        </p:nvSpPr>
        <p:spPr>
          <a:xfrm>
            <a:off x="6161432" y="404664"/>
            <a:ext cx="5679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www.dfg.de/en/research_funding/programmes/individual/research_grants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www.dfg.de/en/research_funding/faq/faq_temporary_positions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www.dfg.de/en/research-funding/funding-initiative/knowledge-transfer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7B4EBC2-9AAB-4259-9CD9-CD05AD4C2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1051419-7450-486D-BD7A-F3DC753E9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DA469CD-19F5-4CAA-8F30-BC360743C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93B2BF-8D12-44C4-9670-246C456862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61" y="3662561"/>
            <a:ext cx="5381810" cy="257475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1C82393-6264-4F6C-ACE8-9DFE70717E15}"/>
              </a:ext>
            </a:extLst>
          </p:cNvPr>
          <p:cNvSpPr/>
          <p:nvPr/>
        </p:nvSpPr>
        <p:spPr>
          <a:xfrm>
            <a:off x="8448130" y="1787912"/>
            <a:ext cx="3384376" cy="178510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463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Online info talk (in German):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3E85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DFG Funding for Researchers at Universities of Applied Sciences </a:t>
            </a: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13.05.24, 13:30 – 15:00</a:t>
            </a: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23.08.24, 13:00 – 14:30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rgbClr val="FFC000"/>
              </a:solidFill>
              <a:miter lim="800000"/>
              <a:headEnd/>
              <a:tailEnd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354585FC-FF55-4A37-A329-E43F05C8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D74F986-6EEA-414F-A945-476C1815DF3B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D033A092-15A3-4404-BF76-0722DC241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0A82707D-6C0F-4242-B602-C01FF205C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C3A41EB1-BBC2-4711-B31D-C959DE3C9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9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rgbClr val="FFC000"/>
              </a:solidFill>
              <a:miter lim="800000"/>
              <a:headEnd/>
              <a:tailEnd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A77CEAB-2D21-4146-AB21-900C307D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F0E3B1E-63B8-4741-960A-2F61DE9154F4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34FB5005-CAAA-4F32-A06B-390CAB0E8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9FB4A4BE-6BDD-4F4F-A831-39D8F79E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6CBC9168-AC52-4CE3-843F-1F7C88A15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Emmy</a:t>
            </a:r>
            <a:r>
              <a:rPr lang="en-GB" dirty="0"/>
              <a:t> Noether Programme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223792" y="1571696"/>
            <a:ext cx="7776864" cy="45216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Clr>
                <a:srgbClr val="00519E"/>
              </a:buClr>
              <a:buNone/>
            </a:pPr>
            <a:r>
              <a:rPr lang="en-GB" sz="2400" dirty="0"/>
              <a:t>Goal</a:t>
            </a:r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sz="2400" dirty="0"/>
              <a:t>Path to early </a:t>
            </a:r>
            <a:r>
              <a:rPr lang="en-GB" sz="2400" b="1" dirty="0"/>
              <a:t>academic independence</a:t>
            </a:r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sz="2400" b="1" dirty="0"/>
              <a:t>Eligibility for professorial appointment </a:t>
            </a:r>
            <a:r>
              <a:rPr lang="en-GB" sz="2400" dirty="0"/>
              <a:t>by leading one’s own </a:t>
            </a:r>
            <a:r>
              <a:rPr lang="en-GB" sz="2400" b="1" dirty="0"/>
              <a:t>independent junior research group</a:t>
            </a:r>
            <a:endParaRPr lang="en-GB" sz="1800" b="1" dirty="0">
              <a:solidFill>
                <a:schemeClr val="accent3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Clr>
                <a:srgbClr val="00519E"/>
              </a:buClr>
              <a:buNone/>
            </a:pPr>
            <a:r>
              <a:rPr lang="en-GB" sz="2400" dirty="0"/>
              <a:t>Requirements:</a:t>
            </a:r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sz="2400" b="1" dirty="0"/>
              <a:t>Outstanding </a:t>
            </a:r>
            <a:r>
              <a:rPr lang="en-GB" sz="2400" dirty="0"/>
              <a:t>postdocs with </a:t>
            </a:r>
            <a:r>
              <a:rPr lang="en-GB" sz="2400" b="1" dirty="0"/>
              <a:t>2-4 years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postdoc</a:t>
            </a:r>
            <a:r>
              <a:rPr lang="de-DE" sz="2400" dirty="0"/>
              <a:t> </a:t>
            </a:r>
            <a:r>
              <a:rPr lang="de-DE" sz="2400" dirty="0" err="1"/>
              <a:t>experience</a:t>
            </a:r>
            <a:br>
              <a:rPr lang="de-DE" sz="2400" dirty="0"/>
            </a:br>
            <a:r>
              <a:rPr lang="en-GB" dirty="0"/>
              <a:t>(medicine: up to 6 years; possible extensions for parents)</a:t>
            </a:r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en-GB" sz="2400" dirty="0"/>
              <a:t>Substantial </a:t>
            </a:r>
            <a:r>
              <a:rPr lang="en-GB" sz="2400" b="1" dirty="0"/>
              <a:t>international</a:t>
            </a:r>
            <a:r>
              <a:rPr lang="en-GB" sz="2400" dirty="0"/>
              <a:t> research experience</a:t>
            </a:r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r>
              <a:rPr lang="de-DE" sz="2400" dirty="0" err="1"/>
              <a:t>Excellent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project</a:t>
            </a:r>
            <a:endParaRPr lang="de-DE" sz="2400" dirty="0"/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endParaRPr lang="en-GB" sz="2400" dirty="0"/>
          </a:p>
          <a:p>
            <a:pPr marL="284163" indent="-284163">
              <a:lnSpc>
                <a:spcPct val="130000"/>
              </a:lnSpc>
              <a:spcBef>
                <a:spcPts val="0"/>
              </a:spcBef>
              <a:buClr>
                <a:srgbClr val="00519E"/>
              </a:buClr>
              <a:buFont typeface="Arial" charset="0"/>
              <a:buChar char="►"/>
            </a:pPr>
            <a:endParaRPr lang="en-GB" sz="2400" dirty="0"/>
          </a:p>
          <a:p>
            <a:pPr marL="18000" indent="0">
              <a:buNone/>
            </a:pP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3" t="20927" r="6721" b="4978"/>
          <a:stretch/>
        </p:blipFill>
        <p:spPr>
          <a:xfrm flipH="1">
            <a:off x="297219" y="1628774"/>
            <a:ext cx="3629182" cy="44794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09AF903-3F60-4F2B-8830-EB3D0EEADEE8}"/>
              </a:ext>
            </a:extLst>
          </p:cNvPr>
          <p:cNvSpPr txBox="1"/>
          <p:nvPr/>
        </p:nvSpPr>
        <p:spPr>
          <a:xfrm>
            <a:off x="6206701" y="627537"/>
            <a:ext cx="5634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www.dfg.de/en/research_funding/programmes/individual/emmy_noether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www.dfg.de/en/research_funding/faq/faq_emmy_noether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7153280-C392-4F4F-AAC3-27AD2130C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B80E617-0C90-47AA-B0C9-8B24C733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4433169-CD73-450D-97BF-790AD363B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6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Emmy</a:t>
            </a:r>
            <a:r>
              <a:rPr lang="en-GB" dirty="0"/>
              <a:t> Noether Programme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5"/>
          </p:nvPr>
        </p:nvSpPr>
        <p:spPr>
          <a:xfrm>
            <a:off x="4223792" y="1715712"/>
            <a:ext cx="7200800" cy="4521600"/>
          </a:xfrm>
        </p:spPr>
        <p:txBody>
          <a:bodyPr/>
          <a:lstStyle/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Funding for </a:t>
            </a:r>
            <a:r>
              <a:rPr lang="en-GB" sz="2400" b="1" dirty="0"/>
              <a:t>six years</a:t>
            </a: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Your host institution </a:t>
            </a:r>
            <a:r>
              <a:rPr lang="en-GB" sz="2400" b="1" dirty="0"/>
              <a:t>in</a:t>
            </a:r>
            <a:r>
              <a:rPr lang="en-GB" sz="2400" dirty="0"/>
              <a:t> </a:t>
            </a:r>
            <a:r>
              <a:rPr lang="en-GB" sz="2400" b="1" dirty="0"/>
              <a:t>Germany</a:t>
            </a:r>
            <a:r>
              <a:rPr lang="en-GB" sz="2400" dirty="0"/>
              <a:t> becomes your employer</a:t>
            </a: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400" b="1" dirty="0"/>
              <a:t>Funding</a:t>
            </a:r>
            <a:r>
              <a:rPr lang="en-GB" sz="2400" dirty="0"/>
              <a:t> includes</a:t>
            </a:r>
          </a:p>
          <a:p>
            <a:pPr marL="630238" lvl="1" indent="-2730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</a:pPr>
            <a:r>
              <a:rPr lang="en-GB" sz="2400" b="1" dirty="0"/>
              <a:t>position</a:t>
            </a:r>
            <a:r>
              <a:rPr lang="en-GB" sz="2400" dirty="0"/>
              <a:t>:</a:t>
            </a: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dirty="0"/>
              <a:t>E15 </a:t>
            </a:r>
            <a:r>
              <a:rPr lang="en-GB" sz="2400" dirty="0" err="1"/>
              <a:t>TVöD</a:t>
            </a:r>
            <a:r>
              <a:rPr lang="en-GB" sz="2400" dirty="0"/>
              <a:t>/TV-L</a:t>
            </a:r>
            <a:br>
              <a:rPr lang="en-GB" sz="2400" kern="0" dirty="0">
                <a:solidFill>
                  <a:srgbClr val="000000"/>
                </a:solidFill>
              </a:rPr>
            </a:br>
            <a:r>
              <a:rPr lang="en-GB" sz="2400" kern="0" dirty="0">
                <a:solidFill>
                  <a:srgbClr val="000000"/>
                </a:solidFill>
              </a:rPr>
              <a:t>(or </a:t>
            </a:r>
            <a:r>
              <a:rPr lang="de-DE" sz="2400" dirty="0" err="1"/>
              <a:t>position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temporary</a:t>
            </a:r>
            <a:r>
              <a:rPr lang="de-DE" sz="2400" dirty="0"/>
              <a:t> </a:t>
            </a:r>
            <a:r>
              <a:rPr lang="de-DE" sz="2400" dirty="0" err="1"/>
              <a:t>substitutes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clinicians</a:t>
            </a:r>
            <a:r>
              <a:rPr lang="de-DE" sz="2400" dirty="0"/>
              <a:t>)</a:t>
            </a:r>
            <a:endParaRPr lang="en-GB" sz="2400" kern="0" dirty="0">
              <a:solidFill>
                <a:srgbClr val="000000"/>
              </a:solidFill>
            </a:endParaRPr>
          </a:p>
          <a:p>
            <a:pPr marL="630238" lvl="1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400" b="1" kern="0" dirty="0">
                <a:solidFill>
                  <a:srgbClr val="000000"/>
                </a:solidFill>
              </a:rPr>
              <a:t>project funds</a:t>
            </a:r>
          </a:p>
          <a:p>
            <a:pPr marL="630238" lvl="1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400" b="1" kern="0" dirty="0">
                <a:solidFill>
                  <a:srgbClr val="000000"/>
                </a:solidFill>
              </a:rPr>
              <a:t>family allowance </a:t>
            </a:r>
            <a:r>
              <a:rPr lang="en-GB" sz="2400" kern="0" dirty="0">
                <a:solidFill>
                  <a:srgbClr val="000000"/>
                </a:solidFill>
              </a:rPr>
              <a:t>possible</a:t>
            </a:r>
          </a:p>
          <a:p>
            <a:pPr marL="180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dirty="0"/>
              <a:t> </a:t>
            </a:r>
            <a:endParaRPr lang="en-GB" sz="2400" b="1" kern="0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0C5A6BC-3446-44F4-8A1E-D168EDBEF2AC}"/>
              </a:ext>
            </a:extLst>
          </p:cNvPr>
          <p:cNvSpPr txBox="1"/>
          <p:nvPr/>
        </p:nvSpPr>
        <p:spPr>
          <a:xfrm>
            <a:off x="6206701" y="627537"/>
            <a:ext cx="5634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www.dfg.de/en/research_funding/programmes/individual/emmy_noether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www.dfg.de/en/research_funding/faq/faq_emmy_noether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736335-74F4-4D79-BB61-13F40D769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3" t="20927" r="6721" b="4978"/>
          <a:stretch/>
        </p:blipFill>
        <p:spPr>
          <a:xfrm flipH="1">
            <a:off x="297219" y="1628774"/>
            <a:ext cx="3629182" cy="4479417"/>
          </a:xfrm>
          <a:prstGeom prst="rect">
            <a:avLst/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62AAAC8A-6AD8-4518-BA08-E3E7FECD2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49BF821-DB17-451A-B5E4-23D4B837A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F7BC9BA-B4C0-4C6D-923C-7527C3CD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5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Emmy Noether Meetings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135450-F7CD-4836-A916-F127DE5BABD0}"/>
              </a:ext>
            </a:extLst>
          </p:cNvPr>
          <p:cNvSpPr txBox="1"/>
          <p:nvPr/>
        </p:nvSpPr>
        <p:spPr>
          <a:xfrm>
            <a:off x="4184778" y="687600"/>
            <a:ext cx="774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https://youtu.be/rMw8FHwKcTs</a:t>
            </a:r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www.dfg.de/foerderung/programme/einzelfoerderung/emmy_noether/jahrestreffen/2023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German)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www.dfg.de/zentralablage/bilder/foerderung/emmy_noether/ent_2023/01_gruppenbild.jpg">
            <a:extLst>
              <a:ext uri="{FF2B5EF4-FFF2-40B4-BE49-F238E27FC236}">
                <a16:creationId xmlns:a16="http://schemas.microsoft.com/office/drawing/2014/main" id="{A2C93FD6-2DF5-47E6-8478-722054AC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1628773"/>
            <a:ext cx="6696077" cy="44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5BD68C8-806A-4C6F-ACC2-7AB15328D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4D98AF5-783A-434E-8ECA-9127AD099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BB7FFEC2-FAA0-407C-A992-FD94BE17B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4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DFG Funding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3600">
                <a:latin typeface="Calibri" panose="020F0502020204030204" pitchFamily="34" charset="0"/>
                <a:cs typeface="Calibri" panose="020F0502020204030204" pitchFamily="34" charset="0"/>
              </a:rPr>
              <a:t> Postdocs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806820" y="5016496"/>
            <a:ext cx="7740650" cy="706016"/>
          </a:xfrm>
        </p:spPr>
        <p:txBody>
          <a:bodyPr/>
          <a:lstStyle/>
          <a:p>
            <a:r>
              <a:rPr lang="de-DE" dirty="0"/>
              <a:t>Margret Heinze</a:t>
            </a:r>
            <a:br>
              <a:rPr lang="de-DE" dirty="0"/>
            </a:br>
            <a:r>
              <a:rPr lang="de-DE" dirty="0"/>
              <a:t>KOWI Research in Europe | HNE Eberswalde | 18/04/2024</a:t>
            </a:r>
          </a:p>
        </p:txBody>
      </p:sp>
      <p:pic>
        <p:nvPicPr>
          <p:cNvPr id="5" name="Bildplatzhalter 4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7019F0-9610-4004-94EB-775358452E91}"/>
              </a:ext>
            </a:extLst>
          </p:cNvPr>
          <p:cNvSpPr txBox="1"/>
          <p:nvPr/>
        </p:nvSpPr>
        <p:spPr>
          <a:xfrm>
            <a:off x="7176120" y="3429000"/>
            <a:ext cx="445577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valid on 18th April, 2024. 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 </a:t>
            </a:r>
            <a:r>
              <a:rPr lang="de-D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www.dfg.de/en</a:t>
            </a:r>
            <a:r>
              <a:rPr lang="de-D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b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154549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2766F0D-52D8-425A-A8EC-EF6AE643B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A8168FF-A6E8-4838-8DEA-78646003CEEB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9E4D587A-30F9-4297-A5B3-03377F9BE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9B93A0B0-6A45-4425-A07B-68D2C6FBD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097ED246-08B4-41EB-B37E-0AC576680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Heisenberg Programme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5"/>
          </p:nvPr>
        </p:nvSpPr>
        <p:spPr>
          <a:xfrm>
            <a:off x="3935760" y="1639652"/>
            <a:ext cx="7704856" cy="4768988"/>
          </a:xfrm>
        </p:spPr>
        <p:txBody>
          <a:bodyPr/>
          <a:lstStyle/>
          <a:p>
            <a:pPr marL="354013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Goal: </a:t>
            </a:r>
            <a:r>
              <a:rPr lang="de-DE" sz="2400" dirty="0" err="1"/>
              <a:t>Enabling</a:t>
            </a:r>
            <a:r>
              <a:rPr lang="de-DE" sz="2400" dirty="0"/>
              <a:t> </a:t>
            </a:r>
            <a:r>
              <a:rPr lang="en-US" sz="2400" dirty="0"/>
              <a:t>outstanding researchers to prepare for a </a:t>
            </a:r>
            <a:r>
              <a:rPr lang="en-US" sz="2400" b="1" dirty="0"/>
              <a:t>senior academic role </a:t>
            </a:r>
            <a:r>
              <a:rPr lang="en-US" sz="2400" dirty="0"/>
              <a:t>while continuing their research work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354013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  <a:p>
            <a:pPr marL="354013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Requirement “</a:t>
            </a:r>
            <a:r>
              <a:rPr lang="en-GB" sz="2400" dirty="0" err="1"/>
              <a:t>Berufbarkeit</a:t>
            </a:r>
            <a:r>
              <a:rPr lang="en-GB" sz="2400" dirty="0"/>
              <a:t>” evaluated in review process</a:t>
            </a:r>
            <a:endParaRPr lang="en-GB" sz="2400" b="1" dirty="0"/>
          </a:p>
          <a:p>
            <a:pPr marL="354013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 r="47527"/>
          <a:stretch/>
        </p:blipFill>
        <p:spPr>
          <a:xfrm>
            <a:off x="263525" y="1639653"/>
            <a:ext cx="3472044" cy="44564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24FA72-0A48-4194-9B6D-86E814D44D5B}"/>
              </a:ext>
            </a:extLst>
          </p:cNvPr>
          <p:cNvSpPr txBox="1"/>
          <p:nvPr/>
        </p:nvSpPr>
        <p:spPr>
          <a:xfrm>
            <a:off x="6522172" y="624428"/>
            <a:ext cx="5318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www.dfg.de/en/research_funding/programmes/individual/heisenberg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www.dfg.de/en/research_funding/faq/faq_heisenberg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E85969-D908-44A4-BBC7-A55ED6C7B5E0}"/>
              </a:ext>
            </a:extLst>
          </p:cNvPr>
          <p:cNvSpPr/>
          <p:nvPr/>
        </p:nvSpPr>
        <p:spPr>
          <a:xfrm>
            <a:off x="4637195" y="2726105"/>
            <a:ext cx="6211333" cy="2895452"/>
          </a:xfrm>
          <a:prstGeom prst="ellipse">
            <a:avLst/>
          </a:prstGeom>
          <a:solidFill>
            <a:srgbClr val="6CA5D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FF9BE5-704C-48CD-8C64-A383897B46A5}"/>
              </a:ext>
            </a:extLst>
          </p:cNvPr>
          <p:cNvSpPr/>
          <p:nvPr/>
        </p:nvSpPr>
        <p:spPr>
          <a:xfrm>
            <a:off x="5715028" y="2750218"/>
            <a:ext cx="26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(achievements equivalent to a) </a:t>
            </a:r>
            <a:br>
              <a:rPr lang="en-US" sz="1400" dirty="0"/>
            </a:br>
            <a:r>
              <a:rPr lang="en-US" sz="1400" dirty="0"/>
              <a:t>habilitation</a:t>
            </a:r>
            <a:endParaRPr lang="de-DE" sz="14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32BC07D-252D-431D-8ABB-853255782E8A}"/>
              </a:ext>
            </a:extLst>
          </p:cNvPr>
          <p:cNvSpPr/>
          <p:nvPr/>
        </p:nvSpPr>
        <p:spPr>
          <a:xfrm>
            <a:off x="9617972" y="4082673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/>
              <a:t>Junior </a:t>
            </a:r>
            <a:r>
              <a:rPr lang="de-DE" sz="1400" dirty="0" err="1"/>
              <a:t>professors</a:t>
            </a:r>
            <a:endParaRPr lang="de-DE" sz="1400" dirty="0"/>
          </a:p>
          <a:p>
            <a:pPr algn="ctr"/>
            <a:r>
              <a:rPr lang="de-DE" sz="1400" dirty="0"/>
              <a:t>(positive </a:t>
            </a:r>
            <a:r>
              <a:rPr lang="de-DE" sz="1400" dirty="0" err="1"/>
              <a:t>evaluation</a:t>
            </a:r>
            <a:r>
              <a:rPr lang="de-DE" sz="1400" dirty="0"/>
              <a:t>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BBE5600-DB09-40C7-85C7-C881B3E0CFC9}"/>
              </a:ext>
            </a:extLst>
          </p:cNvPr>
          <p:cNvSpPr/>
          <p:nvPr/>
        </p:nvSpPr>
        <p:spPr>
          <a:xfrm>
            <a:off x="4695855" y="4564922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/>
              <a:t>Emmy Noether Group </a:t>
            </a:r>
            <a:br>
              <a:rPr lang="de-DE" sz="1400" dirty="0"/>
            </a:br>
            <a:r>
              <a:rPr lang="de-DE" sz="1400" dirty="0" err="1"/>
              <a:t>leaders</a:t>
            </a:r>
            <a:r>
              <a:rPr lang="de-DE" sz="1400" dirty="0"/>
              <a:t>,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comparable</a:t>
            </a:r>
            <a:endParaRPr lang="de-DE" sz="1400" dirty="0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3D912596-0BD0-4AF8-890F-66A6C4FC2C41}"/>
              </a:ext>
            </a:extLst>
          </p:cNvPr>
          <p:cNvSpPr txBox="1">
            <a:spLocks/>
          </p:cNvSpPr>
          <p:nvPr/>
        </p:nvSpPr>
        <p:spPr bwMode="auto">
          <a:xfrm>
            <a:off x="4004558" y="3519440"/>
            <a:ext cx="5544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3655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1pPr>
            <a:lvl2pPr marL="625475" indent="-263525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80000"/>
              <a:buFont typeface="Arial" pitchFamily="-65" charset="0"/>
              <a:buChar char="●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2pPr>
            <a:lvl3pPr marL="719138" indent="-179388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3pPr>
            <a:lvl4pPr marL="801688" indent="-161925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5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Requirement:     Researchers who are</a:t>
            </a:r>
            <a:br>
              <a:rPr lang="en-GB" sz="2400" dirty="0"/>
            </a:br>
            <a:r>
              <a:rPr lang="en-GB" sz="2400" dirty="0"/>
              <a:t>                            eligible for</a:t>
            </a:r>
            <a:r>
              <a:rPr lang="en-GB" sz="2400" b="1" dirty="0"/>
              <a:t> professorial</a:t>
            </a:r>
            <a:br>
              <a:rPr lang="en-GB" sz="2400" b="1" dirty="0"/>
            </a:br>
            <a:r>
              <a:rPr lang="en-GB" sz="2400" b="1" dirty="0"/>
              <a:t>                                   appointment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B424E1A-B3C9-4BEF-9165-BB9C9B91E9CE}"/>
              </a:ext>
            </a:extLst>
          </p:cNvPr>
          <p:cNvSpPr/>
          <p:nvPr/>
        </p:nvSpPr>
        <p:spPr>
          <a:xfrm>
            <a:off x="9326265" y="3211663"/>
            <a:ext cx="2212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Researchers from abroad</a:t>
            </a:r>
            <a:endParaRPr lang="de-DE" sz="14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37CFA01-9126-45F0-892F-7ADB3C6D75F3}"/>
              </a:ext>
            </a:extLst>
          </p:cNvPr>
          <p:cNvSpPr/>
          <p:nvPr/>
        </p:nvSpPr>
        <p:spPr>
          <a:xfrm>
            <a:off x="7595043" y="5080758"/>
            <a:ext cx="3282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Positions</a:t>
            </a:r>
            <a:r>
              <a:rPr lang="de-DE" sz="1400" dirty="0"/>
              <a:t> in private-</a:t>
            </a:r>
            <a:r>
              <a:rPr lang="de-DE" sz="1400" dirty="0" err="1"/>
              <a:t>sector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endParaRPr lang="de-DE" sz="140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56EECBBD-8630-45CA-9982-D3B64014E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52F65384-7716-491F-954A-B657F0EA6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0A249A3-0336-4902-A2D5-63C8FB569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2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Heisenberg Programme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5"/>
          </p:nvPr>
        </p:nvSpPr>
        <p:spPr>
          <a:xfrm>
            <a:off x="3935760" y="1639652"/>
            <a:ext cx="7182138" cy="47689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Funding: for up to five years 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Choice of </a:t>
            </a:r>
            <a:r>
              <a:rPr lang="en-GB" b="1" dirty="0"/>
              <a:t>individual</a:t>
            </a:r>
            <a:r>
              <a:rPr lang="en-GB" dirty="0"/>
              <a:t> </a:t>
            </a:r>
            <a:r>
              <a:rPr lang="en-GB" b="1" dirty="0"/>
              <a:t>funding </a:t>
            </a:r>
            <a:r>
              <a:rPr lang="en-GB" dirty="0"/>
              <a:t>after the proposal is approved:</a:t>
            </a:r>
          </a:p>
          <a:p>
            <a:pPr marL="722313" lvl="1" indent="-288925">
              <a:spcBef>
                <a:spcPts val="600"/>
              </a:spcBef>
              <a:tabLst>
                <a:tab pos="541338" algn="l"/>
              </a:tabLst>
            </a:pPr>
            <a:r>
              <a:rPr lang="en-GB" sz="2000" dirty="0"/>
              <a:t>           Fellowship (abroad) € 4,450</a:t>
            </a:r>
          </a:p>
          <a:p>
            <a:pPr marL="722313" lvl="1" indent="-288925">
              <a:spcBef>
                <a:spcPts val="2400"/>
              </a:spcBef>
              <a:tabLst>
                <a:tab pos="541338" algn="l"/>
              </a:tabLst>
            </a:pPr>
            <a:r>
              <a:rPr lang="en-GB" sz="2000" dirty="0"/>
              <a:t>           </a:t>
            </a:r>
            <a:r>
              <a:rPr lang="en-GB" sz="2000" kern="0" dirty="0">
                <a:solidFill>
                  <a:srgbClr val="000000"/>
                </a:solidFill>
              </a:rPr>
              <a:t>Position E-15 </a:t>
            </a:r>
            <a:r>
              <a:rPr lang="en-GB" sz="2000" kern="0" dirty="0" err="1">
                <a:solidFill>
                  <a:srgbClr val="000000"/>
                </a:solidFill>
              </a:rPr>
              <a:t>TVöD</a:t>
            </a:r>
            <a:r>
              <a:rPr lang="en-GB" sz="2000" kern="0" dirty="0">
                <a:solidFill>
                  <a:srgbClr val="000000"/>
                </a:solidFill>
              </a:rPr>
              <a:t>/TV-L in Germany</a:t>
            </a:r>
          </a:p>
          <a:p>
            <a:pPr marL="722313" lvl="1" indent="-288925">
              <a:spcBef>
                <a:spcPts val="2400"/>
              </a:spcBef>
              <a:tabLst>
                <a:tab pos="541338" algn="l"/>
              </a:tabLst>
            </a:pPr>
            <a:r>
              <a:rPr lang="en-GB" sz="2000" kern="0" dirty="0">
                <a:solidFill>
                  <a:srgbClr val="000000"/>
                </a:solidFill>
              </a:rPr>
              <a:t>           Position for temporary substitutes for clinicians</a:t>
            </a:r>
          </a:p>
          <a:p>
            <a:pPr marL="722313" lvl="1" indent="-288925">
              <a:spcBef>
                <a:spcPts val="2400"/>
              </a:spcBef>
              <a:tabLst>
                <a:tab pos="541338" algn="l"/>
              </a:tabLst>
            </a:pPr>
            <a:r>
              <a:rPr lang="en-GB" sz="2000" kern="0" dirty="0">
                <a:solidFill>
                  <a:srgbClr val="000000"/>
                </a:solidFill>
              </a:rPr>
              <a:t>           Professorship W2 or W3 </a:t>
            </a:r>
            <a:br>
              <a:rPr lang="en-GB" sz="2000" kern="0" dirty="0">
                <a:solidFill>
                  <a:srgbClr val="000000"/>
                </a:solidFill>
              </a:rPr>
            </a:br>
            <a:r>
              <a:rPr lang="en-GB" sz="2000" kern="0" dirty="0">
                <a:solidFill>
                  <a:srgbClr val="000000"/>
                </a:solidFill>
              </a:rPr>
              <a:t>           </a:t>
            </a:r>
            <a:r>
              <a:rPr lang="en-US" sz="2000" kern="0" dirty="0">
                <a:solidFill>
                  <a:srgbClr val="000000"/>
                </a:solidFill>
              </a:rPr>
              <a:t>→ host must establish permanent professorship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354013" lvl="5" indent="-336550" fontAlgn="base">
              <a:lnSpc>
                <a:spcPct val="120000"/>
              </a:lnSpc>
              <a:spcBef>
                <a:spcPts val="600"/>
              </a:spcBef>
              <a:buClr>
                <a:srgbClr val="0069AF"/>
              </a:buClr>
              <a:buSzPct val="90000"/>
              <a:buFont typeface="Arial" pitchFamily="-65" charset="0"/>
              <a:buChar char="►"/>
            </a:pPr>
            <a:r>
              <a:rPr lang="en-GB" dirty="0"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+ € 1,000 per month (flexible </a:t>
            </a:r>
            <a:r>
              <a:rPr lang="en-GB" b="1" dirty="0">
                <a:latin typeface="Calibri" panose="020F0502020204030204" pitchFamily="34" charset="0"/>
                <a:ea typeface="ＭＳ Ｐゴシック" pitchFamily="-65" charset="-128"/>
                <a:cs typeface="Calibri" panose="020F0502020204030204" pitchFamily="34" charset="0"/>
              </a:rPr>
              <a:t>research funds)</a:t>
            </a:r>
            <a:endParaRPr lang="en-GB" dirty="0">
              <a:latin typeface="Calibri" panose="020F0502020204030204" pitchFamily="34" charset="0"/>
              <a:ea typeface="ＭＳ Ｐゴシック" pitchFamily="-65" charset="-128"/>
              <a:cs typeface="Calibri" panose="020F0502020204030204" pitchFamily="34" charset="0"/>
            </a:endParaRPr>
          </a:p>
          <a:p>
            <a:pPr marL="354013" lvl="5" indent="-336550" fontAlgn="base">
              <a:lnSpc>
                <a:spcPct val="120000"/>
              </a:lnSpc>
              <a:spcBef>
                <a:spcPts val="600"/>
              </a:spcBef>
              <a:buClr>
                <a:srgbClr val="0069AF"/>
              </a:buClr>
              <a:buSzPct val="90000"/>
              <a:buFont typeface="Arial" pitchFamily="-65" charset="0"/>
              <a:buChar char="►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combined with </a:t>
            </a:r>
            <a:r>
              <a:rPr lang="en-GB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Grant Proposal</a:t>
            </a:r>
            <a:endParaRPr lang="en-GB" b="1" dirty="0">
              <a:latin typeface="Calibri" panose="020F0502020204030204" pitchFamily="34" charset="0"/>
              <a:ea typeface="ＭＳ Ｐゴシック" pitchFamily="-65" charset="-128"/>
              <a:cs typeface="Calibri" panose="020F0502020204030204" pitchFamily="34" charset="0"/>
            </a:endParaRPr>
          </a:p>
          <a:p>
            <a:pPr marL="354013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 r="47527"/>
          <a:stretch/>
        </p:blipFill>
        <p:spPr>
          <a:xfrm>
            <a:off x="263525" y="1639653"/>
            <a:ext cx="3472044" cy="44564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24FA72-0A48-4194-9B6D-86E814D44D5B}"/>
              </a:ext>
            </a:extLst>
          </p:cNvPr>
          <p:cNvSpPr txBox="1"/>
          <p:nvPr/>
        </p:nvSpPr>
        <p:spPr>
          <a:xfrm>
            <a:off x="6522172" y="624428"/>
            <a:ext cx="5318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www.dfg.de/en/research_funding/programmes/individual/heisenberg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www.dfg.de/en/research_funding/faq/faq_heisenberg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 descr="Pfeil Kreis">
            <a:extLst>
              <a:ext uri="{FF2B5EF4-FFF2-40B4-BE49-F238E27FC236}">
                <a16:creationId xmlns:a16="http://schemas.microsoft.com/office/drawing/2014/main" id="{FBE986F7-6FD3-42FB-A164-ECBC1A929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409" y="3706625"/>
            <a:ext cx="874503" cy="874503"/>
          </a:xfrm>
          <a:prstGeom prst="rect">
            <a:avLst/>
          </a:prstGeom>
        </p:spPr>
      </p:pic>
      <p:pic>
        <p:nvPicPr>
          <p:cNvPr id="10" name="Grafik 9" descr="Aktenkoffer">
            <a:extLst>
              <a:ext uri="{FF2B5EF4-FFF2-40B4-BE49-F238E27FC236}">
                <a16:creationId xmlns:a16="http://schemas.microsoft.com/office/drawing/2014/main" id="{980B12DA-925C-48E4-A752-33A9E86D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06" y="3140968"/>
            <a:ext cx="482352" cy="482352"/>
          </a:xfrm>
          <a:prstGeom prst="rect">
            <a:avLst/>
          </a:prstGeom>
        </p:spPr>
      </p:pic>
      <p:pic>
        <p:nvPicPr>
          <p:cNvPr id="13" name="Grafik 12" descr="Erdkugel: Amerika">
            <a:extLst>
              <a:ext uri="{FF2B5EF4-FFF2-40B4-BE49-F238E27FC236}">
                <a16:creationId xmlns:a16="http://schemas.microsoft.com/office/drawing/2014/main" id="{D2A355D4-DE45-4B07-AD37-438B7008D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1161" y="2475239"/>
            <a:ext cx="568329" cy="568329"/>
          </a:xfrm>
          <a:prstGeom prst="rect">
            <a:avLst/>
          </a:prstGeom>
        </p:spPr>
      </p:pic>
      <p:pic>
        <p:nvPicPr>
          <p:cNvPr id="14" name="Grafik 13" descr="Diplomrolle">
            <a:extLst>
              <a:ext uri="{FF2B5EF4-FFF2-40B4-BE49-F238E27FC236}">
                <a16:creationId xmlns:a16="http://schemas.microsoft.com/office/drawing/2014/main" id="{67E4D05D-FAEF-493C-ABC7-3FE0E43F45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7745" y="4575447"/>
            <a:ext cx="581745" cy="581745"/>
          </a:xfrm>
          <a:prstGeom prst="rect">
            <a:avLst/>
          </a:prstGeom>
        </p:spPr>
      </p:pic>
      <p:pic>
        <p:nvPicPr>
          <p:cNvPr id="15" name="Grafik 14" descr="Arzt">
            <a:extLst>
              <a:ext uri="{FF2B5EF4-FFF2-40B4-BE49-F238E27FC236}">
                <a16:creationId xmlns:a16="http://schemas.microsoft.com/office/drawing/2014/main" id="{F7DF2313-7B72-4F33-A4DF-FE8295F2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5434" y="3861048"/>
            <a:ext cx="482352" cy="482352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93F4744-27BB-46D1-8612-446958129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D162556-55E0-4988-A2B0-04528B198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3F4C2B19-9F56-4069-A34D-2DE776C01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417599"/>
            <a:ext cx="10560000" cy="556805"/>
          </a:xfrm>
        </p:spPr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F40AB50-C8A2-40D9-B966-8179A02B9E2F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2A1DE61F-BBAF-4D02-A711-8C761A1E3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1C7A0B96-5A51-4F36-A893-D9CF991A5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DBCB50D2-07E4-4D7E-AE6E-55E18D3CD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Positions in a DFG-Funded Project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581343" y="1680452"/>
            <a:ext cx="6954560" cy="4592762"/>
          </a:xfrm>
        </p:spPr>
        <p:txBody>
          <a:bodyPr/>
          <a:lstStyle/>
          <a:p>
            <a:pPr marL="1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dirty="0"/>
              <a:t>Positions for doctoral and postdoctoral researchers </a:t>
            </a:r>
            <a:br>
              <a:rPr lang="en-GB" sz="2400" dirty="0"/>
            </a:br>
            <a:r>
              <a:rPr lang="en-GB" sz="2400" dirty="0"/>
              <a:t>in DFG-funded projects: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/>
              <a:t>Duration</a:t>
            </a:r>
            <a:r>
              <a:rPr lang="en-GB" sz="2400" dirty="0"/>
              <a:t> of funding depends on the project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/>
              <a:t>Employer</a:t>
            </a:r>
            <a:r>
              <a:rPr lang="en-GB" sz="2400" dirty="0"/>
              <a:t>: A university or research institute in Germany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/>
              <a:t>Position</a:t>
            </a:r>
            <a:r>
              <a:rPr lang="en-GB" sz="2400" dirty="0"/>
              <a:t>: E13-E14 </a:t>
            </a:r>
            <a:r>
              <a:rPr lang="en-GB" sz="2400" dirty="0" err="1"/>
              <a:t>TvöD</a:t>
            </a:r>
            <a:r>
              <a:rPr lang="en-GB" sz="2400" dirty="0"/>
              <a:t>/TV-L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Apply</a:t>
            </a:r>
            <a:r>
              <a:rPr lang="en-GB" sz="2400" dirty="0"/>
              <a:t> to the project’s PI</a:t>
            </a:r>
          </a:p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7906461" y="1680451"/>
            <a:ext cx="3987646" cy="4491612"/>
            <a:chOff x="5014124" y="1680768"/>
            <a:chExt cx="3915638" cy="480433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5014124" y="1680768"/>
              <a:ext cx="3915638" cy="4804330"/>
              <a:chOff x="5934930" y="1510367"/>
              <a:chExt cx="3118427" cy="3754922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5934930" y="1510367"/>
                <a:ext cx="3118427" cy="37549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5168" y="1660258"/>
                <a:ext cx="2196161" cy="666292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6345476" y="2452488"/>
                <a:ext cx="2467584" cy="38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www.gepris.dfg.de</a:t>
                </a:r>
                <a:endParaRPr lang="de-DE" sz="2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5112266" y="3478363"/>
              <a:ext cx="3742222" cy="2567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Individual projects</a:t>
              </a:r>
            </a:p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Impulses</a:t>
              </a:r>
            </a:p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Units </a:t>
              </a:r>
            </a:p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Priority Programmes</a:t>
              </a:r>
            </a:p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Collaborative Research Centres</a:t>
              </a:r>
            </a:p>
            <a:p>
              <a:pPr marL="285750" indent="-285750">
                <a:lnSpc>
                  <a:spcPts val="2000"/>
                </a:lnSpc>
                <a:spcAft>
                  <a:spcPts val="1200"/>
                </a:spcAft>
                <a:buFont typeface="Arial" panose="020B0604020202020204" pitchFamily="34" charset="0"/>
                <a:buChar char="►"/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Training Groups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C7BEDC53-4AF0-4DC8-83FC-1D06ECFDDC12}"/>
              </a:ext>
            </a:extLst>
          </p:cNvPr>
          <p:cNvSpPr txBox="1"/>
          <p:nvPr/>
        </p:nvSpPr>
        <p:spPr>
          <a:xfrm>
            <a:off x="5662768" y="430531"/>
            <a:ext cx="6237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https://gepris.dfg.de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www.dfg.de/en/dfg_profile/head_office/careersite/positions_dfg_funded_projects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FB8A94E-83BA-419A-86E5-3637F0D3B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3774070-F9DA-4BC0-A63C-69790E8A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4DA8311E-48AA-49D1-B3AE-3AF5F727C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2380B02-768E-443C-8EDC-8BC27286BAFF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793EE221-589B-4EE5-9D74-CEAE993FD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DCEE8E75-8FD7-424B-8402-6D4759834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0B4356AD-8E25-4D58-B175-5AE2D1580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5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1 |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accent4"/>
                </a:solidFill>
              </a:rPr>
              <a:t>3 | Review Process and Advice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Links and Resources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303A7B2-F873-4BDD-B3C2-37ADECE15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FC8DF47-C385-44E1-9291-F9E381927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9E820BA-F66E-46FB-923D-4E1DE811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4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Preparing Your Proposal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2171700" y="782736"/>
            <a:ext cx="7920000" cy="27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1740000" y="1569600"/>
            <a:ext cx="6570578" cy="45216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60950" y="1628775"/>
            <a:ext cx="7511714" cy="4632325"/>
          </a:xfrm>
          <a:prstGeom prst="rect">
            <a:avLst/>
          </a:prstGeom>
        </p:spPr>
        <p:txBody>
          <a:bodyPr/>
          <a:lstStyle/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Carefully read and follow the guidelines and proposal instructions</a:t>
            </a:r>
          </a:p>
          <a:p>
            <a:pPr marL="354013" lvl="1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Necessary information can be found on the DFG website</a:t>
            </a:r>
          </a:p>
          <a:p>
            <a:pPr marL="811213" lvl="1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Guidelines, FAQ and contacts</a:t>
            </a:r>
          </a:p>
          <a:p>
            <a:pPr marL="811213" lvl="1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Questions? Ask for help</a:t>
            </a: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/>
          <a:stretch/>
        </p:blipFill>
        <p:spPr>
          <a:xfrm>
            <a:off x="263353" y="1620662"/>
            <a:ext cx="4104456" cy="445342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8B8B1A-6935-4F5E-90F1-24C65E7FC40F}"/>
              </a:ext>
            </a:extLst>
          </p:cNvPr>
          <p:cNvSpPr txBox="1"/>
          <p:nvPr/>
        </p:nvSpPr>
        <p:spPr>
          <a:xfrm>
            <a:off x="8731815" y="641748"/>
            <a:ext cx="310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www.dfg.de/en/dfg_profile/head_office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5956071-857E-4351-98C1-6FD2068D59CC}"/>
              </a:ext>
            </a:extLst>
          </p:cNvPr>
          <p:cNvSpPr/>
          <p:nvPr/>
        </p:nvSpPr>
        <p:spPr>
          <a:xfrm>
            <a:off x="5087888" y="4164176"/>
            <a:ext cx="6335712" cy="178510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questions on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procedures-researchcareers</a:t>
            </a: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@dfg.de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general questions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programmes for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research careers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info-researchcareers</a:t>
            </a: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@dfg.de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DFG contacts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www.dfg.de/en/dfg_profile/</a:t>
            </a:r>
            <a:r>
              <a:rPr lang="en-GB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head_office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D7A3B5B-2484-4010-A733-E0F64AA0F063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079686E-19FB-4757-A9B0-B5312AFD0376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4DC1178B-AD35-4CAB-A094-57ED41C21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27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Your Proposal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2171700" y="782736"/>
            <a:ext cx="7920000" cy="27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1740000" y="1569600"/>
            <a:ext cx="6570578" cy="45216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871864" y="1650577"/>
            <a:ext cx="6912768" cy="4573321"/>
          </a:xfrm>
          <a:prstGeom prst="rect">
            <a:avLst/>
          </a:prstGeom>
        </p:spPr>
        <p:txBody>
          <a:bodyPr/>
          <a:lstStyle/>
          <a:p>
            <a:pPr marL="354013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Decide on the proposal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English or German</a:t>
            </a:r>
          </a:p>
          <a:p>
            <a:pPr marL="354013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Put yourself in the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reviewers’ shoes</a:t>
            </a:r>
          </a:p>
          <a:p>
            <a:pPr marL="811213" lvl="1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Address the review criteria</a:t>
            </a:r>
          </a:p>
          <a:p>
            <a:pPr marL="811213" lvl="1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proposal self-explanatory</a:t>
            </a:r>
          </a:p>
          <a:p>
            <a:pPr marL="354013" indent="-354013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Seek honest criticism from colleagues</a:t>
            </a:r>
          </a:p>
          <a:p>
            <a:pPr marL="354013" indent="-354013">
              <a:lnSpc>
                <a:spcPct val="120000"/>
              </a:lnSpc>
              <a:spcAft>
                <a:spcPts val="100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Plan on a feasible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11213" lvl="1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Preparation of additional documents</a:t>
            </a:r>
          </a:p>
          <a:p>
            <a:pPr marL="811213" lvl="1" indent="-354013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SzPct val="70000"/>
              <a:buFont typeface="Arial" pitchFamily="-65" charset="0"/>
              <a:buChar char="►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time to decision is ca. six months</a:t>
            </a:r>
          </a:p>
          <a:p>
            <a:pPr marL="234000" indent="-234000">
              <a:lnSpc>
                <a:spcPct val="120000"/>
              </a:lnSpc>
              <a:spcAft>
                <a:spcPts val="200"/>
              </a:spcAft>
              <a:buClr>
                <a:schemeClr val="accent4"/>
              </a:buClr>
              <a:buSzPct val="90000"/>
              <a:buFont typeface="Arial" pitchFamily="-65" charset="0"/>
              <a:buChar char="►"/>
              <a:defRPr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" y="1642258"/>
            <a:ext cx="4448941" cy="4448941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2A2852F-B3D8-4154-A68C-0B53917696E0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7DBED25-614C-44DE-BB79-CC8EBEA5F5DF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2A79457-DAC8-41A2-81AC-AAE647D77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28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Your CV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4990337" y="1640280"/>
            <a:ext cx="7011204" cy="4957071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DFG </a:t>
            </a:r>
            <a:r>
              <a:rPr lang="en-GB" sz="2400" b="1" dirty="0"/>
              <a:t>CV template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Mention time away from research relating e.g. to family, dependent care or illness; no details required 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Convince reviewers of your </a:t>
            </a:r>
            <a:r>
              <a:rPr lang="en-GB" sz="2400" b="1" dirty="0"/>
              <a:t>qualification</a:t>
            </a:r>
          </a:p>
          <a:p>
            <a:pPr marL="633412" lvl="1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Include prizes, fellowships and awards</a:t>
            </a:r>
          </a:p>
          <a:p>
            <a:pPr marL="633412" lvl="1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List up to ten peer-reviewed publications</a:t>
            </a:r>
          </a:p>
          <a:p>
            <a:pPr marL="633412" lvl="1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Include further results/activities within and outside the research system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031" y="4005064"/>
            <a:ext cx="2165601" cy="20847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4005064"/>
            <a:ext cx="2107966" cy="20782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031" y="1644539"/>
            <a:ext cx="2165825" cy="2165825"/>
          </a:xfrm>
          <a:prstGeom prst="rect">
            <a:avLst/>
          </a:prstGeom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79390"/>
              </p:ext>
            </p:extLst>
          </p:nvPr>
        </p:nvGraphicFramePr>
        <p:xfrm>
          <a:off x="335532" y="1633327"/>
          <a:ext cx="2087725" cy="217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Image" r:id="rId6" imgW="1752120" imgH="1701360" progId="Photoshop.Image.13">
                  <p:embed/>
                </p:oleObj>
              </mc:Choice>
              <mc:Fallback>
                <p:oleObj name="Image" r:id="rId6" imgW="1752120" imgH="1701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532" y="1633327"/>
                        <a:ext cx="2087725" cy="217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8B09732-E197-4D3B-AFA6-3A2CF4F78501}"/>
              </a:ext>
            </a:extLst>
          </p:cNvPr>
          <p:cNvSpPr txBox="1"/>
          <p:nvPr/>
        </p:nvSpPr>
        <p:spPr>
          <a:xfrm>
            <a:off x="5181006" y="441374"/>
            <a:ext cx="6662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www.dfg.de/formulare/53_200_elan/53_200_en_elan.rtf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www.dfg.de/en/research_funding/individual_grants_programmes/tips_proposals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www.dfg.de/en/research_funding/individual_grants_programmes/proposal_information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C3BC97B-C12F-437F-8DEB-1A61165E8BC3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BEC5F7C3-EAEE-427C-A097-719D340D6D56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DA38EA96-DA8B-4F7D-AA86-95A8A200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29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de-DE" sz="2400" b="1" dirty="0">
                <a:solidFill>
                  <a:schemeClr val="accent4"/>
                </a:solidFill>
              </a:rPr>
              <a:t>1 | </a:t>
            </a:r>
            <a:r>
              <a:rPr lang="en-GB" sz="2400" b="1" dirty="0">
                <a:solidFill>
                  <a:schemeClr val="accent4"/>
                </a:solidFill>
              </a:rPr>
              <a:t>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Review Process and Advice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Links and Resources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9B010F8-C24D-4AFC-AECA-71FBC506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C4F202E-5F7D-4A51-9956-3A3A6E1AB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3C1A85A-DC4C-441D-8C8E-D58CC20A8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8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Your Proposal via </a:t>
            </a:r>
            <a:r>
              <a:rPr lang="en-GB" i="1" dirty="0" err="1"/>
              <a:t>elan</a:t>
            </a:r>
            <a:endParaRPr lang="en-GB" i="1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063750" y="1619251"/>
            <a:ext cx="8097838" cy="4498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GB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b="1" i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051CA1-B193-4AB0-BA15-0E3F4F659A82}"/>
              </a:ext>
            </a:extLst>
          </p:cNvPr>
          <p:cNvSpPr txBox="1"/>
          <p:nvPr/>
        </p:nvSpPr>
        <p:spPr>
          <a:xfrm>
            <a:off x="5208026" y="645311"/>
            <a:ext cx="66625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https://elan.dfg.de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www.dfg.de/en/research_funding/individual_grants_programmes/proposal_information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F48095-401C-44AA-BB9B-53FE72EF5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63" y="1844824"/>
            <a:ext cx="6514517" cy="36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Top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41D6419D-F1AC-4CFE-9C61-27B65B5F2A3B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99C1C70-0EA4-4DE5-BA06-6433AADDDF08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E0202BE-8620-4D5A-A818-E23A9DA2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30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Process in the Individual Grants Programme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8FB5C9E-FA93-440B-829E-9C3E6283F4F7}"/>
              </a:ext>
            </a:extLst>
          </p:cNvPr>
          <p:cNvGrpSpPr/>
          <p:nvPr/>
        </p:nvGrpSpPr>
        <p:grpSpPr>
          <a:xfrm>
            <a:off x="2569360" y="1644681"/>
            <a:ext cx="7053276" cy="4543068"/>
            <a:chOff x="2569360" y="1644681"/>
            <a:chExt cx="7053276" cy="4543068"/>
          </a:xfrm>
        </p:grpSpPr>
        <p:sp>
          <p:nvSpPr>
            <p:cNvPr id="160" name="Rectangle 130"/>
            <p:cNvSpPr>
              <a:spLocks noChangeArrowheads="1"/>
            </p:cNvSpPr>
            <p:nvPr/>
          </p:nvSpPr>
          <p:spPr bwMode="auto">
            <a:xfrm>
              <a:off x="3521058" y="2149150"/>
              <a:ext cx="5063345" cy="3476625"/>
            </a:xfrm>
            <a:prstGeom prst="rect">
              <a:avLst/>
            </a:prstGeom>
            <a:solidFill>
              <a:srgbClr val="CCD1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AutoShape 132"/>
            <p:cNvSpPr>
              <a:spLocks noChangeArrowheads="1"/>
            </p:cNvSpPr>
            <p:nvPr/>
          </p:nvSpPr>
          <p:spPr bwMode="auto">
            <a:xfrm>
              <a:off x="5349859" y="5882949"/>
              <a:ext cx="2906714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Notification</a:t>
              </a: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979C2E12-D94C-4BEA-B4EC-1FB460B60FF0}"/>
                </a:ext>
              </a:extLst>
            </p:cNvPr>
            <p:cNvGrpSpPr/>
            <p:nvPr/>
          </p:nvGrpSpPr>
          <p:grpSpPr>
            <a:xfrm>
              <a:off x="2569360" y="1644681"/>
              <a:ext cx="7053276" cy="4370028"/>
              <a:chOff x="2166907" y="1548875"/>
              <a:chExt cx="7053276" cy="4370028"/>
            </a:xfrm>
          </p:grpSpPr>
          <p:sp>
            <p:nvSpPr>
              <p:cNvPr id="57" name="Rectangle 130">
                <a:extLst>
                  <a:ext uri="{FF2B5EF4-FFF2-40B4-BE49-F238E27FC236}">
                    <a16:creationId xmlns:a16="http://schemas.microsoft.com/office/drawing/2014/main" id="{1D478E8B-EAD3-40FD-BA5E-78C000199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636" y="2126706"/>
                <a:ext cx="5029200" cy="3407194"/>
              </a:xfrm>
              <a:prstGeom prst="rect">
                <a:avLst/>
              </a:prstGeom>
              <a:solidFill>
                <a:srgbClr val="CCD1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AutoShape 131">
                <a:extLst>
                  <a:ext uri="{FF2B5EF4-FFF2-40B4-BE49-F238E27FC236}">
                    <a16:creationId xmlns:a16="http://schemas.microsoft.com/office/drawing/2014/main" id="{D8411A8D-A3CF-463E-AEA4-0972C51A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166907" y="1726655"/>
                <a:ext cx="576263" cy="419224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GB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DFG Head Office</a:t>
                </a:r>
              </a:p>
            </p:txBody>
          </p:sp>
          <p:grpSp>
            <p:nvGrpSpPr>
              <p:cNvPr id="59" name="Group 133">
                <a:extLst>
                  <a:ext uri="{FF2B5EF4-FFF2-40B4-BE49-F238E27FC236}">
                    <a16:creationId xmlns:a16="http://schemas.microsoft.com/office/drawing/2014/main" id="{DC83164B-8BB6-44E7-8383-64895A078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29583" y="2126705"/>
                <a:ext cx="322263" cy="3407415"/>
                <a:chOff x="3919" y="1320"/>
                <a:chExt cx="203" cy="2117"/>
              </a:xfrm>
            </p:grpSpPr>
            <p:sp>
              <p:nvSpPr>
                <p:cNvPr id="91" name="Rectangle 134">
                  <a:extLst>
                    <a:ext uri="{FF2B5EF4-FFF2-40B4-BE49-F238E27FC236}">
                      <a16:creationId xmlns:a16="http://schemas.microsoft.com/office/drawing/2014/main" id="{7C911472-0952-434C-9023-469F0FCB7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0" y="1320"/>
                  <a:ext cx="192" cy="2117"/>
                </a:xfrm>
                <a:prstGeom prst="rect">
                  <a:avLst/>
                </a:prstGeom>
                <a:solidFill>
                  <a:srgbClr val="CCD1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Text Box 135">
                  <a:extLst>
                    <a:ext uri="{FF2B5EF4-FFF2-40B4-BE49-F238E27FC236}">
                      <a16:creationId xmlns:a16="http://schemas.microsoft.com/office/drawing/2014/main" id="{1FBCADBD-7C48-47F3-A247-C7D5BA8FE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683" y="2310"/>
                  <a:ext cx="66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confidential</a:t>
                  </a:r>
                </a:p>
              </p:txBody>
            </p:sp>
          </p:grpSp>
          <p:grpSp>
            <p:nvGrpSpPr>
              <p:cNvPr id="60" name="Group 136">
                <a:extLst>
                  <a:ext uri="{FF2B5EF4-FFF2-40B4-BE49-F238E27FC236}">
                    <a16:creationId xmlns:a16="http://schemas.microsoft.com/office/drawing/2014/main" id="{B1F4F3CB-5E5E-4482-9C37-0A2E8D887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6044" y="1726655"/>
                <a:ext cx="1354139" cy="1295401"/>
                <a:chOff x="3690" y="1038"/>
                <a:chExt cx="853" cy="816"/>
              </a:xfrm>
            </p:grpSpPr>
            <p:grpSp>
              <p:nvGrpSpPr>
                <p:cNvPr id="86" name="Group 137">
                  <a:extLst>
                    <a:ext uri="{FF2B5EF4-FFF2-40B4-BE49-F238E27FC236}">
                      <a16:creationId xmlns:a16="http://schemas.microsoft.com/office/drawing/2014/main" id="{256ECC46-4378-4D0C-8F81-A60DCEC53C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0" y="1038"/>
                  <a:ext cx="343" cy="816"/>
                  <a:chOff x="4224" y="1062"/>
                  <a:chExt cx="343" cy="816"/>
                </a:xfrm>
              </p:grpSpPr>
              <p:sp>
                <p:nvSpPr>
                  <p:cNvPr id="88" name="Line 138">
                    <a:extLst>
                      <a:ext uri="{FF2B5EF4-FFF2-40B4-BE49-F238E27FC236}">
                        <a16:creationId xmlns:a16="http://schemas.microsoft.com/office/drawing/2014/main" id="{F8998485-AB79-402C-8218-0AD227A84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4" y="1873"/>
                    <a:ext cx="343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9" name="Line 139">
                    <a:extLst>
                      <a:ext uri="{FF2B5EF4-FFF2-40B4-BE49-F238E27FC236}">
                        <a16:creationId xmlns:a16="http://schemas.microsoft.com/office/drawing/2014/main" id="{26AF9786-24E0-4616-A1F4-B52136E103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52" y="1067"/>
                    <a:ext cx="7" cy="805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0" name="Line 140">
                    <a:extLst>
                      <a:ext uri="{FF2B5EF4-FFF2-40B4-BE49-F238E27FC236}">
                        <a16:creationId xmlns:a16="http://schemas.microsoft.com/office/drawing/2014/main" id="{647A0EDC-7F76-4193-9674-1C7AB7580E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224" y="1062"/>
                    <a:ext cx="32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  <a:miter lim="800000"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87" name="Text Box 141">
                  <a:extLst>
                    <a:ext uri="{FF2B5EF4-FFF2-40B4-BE49-F238E27FC236}">
                      <a16:creationId xmlns:a16="http://schemas.microsoft.com/office/drawing/2014/main" id="{12EFB572-528C-4891-AB58-2EC1F02837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8" y="1051"/>
                  <a:ext cx="52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inquiries</a:t>
                  </a:r>
                </a:p>
              </p:txBody>
            </p:sp>
          </p:grpSp>
          <p:grpSp>
            <p:nvGrpSpPr>
              <p:cNvPr id="61" name="Group 142">
                <a:extLst>
                  <a:ext uri="{FF2B5EF4-FFF2-40B4-BE49-F238E27FC236}">
                    <a16:creationId xmlns:a16="http://schemas.microsoft.com/office/drawing/2014/main" id="{0B9DD63D-896D-49FE-9A20-E815024624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3174" y="3257021"/>
                <a:ext cx="3881438" cy="1495430"/>
                <a:chOff x="463" y="2002"/>
                <a:chExt cx="2445" cy="942"/>
              </a:xfrm>
            </p:grpSpPr>
            <p:sp>
              <p:nvSpPr>
                <p:cNvPr id="83" name="AutoShape 143">
                  <a:extLst>
                    <a:ext uri="{FF2B5EF4-FFF2-40B4-BE49-F238E27FC236}">
                      <a16:creationId xmlns:a16="http://schemas.microsoft.com/office/drawing/2014/main" id="{2FE1B80B-3B9C-49B3-B921-61CA3C741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4" y="2002"/>
                  <a:ext cx="144" cy="346"/>
                </a:xfrm>
                <a:prstGeom prst="downArrow">
                  <a:avLst>
                    <a:gd name="adj1" fmla="val 50000"/>
                    <a:gd name="adj2" fmla="val 60069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Text Box 144">
                  <a:extLst>
                    <a:ext uri="{FF2B5EF4-FFF2-40B4-BE49-F238E27FC236}">
                      <a16:creationId xmlns:a16="http://schemas.microsoft.com/office/drawing/2014/main" id="{F4B0EBA3-A560-494D-B61B-EB8C39C0C3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3" y="2192"/>
                  <a:ext cx="148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draft of funding recommendation</a:t>
                  </a:r>
                </a:p>
              </p:txBody>
            </p:sp>
            <p:sp>
              <p:nvSpPr>
                <p:cNvPr id="85" name="Line 145">
                  <a:extLst>
                    <a:ext uri="{FF2B5EF4-FFF2-40B4-BE49-F238E27FC236}">
                      <a16:creationId xmlns:a16="http://schemas.microsoft.com/office/drawing/2014/main" id="{FC774DC7-5083-4822-B117-019350F53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" y="2280"/>
                  <a:ext cx="395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AutoShape 143">
                  <a:extLst>
                    <a:ext uri="{FF2B5EF4-FFF2-40B4-BE49-F238E27FC236}">
                      <a16:creationId xmlns:a16="http://schemas.microsoft.com/office/drawing/2014/main" id="{7BBD094F-BBE1-4810-936D-336B0081D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4" y="2598"/>
                  <a:ext cx="144" cy="346"/>
                </a:xfrm>
                <a:prstGeom prst="downArrow">
                  <a:avLst>
                    <a:gd name="adj1" fmla="val 50000"/>
                    <a:gd name="adj2" fmla="val 60069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AutoShape 146">
                <a:extLst>
                  <a:ext uri="{FF2B5EF4-FFF2-40B4-BE49-F238E27FC236}">
                    <a16:creationId xmlns:a16="http://schemas.microsoft.com/office/drawing/2014/main" id="{7AC7263B-E671-42D7-86BA-267886ABD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6011" y="1666769"/>
                <a:ext cx="228600" cy="533400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up 147">
                <a:extLst>
                  <a:ext uri="{FF2B5EF4-FFF2-40B4-BE49-F238E27FC236}">
                    <a16:creationId xmlns:a16="http://schemas.microsoft.com/office/drawing/2014/main" id="{EE1C93BF-0AD6-4FD1-AC67-BBB89E00D8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1112" y="1817149"/>
                <a:ext cx="3013076" cy="276226"/>
                <a:chOff x="474" y="1125"/>
                <a:chExt cx="1898" cy="174"/>
              </a:xfrm>
            </p:grpSpPr>
            <p:sp>
              <p:nvSpPr>
                <p:cNvPr id="81" name="Text Box 148">
                  <a:extLst>
                    <a:ext uri="{FF2B5EF4-FFF2-40B4-BE49-F238E27FC236}">
                      <a16:creationId xmlns:a16="http://schemas.microsoft.com/office/drawing/2014/main" id="{BD6C9EE2-1B22-47FD-B7C1-2227208C6E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8" y="1125"/>
                  <a:ext cx="149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formal examination</a:t>
                  </a:r>
                </a:p>
              </p:txBody>
            </p:sp>
            <p:sp>
              <p:nvSpPr>
                <p:cNvPr id="82" name="Line 149">
                  <a:extLst>
                    <a:ext uri="{FF2B5EF4-FFF2-40B4-BE49-F238E27FC236}">
                      <a16:creationId xmlns:a16="http://schemas.microsoft.com/office/drawing/2014/main" id="{940AD879-E24E-4979-AB11-A07080E39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" y="1210"/>
                  <a:ext cx="384" cy="1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up 158">
                <a:extLst>
                  <a:ext uri="{FF2B5EF4-FFF2-40B4-BE49-F238E27FC236}">
                    <a16:creationId xmlns:a16="http://schemas.microsoft.com/office/drawing/2014/main" id="{86C73975-B84A-4731-9D6E-E5F5354B81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3250" y="3820567"/>
                <a:ext cx="4495800" cy="715962"/>
                <a:chOff x="1375" y="2381"/>
                <a:chExt cx="2832" cy="451"/>
              </a:xfrm>
            </p:grpSpPr>
            <p:sp>
              <p:nvSpPr>
                <p:cNvPr id="78" name="AutoShape 159">
                  <a:extLst>
                    <a:ext uri="{FF2B5EF4-FFF2-40B4-BE49-F238E27FC236}">
                      <a16:creationId xmlns:a16="http://schemas.microsoft.com/office/drawing/2014/main" id="{40298D38-9CFD-47DE-B51B-B5F4AA5F0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5" y="2381"/>
                  <a:ext cx="2832" cy="45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Text Box 160">
                  <a:extLst>
                    <a:ext uri="{FF2B5EF4-FFF2-40B4-BE49-F238E27FC236}">
                      <a16:creationId xmlns:a16="http://schemas.microsoft.com/office/drawing/2014/main" id="{4FCF7DB0-1C8C-45EC-9BBA-0D785AFD1B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2408"/>
                  <a:ext cx="1741" cy="40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GB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assessment of reviewer selection</a:t>
                  </a:r>
                </a:p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GB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proposal and reviews</a:t>
                  </a:r>
                </a:p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GB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comparative merit and funding volume</a:t>
                  </a:r>
                </a:p>
              </p:txBody>
            </p:sp>
            <p:sp>
              <p:nvSpPr>
                <p:cNvPr id="80" name="Text Box 161">
                  <a:extLst>
                    <a:ext uri="{FF2B5EF4-FFF2-40B4-BE49-F238E27FC236}">
                      <a16:creationId xmlns:a16="http://schemas.microsoft.com/office/drawing/2014/main" id="{4402E277-6373-4EE6-A494-9D8DBB5489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2386"/>
                  <a:ext cx="854" cy="36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Assessment</a:t>
                  </a:r>
                </a:p>
                <a:p>
                  <a:r>
                    <a:rPr lang="en-GB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Review Board</a:t>
                  </a:r>
                </a:p>
              </p:txBody>
            </p:sp>
          </p:grpSp>
          <p:grpSp>
            <p:nvGrpSpPr>
              <p:cNvPr id="65" name="Group 162">
                <a:extLst>
                  <a:ext uri="{FF2B5EF4-FFF2-40B4-BE49-F238E27FC236}">
                    <a16:creationId xmlns:a16="http://schemas.microsoft.com/office/drawing/2014/main" id="{A3771491-14DB-4F94-8307-8217E40D5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3174" y="2114021"/>
                <a:ext cx="5589588" cy="276227"/>
                <a:chOff x="457" y="1342"/>
                <a:chExt cx="3521" cy="174"/>
              </a:xfrm>
            </p:grpSpPr>
            <p:sp>
              <p:nvSpPr>
                <p:cNvPr id="76" name="Text Box 163">
                  <a:extLst>
                    <a:ext uri="{FF2B5EF4-FFF2-40B4-BE49-F238E27FC236}">
                      <a16:creationId xmlns:a16="http://schemas.microsoft.com/office/drawing/2014/main" id="{6BD59B27-340E-4C3F-9A14-452761C8C0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8" y="1342"/>
                  <a:ext cx="312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200" b="1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reviewer selection</a:t>
                  </a:r>
                </a:p>
              </p:txBody>
            </p:sp>
            <p:sp>
              <p:nvSpPr>
                <p:cNvPr id="77" name="Line 164">
                  <a:extLst>
                    <a:ext uri="{FF2B5EF4-FFF2-40B4-BE49-F238E27FC236}">
                      <a16:creationId xmlns:a16="http://schemas.microsoft.com/office/drawing/2014/main" id="{68D9FAA1-0650-4165-8B29-728582123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" y="1416"/>
                  <a:ext cx="401" cy="1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" name="Group 165">
                <a:extLst>
                  <a:ext uri="{FF2B5EF4-FFF2-40B4-BE49-F238E27FC236}">
                    <a16:creationId xmlns:a16="http://schemas.microsoft.com/office/drawing/2014/main" id="{21C7397D-492C-4D3F-83BA-115AE0C0A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2785" y="2272754"/>
                <a:ext cx="3295650" cy="1882775"/>
                <a:chOff x="2244" y="1406"/>
                <a:chExt cx="2076" cy="1186"/>
              </a:xfrm>
            </p:grpSpPr>
            <p:sp>
              <p:nvSpPr>
                <p:cNvPr id="73" name="Line 166">
                  <a:extLst>
                    <a:ext uri="{FF2B5EF4-FFF2-40B4-BE49-F238E27FC236}">
                      <a16:creationId xmlns:a16="http://schemas.microsoft.com/office/drawing/2014/main" id="{4084839B-F849-448E-A0B0-FB5589042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02" y="1406"/>
                  <a:ext cx="18" cy="118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Line 167">
                  <a:extLst>
                    <a:ext uri="{FF2B5EF4-FFF2-40B4-BE49-F238E27FC236}">
                      <a16:creationId xmlns:a16="http://schemas.microsoft.com/office/drawing/2014/main" id="{9278D443-1A15-44B8-9C5F-9B57D3DA8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4" y="259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Line 168">
                  <a:extLst>
                    <a:ext uri="{FF2B5EF4-FFF2-40B4-BE49-F238E27FC236}">
                      <a16:creationId xmlns:a16="http://schemas.microsoft.com/office/drawing/2014/main" id="{C95B8B92-4A8B-4330-BD65-771B3275B9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244" y="1406"/>
                  <a:ext cx="2075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prstDash val="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" name="Group 169">
                <a:extLst>
                  <a:ext uri="{FF2B5EF4-FFF2-40B4-BE49-F238E27FC236}">
                    <a16:creationId xmlns:a16="http://schemas.microsoft.com/office/drawing/2014/main" id="{CC89785F-C825-44BB-9EB3-D69D3A67E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0236" y="2479129"/>
                <a:ext cx="4495800" cy="1066800"/>
                <a:chOff x="1392" y="1536"/>
                <a:chExt cx="2832" cy="672"/>
              </a:xfrm>
            </p:grpSpPr>
            <p:sp>
              <p:nvSpPr>
                <p:cNvPr id="69" name="AutoShape 170">
                  <a:extLst>
                    <a:ext uri="{FF2B5EF4-FFF2-40B4-BE49-F238E27FC236}">
                      <a16:creationId xmlns:a16="http://schemas.microsoft.com/office/drawing/2014/main" id="{631AEC4A-58E8-49FF-963E-243614281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832" cy="67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0" name="Group 171">
                  <a:extLst>
                    <a:ext uri="{FF2B5EF4-FFF2-40B4-BE49-F238E27FC236}">
                      <a16:creationId xmlns:a16="http://schemas.microsoft.com/office/drawing/2014/main" id="{E7F5CBC3-DAB6-4522-A6F2-0E75F84EC4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1566"/>
                  <a:ext cx="2392" cy="640"/>
                  <a:chOff x="1440" y="1566"/>
                  <a:chExt cx="2392" cy="640"/>
                </a:xfrm>
              </p:grpSpPr>
              <p:sp>
                <p:nvSpPr>
                  <p:cNvPr id="71" name="Text Box 172">
                    <a:extLst>
                      <a:ext uri="{FF2B5EF4-FFF2-40B4-BE49-F238E27FC236}">
                        <a16:creationId xmlns:a16="http://schemas.microsoft.com/office/drawing/2014/main" id="{2D90A512-7E34-4ADF-A923-9637E985FD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1566"/>
                    <a:ext cx="1432" cy="64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buClr>
                        <a:schemeClr val="accent1"/>
                      </a:buClr>
                      <a:buFontTx/>
                      <a:buChar char="•"/>
                    </a:pPr>
                    <a:r>
                      <a: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project quality</a:t>
                    </a:r>
                  </a:p>
                  <a:p>
                    <a:pPr>
                      <a:buClr>
                        <a:schemeClr val="accent1"/>
                      </a:buClr>
                      <a:buFontTx/>
                      <a:buChar char="•"/>
                    </a:pPr>
                    <a:r>
                      <a: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applicants’ qualifications</a:t>
                    </a:r>
                  </a:p>
                  <a:p>
                    <a:pPr>
                      <a:buClr>
                        <a:schemeClr val="accent1"/>
                      </a:buClr>
                      <a:buFontTx/>
                      <a:buChar char="•"/>
                    </a:pPr>
                    <a:r>
                      <a: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aims and work programme</a:t>
                    </a:r>
                  </a:p>
                  <a:p>
                    <a:pPr>
                      <a:buClr>
                        <a:schemeClr val="accent1"/>
                      </a:buClr>
                      <a:buFontTx/>
                      <a:buChar char="•"/>
                    </a:pPr>
                    <a:r>
                      <a: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working environment</a:t>
                    </a:r>
                  </a:p>
                  <a:p>
                    <a:pPr>
                      <a:buClr>
                        <a:schemeClr val="accent1"/>
                      </a:buClr>
                      <a:buFontTx/>
                      <a:buChar char="•"/>
                    </a:pPr>
                    <a:r>
                      <a: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add. Criteria, e.g., grant budget</a:t>
                    </a:r>
                  </a:p>
                </p:txBody>
              </p:sp>
              <p:sp>
                <p:nvSpPr>
                  <p:cNvPr id="72" name="Text Box 173">
                    <a:extLst>
                      <a:ext uri="{FF2B5EF4-FFF2-40B4-BE49-F238E27FC236}">
                        <a16:creationId xmlns:a16="http://schemas.microsoft.com/office/drawing/2014/main" id="{2FCAEA31-0132-4C0B-A770-D464B4B5C4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1570"/>
                    <a:ext cx="995" cy="368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Written Reviews</a:t>
                    </a:r>
                  </a:p>
                  <a:p>
                    <a:r>
                      <a:rPr lang="en-GB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Reviewers</a:t>
                    </a:r>
                  </a:p>
                </p:txBody>
              </p:sp>
            </p:grpSp>
          </p:grpSp>
          <p:sp>
            <p:nvSpPr>
              <p:cNvPr id="68" name="AutoShape 174">
                <a:extLst>
                  <a:ext uri="{FF2B5EF4-FFF2-40B4-BE49-F238E27FC236}">
                    <a16:creationId xmlns:a16="http://schemas.microsoft.com/office/drawing/2014/main" id="{2FE76F78-2E71-4BEF-9601-0282DD690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406" y="1548875"/>
                <a:ext cx="2906714" cy="32385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Proposal</a:t>
                </a:r>
              </a:p>
            </p:txBody>
          </p:sp>
        </p:grpSp>
        <p:grpSp>
          <p:nvGrpSpPr>
            <p:cNvPr id="169" name="Group 154"/>
            <p:cNvGrpSpPr>
              <a:grpSpLocks/>
            </p:cNvGrpSpPr>
            <p:nvPr/>
          </p:nvGrpSpPr>
          <p:grpSpPr bwMode="auto">
            <a:xfrm>
              <a:off x="3140059" y="5260660"/>
              <a:ext cx="4419600" cy="811214"/>
              <a:chOff x="474" y="3250"/>
              <a:chExt cx="2784" cy="511"/>
            </a:xfrm>
          </p:grpSpPr>
          <p:sp>
            <p:nvSpPr>
              <p:cNvPr id="191" name="AutoShape 155"/>
              <p:cNvSpPr>
                <a:spLocks noChangeArrowheads="1"/>
              </p:cNvSpPr>
              <p:nvPr/>
            </p:nvSpPr>
            <p:spPr bwMode="auto">
              <a:xfrm>
                <a:off x="2779" y="3250"/>
                <a:ext cx="126" cy="392"/>
              </a:xfrm>
              <a:prstGeom prst="downArrow">
                <a:avLst>
                  <a:gd name="adj1" fmla="val 50000"/>
                  <a:gd name="adj2" fmla="val 6006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Text Box 156"/>
              <p:cNvSpPr txBox="1">
                <a:spLocks noChangeArrowheads="1"/>
              </p:cNvSpPr>
              <p:nvPr/>
            </p:nvSpPr>
            <p:spPr bwMode="auto">
              <a:xfrm>
                <a:off x="858" y="3470"/>
                <a:ext cx="240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decision letter with </a:t>
                </a:r>
                <a:br>
                  <a:rPr lang="en-GB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reviewers’ comments</a:t>
                </a:r>
              </a:p>
            </p:txBody>
          </p:sp>
          <p:sp>
            <p:nvSpPr>
              <p:cNvPr id="193" name="Line 157"/>
              <p:cNvSpPr>
                <a:spLocks noChangeShapeType="1"/>
              </p:cNvSpPr>
              <p:nvPr/>
            </p:nvSpPr>
            <p:spPr bwMode="auto">
              <a:xfrm>
                <a:off x="474" y="3528"/>
                <a:ext cx="384" cy="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up 150"/>
            <p:cNvGrpSpPr>
              <a:grpSpLocks/>
            </p:cNvGrpSpPr>
            <p:nvPr/>
          </p:nvGrpSpPr>
          <p:grpSpPr bwMode="auto">
            <a:xfrm>
              <a:off x="3140060" y="4587551"/>
              <a:ext cx="4035426" cy="276225"/>
              <a:chOff x="474" y="2826"/>
              <a:chExt cx="2542" cy="174"/>
            </a:xfrm>
          </p:grpSpPr>
          <p:sp>
            <p:nvSpPr>
              <p:cNvPr id="195" name="Text Box 152"/>
              <p:cNvSpPr txBox="1">
                <a:spLocks noChangeArrowheads="1"/>
              </p:cNvSpPr>
              <p:nvPr/>
            </p:nvSpPr>
            <p:spPr bwMode="auto">
              <a:xfrm>
                <a:off x="858" y="2826"/>
                <a:ext cx="215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communication of funding recommendation</a:t>
                </a:r>
              </a:p>
            </p:txBody>
          </p:sp>
          <p:sp>
            <p:nvSpPr>
              <p:cNvPr id="196" name="Line 153"/>
              <p:cNvSpPr>
                <a:spLocks noChangeShapeType="1"/>
              </p:cNvSpPr>
              <p:nvPr/>
            </p:nvSpPr>
            <p:spPr bwMode="auto">
              <a:xfrm>
                <a:off x="474" y="2903"/>
                <a:ext cx="384" cy="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>
              <a:off x="3749659" y="4863774"/>
              <a:ext cx="4495800" cy="609600"/>
              <a:chOff x="858" y="3000"/>
              <a:chExt cx="2832" cy="384"/>
            </a:xfrm>
          </p:grpSpPr>
          <p:sp>
            <p:nvSpPr>
              <p:cNvPr id="176" name="AutoShape 176"/>
              <p:cNvSpPr>
                <a:spLocks noChangeArrowheads="1"/>
              </p:cNvSpPr>
              <p:nvPr/>
            </p:nvSpPr>
            <p:spPr bwMode="auto">
              <a:xfrm>
                <a:off x="858" y="3000"/>
                <a:ext cx="2832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Text Box 177"/>
              <p:cNvSpPr txBox="1">
                <a:spLocks noChangeArrowheads="1"/>
              </p:cNvSpPr>
              <p:nvPr/>
            </p:nvSpPr>
            <p:spPr bwMode="auto">
              <a:xfrm>
                <a:off x="1866" y="3000"/>
                <a:ext cx="1210" cy="17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1"/>
                  </a:buClr>
                  <a:buFontTx/>
                  <a:buChar char="•"/>
                </a:pPr>
                <a:r>
                  <a:rPr lang="en-GB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cross-subject comparison</a:t>
                </a:r>
              </a:p>
            </p:txBody>
          </p:sp>
          <p:sp>
            <p:nvSpPr>
              <p:cNvPr id="178" name="Text Box 178"/>
              <p:cNvSpPr txBox="1">
                <a:spLocks noChangeArrowheads="1"/>
              </p:cNvSpPr>
              <p:nvPr/>
            </p:nvSpPr>
            <p:spPr bwMode="auto">
              <a:xfrm>
                <a:off x="906" y="3000"/>
                <a:ext cx="117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Decision</a:t>
                </a:r>
              </a:p>
              <a:p>
                <a:r>
                  <a:rPr lang="en-GB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Joint Committee</a:t>
                </a:r>
              </a:p>
            </p:txBody>
          </p:sp>
        </p:grpSp>
      </p:grpSp>
      <p:sp>
        <p:nvSpPr>
          <p:cNvPr id="96" name="Textfeld 95">
            <a:extLst>
              <a:ext uri="{FF2B5EF4-FFF2-40B4-BE49-F238E27FC236}">
                <a16:creationId xmlns:a16="http://schemas.microsoft.com/office/drawing/2014/main" id="{8EDB1613-1942-4F56-9A66-12E4D55BDA59}"/>
              </a:ext>
            </a:extLst>
          </p:cNvPr>
          <p:cNvSpPr txBox="1"/>
          <p:nvPr/>
        </p:nvSpPr>
        <p:spPr>
          <a:xfrm>
            <a:off x="5521705" y="862785"/>
            <a:ext cx="631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www.dfg.de/en/research_funding/individual_grants_programmes/arriving_decision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E243D83B-9235-48E7-9BD2-04577DC7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9460">
            <a:off x="7853660" y="2593138"/>
            <a:ext cx="4179282" cy="72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5" name="Datumsplatzhalter 3">
            <a:extLst>
              <a:ext uri="{FF2B5EF4-FFF2-40B4-BE49-F238E27FC236}">
                <a16:creationId xmlns:a16="http://schemas.microsoft.com/office/drawing/2014/main" id="{14B01D0E-5895-4A5A-8806-01DEE2583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7" name="Fußzeilenplatzhalter 4">
            <a:extLst>
              <a:ext uri="{FF2B5EF4-FFF2-40B4-BE49-F238E27FC236}">
                <a16:creationId xmlns:a16="http://schemas.microsoft.com/office/drawing/2014/main" id="{66FB7ED1-C435-4C92-9DD4-8DEB902A9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98" name="Foliennummernplatzhalter 5">
            <a:extLst>
              <a:ext uri="{FF2B5EF4-FFF2-40B4-BE49-F238E27FC236}">
                <a16:creationId xmlns:a16="http://schemas.microsoft.com/office/drawing/2014/main" id="{02BCC3E7-CAE4-438F-AA56-D2992AB25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6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1 | 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Review Process and Advice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accent4"/>
                </a:solidFill>
              </a:rPr>
              <a:t>4 | Links and Resources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9AC128C-9145-46D9-BC23-E6971ABAD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C4914B0-486F-4C90-A8B1-8931DE52F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A98937D-059C-46CC-933B-61310B6CF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5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9416" y="370905"/>
            <a:ext cx="10560000" cy="270000"/>
          </a:xfrm>
        </p:spPr>
        <p:txBody>
          <a:bodyPr/>
          <a:lstStyle/>
          <a:p>
            <a:r>
              <a:rPr lang="en-GB" dirty="0"/>
              <a:t>Cooperation with Poland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863600" y="1640280"/>
            <a:ext cx="11137942" cy="4957071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b="1" dirty="0"/>
              <a:t>Bilateral research projects </a:t>
            </a:r>
            <a:r>
              <a:rPr lang="en-GB" sz="2400" dirty="0"/>
              <a:t>under the weave lead agency process projects (with the Polish National Science Centre, NCN)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b="1" dirty="0"/>
              <a:t>Copernicus Award </a:t>
            </a:r>
            <a:r>
              <a:rPr lang="en-US" sz="2400" dirty="0"/>
              <a:t>for outstanding achievements in German-Polish research cooperation</a:t>
            </a:r>
            <a:r>
              <a:rPr lang="en-GB" sz="2400" dirty="0"/>
              <a:t> (DFG and Foundation for Polish Science FNP)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Fellowship in Poland with the </a:t>
            </a:r>
            <a:r>
              <a:rPr lang="en-GB" sz="2400" b="1" dirty="0"/>
              <a:t>Walter Benjamin Programme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Grant Programme </a:t>
            </a:r>
            <a:r>
              <a:rPr lang="en-GB" sz="2400" b="1" dirty="0"/>
              <a:t>“Initiation</a:t>
            </a:r>
            <a:r>
              <a:rPr lang="en-GB" sz="2400" dirty="0"/>
              <a:t> of international cooperation”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B09732-E197-4D3B-AFA6-3A2CF4F78501}"/>
              </a:ext>
            </a:extLst>
          </p:cNvPr>
          <p:cNvSpPr txBox="1"/>
          <p:nvPr/>
        </p:nvSpPr>
        <p:spPr>
          <a:xfrm>
            <a:off x="1358339" y="466273"/>
            <a:ext cx="10557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www.dfg.de/en/research-funding/funding-opportunities/prizes/copernicus-award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https://www.dfg.de/en/research-funding/funding-opportunities/programmes/international-cooperation/initiation-international-collaboration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www.dfg.de/en/research-funding/funding-opportunities/programmes/international-cooperation/joint-proposal-weave-process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C3BC97B-C12F-437F-8DEB-1A61165E8BC3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BEC5F7C3-EAEE-427C-A097-719D340D6D56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DA38EA96-DA8B-4F7D-AA86-95A8A200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33</a:t>
            </a:fld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EEC344A-A348-40A6-A042-2E4D3736358F}"/>
              </a:ext>
            </a:extLst>
          </p:cNvPr>
          <p:cNvSpPr/>
          <p:nvPr/>
        </p:nvSpPr>
        <p:spPr>
          <a:xfrm>
            <a:off x="3719736" y="4912618"/>
            <a:ext cx="4248472" cy="107721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Contact person at the DFG head office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International Affairs – Poland 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36550">
              <a:spcBef>
                <a:spcPts val="0"/>
              </a:spcBef>
              <a:spcAft>
                <a:spcPts val="1200"/>
              </a:spcAft>
              <a:buClr>
                <a:srgbClr val="0069AF"/>
              </a:buClr>
              <a:buSzPct val="70000"/>
              <a:buFont typeface="Arial" pitchFamily="-65" charset="0"/>
              <a:buChar char="►"/>
              <a:defRPr/>
            </a:pPr>
            <a:r>
              <a:rPr lang="en-GB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Annina Lottermann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36525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3600" y="358566"/>
            <a:ext cx="10560000" cy="270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Amount of Research Funding Awarded by Programme</a:t>
            </a:r>
            <a:br>
              <a:rPr lang="en-US" sz="2400" dirty="0"/>
            </a:br>
            <a:r>
              <a:rPr lang="en-US" sz="2400" dirty="0"/>
              <a:t>in 2022 (in €m and %)</a:t>
            </a:r>
            <a:br>
              <a:rPr lang="de-DE" sz="2400" dirty="0"/>
            </a:br>
            <a:endParaRPr lang="de-DE" sz="2400" b="0" dirty="0"/>
          </a:p>
        </p:txBody>
      </p:sp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09293"/>
              </p:ext>
            </p:extLst>
          </p:nvPr>
        </p:nvGraphicFramePr>
        <p:xfrm>
          <a:off x="-168696" y="1675924"/>
          <a:ext cx="8644890" cy="46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A68C3F1A-8D39-486B-9EB5-4C0FE462FFE6}"/>
              </a:ext>
            </a:extLst>
          </p:cNvPr>
          <p:cNvSpPr txBox="1"/>
          <p:nvPr/>
        </p:nvSpPr>
        <p:spPr>
          <a:xfrm>
            <a:off x="6540638" y="692696"/>
            <a:ext cx="5300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www.dfg.de/en/dfg_profile/facts_figures/statistics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www.dfg.de/en/research-funding/funding-opportunities/programmes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0DAA6BB-872E-4F0D-A950-6EA92E7B4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9F6B3F8-C0CE-49A8-A0A2-5FDE8F127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930CCFF-7F5B-4D6D-8FDF-3FE1004B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50129B-73B5-4809-B49E-A305B1004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06" y="2216125"/>
            <a:ext cx="5740874" cy="29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Impulses (Forschungsimpulse)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6A1DE9F4-4D8C-4C9D-9ABE-B8E39C975C94}"/>
              </a:ext>
            </a:extLst>
          </p:cNvPr>
          <p:cNvSpPr txBox="1">
            <a:spLocks/>
          </p:cNvSpPr>
          <p:nvPr/>
        </p:nvSpPr>
        <p:spPr>
          <a:xfrm>
            <a:off x="863600" y="1569600"/>
            <a:ext cx="10416976" cy="4691500"/>
          </a:xfrm>
          <a:prstGeom prst="rect">
            <a:avLst/>
          </a:prstGeom>
        </p:spPr>
        <p:txBody>
          <a:bodyPr/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Thematically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open,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knowledge-driven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cooperative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universities of applied sciences (UAS,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HAW/FH),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applicant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better tap into the potential of UAS, support them in developing their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research profile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enhancing the conditions for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knowledge-driven research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UAS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+ 3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max.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Mio. € /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flexibly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usable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Five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calls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round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calls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Q4/2024)</a:t>
            </a:r>
          </a:p>
          <a:p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-stage review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(draft &amp;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after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decided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DFG-Joint Committee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ca.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5-7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proposals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round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calls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fip@dfg.de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DD6E78A-91BD-4500-859F-AF00B391C687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2800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51772C1-0169-4F1B-AA24-8D2185DF7F9E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848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305D1F4-4FE9-47A0-A394-81A50055DDE3}"/>
              </a:ext>
            </a:extLst>
          </p:cNvPr>
          <p:cNvSpPr txBox="1">
            <a:spLocks/>
          </p:cNvSpPr>
          <p:nvPr/>
        </p:nvSpPr>
        <p:spPr>
          <a:xfrm>
            <a:off x="312296" y="6513363"/>
            <a:ext cx="527120" cy="22800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 algn="r">
                <a:defRPr/>
              </a:pPr>
              <a:t>35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5649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1 | 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Review Process and Advice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accent4"/>
                </a:solidFill>
              </a:rPr>
              <a:t>4 | Links and Resources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BA86922-6329-435F-AB11-1674C17A1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640A5DC-8155-484D-9C83-47937F28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46AF7B5-343E-40A3-87DB-F9F606C61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9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>
          <a:xfrm>
            <a:off x="4991100" y="1615226"/>
            <a:ext cx="6768752" cy="4477369"/>
          </a:xfrm>
        </p:spPr>
        <p:txBody>
          <a:bodyPr/>
          <a:lstStyle/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itchFamily="34" charset="0"/>
              <a:buChar char="►"/>
            </a:pPr>
            <a:r>
              <a:rPr lang="en-GB" sz="1800" dirty="0">
                <a:solidFill>
                  <a:prstClr val="black"/>
                </a:solidFill>
              </a:rPr>
              <a:t>Orientation for early-career researchers: </a:t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schemeClr val="accent3"/>
                </a:solidFill>
              </a:rPr>
              <a:t>www.dfg.de/</a:t>
            </a:r>
            <a:r>
              <a:rPr lang="en-GB" sz="1800" b="1" dirty="0">
                <a:solidFill>
                  <a:schemeClr val="accent3"/>
                </a:solidFill>
              </a:rPr>
              <a:t>research_careers</a:t>
            </a:r>
            <a:endParaRPr lang="en-GB" sz="1800" b="1" dirty="0">
              <a:solidFill>
                <a:prstClr val="black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US" sz="1800" dirty="0"/>
              <a:t>Individual Grants </a:t>
            </a:r>
            <a:r>
              <a:rPr lang="en-US" sz="1800" dirty="0" err="1"/>
              <a:t>Programmes</a:t>
            </a:r>
            <a:r>
              <a:rPr lang="en-US" sz="1800" dirty="0"/>
              <a:t> – A How-To Guide: </a:t>
            </a:r>
            <a:r>
              <a:rPr lang="en-US" sz="1800" dirty="0">
                <a:solidFill>
                  <a:schemeClr val="accent3"/>
                </a:solidFill>
              </a:rPr>
              <a:t>www.dfg.de/en/research_funding/individual_grants_programmes</a:t>
            </a: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sz="1800" dirty="0"/>
              <a:t>GEPRIS – database with all DFG-funded projects: </a:t>
            </a:r>
            <a:r>
              <a:rPr lang="en-GB" sz="1800" b="1" dirty="0">
                <a:solidFill>
                  <a:schemeClr val="accent3"/>
                </a:solidFill>
              </a:rPr>
              <a:t>gepris</a:t>
            </a:r>
            <a:r>
              <a:rPr lang="en-GB" sz="1800" dirty="0">
                <a:solidFill>
                  <a:schemeClr val="accent3"/>
                </a:solidFill>
              </a:rPr>
              <a:t>.dfg.de/</a:t>
            </a:r>
            <a:r>
              <a:rPr lang="en-GB" sz="1800" dirty="0" err="1">
                <a:solidFill>
                  <a:schemeClr val="accent3"/>
                </a:solidFill>
              </a:rPr>
              <a:t>en</a:t>
            </a:r>
            <a:endParaRPr lang="en-GB" sz="1800" b="1" dirty="0">
              <a:solidFill>
                <a:schemeClr val="accent3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sz="1800" dirty="0"/>
              <a:t>Profiles of 25,000 German research institutes: </a:t>
            </a:r>
            <a:r>
              <a:rPr lang="en-GB" sz="1800" dirty="0">
                <a:solidFill>
                  <a:schemeClr val="accent3"/>
                </a:solidFill>
              </a:rPr>
              <a:t>www.</a:t>
            </a:r>
            <a:r>
              <a:rPr lang="en-GB" sz="1800" b="1" dirty="0">
                <a:solidFill>
                  <a:schemeClr val="accent3"/>
                </a:solidFill>
              </a:rPr>
              <a:t>gerit</a:t>
            </a:r>
            <a:r>
              <a:rPr lang="en-GB" sz="1800" dirty="0">
                <a:solidFill>
                  <a:schemeClr val="accent3"/>
                </a:solidFill>
              </a:rPr>
              <a:t>.org</a:t>
            </a:r>
            <a:endParaRPr lang="en-GB" sz="1800" dirty="0"/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itchFamily="34" charset="0"/>
              <a:buChar char="►"/>
            </a:pPr>
            <a:r>
              <a:rPr lang="en-GB" sz="1800" dirty="0"/>
              <a:t>General questions about research careers: </a:t>
            </a:r>
            <a:br>
              <a:rPr lang="en-GB" sz="1800" dirty="0"/>
            </a:br>
            <a:r>
              <a:rPr lang="en-GB" sz="1800" b="1" dirty="0">
                <a:solidFill>
                  <a:schemeClr val="accent3"/>
                </a:solidFill>
              </a:rPr>
              <a:t>info-researchcareers</a:t>
            </a:r>
            <a:r>
              <a:rPr lang="en-GB" sz="1800" dirty="0">
                <a:solidFill>
                  <a:schemeClr val="accent3"/>
                </a:solidFill>
              </a:rPr>
              <a:t>@dfg.de</a:t>
            </a: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sz="1800" dirty="0">
                <a:solidFill>
                  <a:prstClr val="black"/>
                </a:solidFill>
              </a:rPr>
              <a:t>Questions on eligibility: </a:t>
            </a:r>
            <a:r>
              <a:rPr lang="en-GB" sz="1800" b="1" dirty="0">
                <a:solidFill>
                  <a:schemeClr val="accent3"/>
                </a:solidFill>
              </a:rPr>
              <a:t>procedures-researchcareers</a:t>
            </a:r>
            <a:r>
              <a:rPr lang="en-GB" sz="1800" dirty="0">
                <a:solidFill>
                  <a:schemeClr val="accent3"/>
                </a:solidFill>
              </a:rPr>
              <a:t>@dfg.de </a:t>
            </a: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itchFamily="34" charset="0"/>
              <a:buChar char="►"/>
            </a:pPr>
            <a:r>
              <a:rPr lang="en-GB" sz="1800" dirty="0">
                <a:solidFill>
                  <a:prstClr val="black"/>
                </a:solidFill>
              </a:rPr>
              <a:t>Contacts: </a:t>
            </a:r>
            <a:r>
              <a:rPr lang="en-GB" sz="1800" dirty="0">
                <a:solidFill>
                  <a:schemeClr val="accent3"/>
                </a:solidFill>
              </a:rPr>
              <a:t>www.dfg.de/en/dfg_profile/</a:t>
            </a:r>
            <a:r>
              <a:rPr lang="en-GB" sz="1800" b="1" dirty="0">
                <a:solidFill>
                  <a:schemeClr val="accent3"/>
                </a:solidFill>
              </a:rPr>
              <a:t>head_office</a:t>
            </a: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US" sz="1800" b="1" dirty="0">
                <a:solidFill>
                  <a:schemeClr val="accent3"/>
                </a:solidFill>
              </a:rPr>
              <a:t>Videos: </a:t>
            </a:r>
            <a:r>
              <a:rPr lang="en-US" sz="1800" b="1" dirty="0">
                <a:solidFill>
                  <a:schemeClr val="accent3"/>
                </a:solidFill>
                <a:hlinkClick r:id="rId3"/>
              </a:rPr>
              <a:t>Faces: The Walter Benjamin </a:t>
            </a:r>
            <a:r>
              <a:rPr lang="en-US" sz="1800" b="1" dirty="0" err="1">
                <a:solidFill>
                  <a:schemeClr val="accent3"/>
                </a:solidFill>
                <a:hlinkClick r:id="rId3"/>
              </a:rPr>
              <a:t>Programme</a:t>
            </a:r>
            <a:r>
              <a:rPr lang="en-US" sz="1800" b="1" dirty="0">
                <a:solidFill>
                  <a:schemeClr val="accent3"/>
                </a:solidFill>
                <a:hlinkClick r:id="rId3"/>
              </a:rPr>
              <a:t> of the DFG </a:t>
            </a:r>
            <a:r>
              <a:rPr lang="en-US" sz="1800" b="1" dirty="0">
                <a:solidFill>
                  <a:schemeClr val="accent3"/>
                </a:solidFill>
              </a:rPr>
              <a:t>and </a:t>
            </a:r>
            <a:r>
              <a:rPr lang="en-US" sz="1800" b="1" dirty="0">
                <a:solidFill>
                  <a:schemeClr val="accent3"/>
                </a:solidFill>
                <a:hlinkClick r:id="rId4"/>
              </a:rPr>
              <a:t>Faces: The Emmy </a:t>
            </a:r>
            <a:r>
              <a:rPr lang="en-US" sz="1800" b="1" dirty="0" err="1">
                <a:solidFill>
                  <a:schemeClr val="accent3"/>
                </a:solidFill>
                <a:hlinkClick r:id="rId4"/>
              </a:rPr>
              <a:t>Noether</a:t>
            </a:r>
            <a:r>
              <a:rPr lang="en-US" sz="1800" b="1" dirty="0">
                <a:solidFill>
                  <a:schemeClr val="accent3"/>
                </a:solidFill>
                <a:hlinkClick r:id="rId4"/>
              </a:rPr>
              <a:t> </a:t>
            </a:r>
            <a:r>
              <a:rPr lang="en-US" sz="1800" b="1" dirty="0" err="1">
                <a:solidFill>
                  <a:schemeClr val="accent3"/>
                </a:solidFill>
                <a:hlinkClick r:id="rId4"/>
              </a:rPr>
              <a:t>Programme</a:t>
            </a:r>
            <a:r>
              <a:rPr lang="en-US" sz="1800" b="1" dirty="0">
                <a:solidFill>
                  <a:schemeClr val="accent3"/>
                </a:solidFill>
                <a:hlinkClick r:id="rId4"/>
              </a:rPr>
              <a:t> of the DFG YouTube</a:t>
            </a:r>
            <a:endParaRPr lang="en-GB" sz="1800" b="1" dirty="0">
              <a:solidFill>
                <a:schemeClr val="accent3"/>
              </a:solidFill>
            </a:endParaRPr>
          </a:p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</a:pPr>
            <a:endParaRPr lang="en-GB" sz="1800" dirty="0"/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buSzPct val="70000"/>
              <a:buFont typeface="Arial" pitchFamily="34" charset="0"/>
              <a:buChar char="►"/>
            </a:pPr>
            <a:endParaRPr lang="en-GB" sz="1800" b="1" dirty="0">
              <a:solidFill>
                <a:schemeClr val="accent3"/>
              </a:solidFill>
            </a:endParaRPr>
          </a:p>
          <a:p>
            <a:pPr marL="234000" indent="-23400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endParaRPr lang="en-GB" sz="18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and Resources</a:t>
            </a:r>
            <a:br>
              <a:rPr lang="en-GB" dirty="0"/>
            </a:br>
            <a:endParaRPr lang="en-GB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" y="1658633"/>
            <a:ext cx="4433962" cy="4433962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30E62D9-3D3D-429E-A645-6E6566CD4628}"/>
              </a:ext>
            </a:extLst>
          </p:cNvPr>
          <p:cNvGrpSpPr/>
          <p:nvPr/>
        </p:nvGrpSpPr>
        <p:grpSpPr>
          <a:xfrm>
            <a:off x="5872584" y="6092595"/>
            <a:ext cx="2031007" cy="771525"/>
            <a:chOff x="8040216" y="5989822"/>
            <a:chExt cx="2031007" cy="771525"/>
          </a:xfrm>
        </p:grpSpPr>
        <p:pic>
          <p:nvPicPr>
            <p:cNvPr id="11" name="Grafik 10">
              <a:hlinkClick r:id="rId6"/>
              <a:extLst>
                <a:ext uri="{FF2B5EF4-FFF2-40B4-BE49-F238E27FC236}">
                  <a16:creationId xmlns:a16="http://schemas.microsoft.com/office/drawing/2014/main" id="{0A897F76-C770-4CF9-8AEC-6A3E58C2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0216" y="6023160"/>
              <a:ext cx="723900" cy="704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Grafik 11">
              <a:hlinkClick r:id="rId8"/>
              <a:extLst>
                <a:ext uri="{FF2B5EF4-FFF2-40B4-BE49-F238E27FC236}">
                  <a16:creationId xmlns:a16="http://schemas.microsoft.com/office/drawing/2014/main" id="{DDDD6ED1-CF7F-492C-B1F7-F30B27A42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09962" y="5989822"/>
              <a:ext cx="714375" cy="77152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3" name="Grafik 12">
              <a:hlinkClick r:id="rId10"/>
              <a:extLst>
                <a:ext uri="{FF2B5EF4-FFF2-40B4-BE49-F238E27FC236}">
                  <a16:creationId xmlns:a16="http://schemas.microsoft.com/office/drawing/2014/main" id="{168F47AB-9217-41F9-944E-D4A3C48C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75898" y="6051735"/>
              <a:ext cx="695325" cy="676275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29821F0B-0CB1-4909-AFC1-9C0793DB9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CDD2A46E-282C-4BB6-944C-587DE1E03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2208DF5A-F862-4147-B38D-5C385E673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8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77549" y="1628800"/>
            <a:ext cx="4241439" cy="4479367"/>
          </a:xfrm>
          <a:prstGeom prst="rect">
            <a:avLst/>
          </a:prstGeom>
          <a:solidFill>
            <a:srgbClr val="0A5A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DFG – About Us</a:t>
            </a:r>
            <a:br>
              <a:rPr lang="en-GB" sz="2800" dirty="0"/>
            </a:br>
            <a:endParaRPr lang="en-GB" sz="2800" b="0" dirty="0"/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14185" y="1628774"/>
            <a:ext cx="7330487" cy="45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39725">
              <a:lnSpc>
                <a:spcPts val="3040"/>
              </a:lnSpc>
              <a:buSzPct val="70000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German Research Foundation (DFG) is the largest independent and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self-governing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funding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Germany.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serves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branches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science and the humanities by</a:t>
            </a:r>
          </a:p>
          <a:p>
            <a:pPr marL="537188" lvl="1" indent="-339725">
              <a:lnSpc>
                <a:spcPts val="3040"/>
              </a:lnSpc>
              <a:buSzPct val="70000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projects in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knowledge-driven research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transfer of knowledge.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particular care to promote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cooperation, 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researchers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equality and diversity.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budget approx.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€ 3 billion</a:t>
            </a:r>
          </a:p>
          <a:p>
            <a:pPr marL="537188" lvl="1" indent="-339725">
              <a:lnSpc>
                <a:spcPct val="100000"/>
              </a:lnSpc>
              <a:spcBef>
                <a:spcPts val="0"/>
              </a:spcBef>
              <a:buSzPct val="70000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2" y="2843397"/>
            <a:ext cx="3729914" cy="20977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B46689F-DB9E-42B7-98AE-5AF5B1B48437}"/>
              </a:ext>
            </a:extLst>
          </p:cNvPr>
          <p:cNvSpPr txBox="1"/>
          <p:nvPr/>
        </p:nvSpPr>
        <p:spPr>
          <a:xfrm>
            <a:off x="9745507" y="850410"/>
            <a:ext cx="2176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</a:t>
            </a:r>
            <a:endParaRPr lang="de-DE" sz="1400" u="sng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B4C83587-1C9D-423B-8CDE-96893969BB12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 dirty="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85E9A9E7-4CFB-4EE8-9671-AF2A4652CC72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6088211B-C770-444F-9063-DD60C563F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/>
              <a:pPr>
                <a:defRPr/>
              </a:pPr>
              <a:t>4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487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36525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3600" y="358566"/>
            <a:ext cx="10560000" cy="270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Amount of Research Funding Awarded by Programme</a:t>
            </a:r>
            <a:br>
              <a:rPr lang="en-US" sz="2400" dirty="0"/>
            </a:br>
            <a:r>
              <a:rPr lang="en-US" sz="2400" dirty="0"/>
              <a:t>in 2022 (in €m and %)</a:t>
            </a:r>
            <a:br>
              <a:rPr lang="de-DE" sz="2400" dirty="0"/>
            </a:br>
            <a:endParaRPr lang="de-DE" sz="2400" b="0" dirty="0"/>
          </a:p>
        </p:txBody>
      </p:sp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965266"/>
              </p:ext>
            </p:extLst>
          </p:nvPr>
        </p:nvGraphicFramePr>
        <p:xfrm>
          <a:off x="1773555" y="1576705"/>
          <a:ext cx="8644890" cy="46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A68C3F1A-8D39-486B-9EB5-4C0FE462FFE6}"/>
              </a:ext>
            </a:extLst>
          </p:cNvPr>
          <p:cNvSpPr txBox="1"/>
          <p:nvPr/>
        </p:nvSpPr>
        <p:spPr>
          <a:xfrm>
            <a:off x="7928133" y="862785"/>
            <a:ext cx="391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www.dfg.de/en/dfg_profile/facts_figures/statistics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CA2BC95-8821-403E-8C59-8DA24D98C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EA1C534-9589-4C92-88CF-3D062AE7C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A93C7E3-7B75-44C6-B4FB-9EF6FC402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8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65" y="332656"/>
            <a:ext cx="10560000" cy="270000"/>
          </a:xfrm>
        </p:spPr>
        <p:txBody>
          <a:bodyPr/>
          <a:lstStyle/>
          <a:p>
            <a:r>
              <a:rPr lang="en-US" sz="2400" dirty="0"/>
              <a:t>Amount of Research Funding Awarded by Scientific Discipline for Each Calendar Year </a:t>
            </a:r>
            <a:br>
              <a:rPr lang="en-US" sz="2400" dirty="0"/>
            </a:br>
            <a:r>
              <a:rPr lang="en-US" sz="2400" dirty="0"/>
              <a:t>2019 to 2022 (in €m and %)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A50AD7E-7056-4AEE-BD52-297B35179723}"/>
              </a:ext>
            </a:extLst>
          </p:cNvPr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91151"/>
              </p:ext>
            </p:extLst>
          </p:nvPr>
        </p:nvGraphicFramePr>
        <p:xfrm>
          <a:off x="170676" y="1683920"/>
          <a:ext cx="11209261" cy="473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EA8E5A0C-E230-4C3E-AED0-E3003163F018}"/>
              </a:ext>
            </a:extLst>
          </p:cNvPr>
          <p:cNvSpPr txBox="1"/>
          <p:nvPr/>
        </p:nvSpPr>
        <p:spPr>
          <a:xfrm>
            <a:off x="7928133" y="862785"/>
            <a:ext cx="391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www.dfg.de/en/dfg_profile/facts_figures/statistics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770D38A-8BA0-4AED-824D-F5B11155C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6998C5F-D69D-4F99-8094-C73D43B7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AE8DDC0-4962-4E43-980C-B69FBCBE3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332656"/>
            <a:ext cx="10560000" cy="354944"/>
          </a:xfrm>
        </p:spPr>
        <p:txBody>
          <a:bodyPr/>
          <a:lstStyle/>
          <a:p>
            <a:r>
              <a:rPr lang="en-US" sz="2400" dirty="0"/>
              <a:t>Funding Rates* in the Individual Grants </a:t>
            </a:r>
            <a:r>
              <a:rPr lang="en-US" sz="2400" dirty="0" err="1"/>
              <a:t>Programmes</a:t>
            </a:r>
            <a:r>
              <a:rPr lang="en-US" sz="2400" dirty="0"/>
              <a:t> by scientific discipline </a:t>
            </a:r>
            <a:br>
              <a:rPr lang="en-US" sz="2400" dirty="0"/>
            </a:br>
            <a:r>
              <a:rPr lang="en-US" sz="2400" dirty="0"/>
              <a:t>2019 to 2022 (in %)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7DEE7-82B4-41E6-8FDE-9D36FA9701B1}"/>
              </a:ext>
            </a:extLst>
          </p:cNvPr>
          <p:cNvSpPr txBox="1"/>
          <p:nvPr/>
        </p:nvSpPr>
        <p:spPr>
          <a:xfrm>
            <a:off x="5469639" y="862785"/>
            <a:ext cx="6371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www.dfg.de/en/dfg_profile/facts_figures/statistics/processing_times_success_rates</a:t>
            </a: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86D74B5-664C-4189-8493-A880FA3A8A29}"/>
              </a:ext>
            </a:extLst>
          </p:cNvPr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714EB93-E15C-4973-8D39-9376DAE398B8}"/>
              </a:ext>
            </a:extLst>
          </p:cNvPr>
          <p:cNvSpPr/>
          <p:nvPr/>
        </p:nvSpPr>
        <p:spPr>
          <a:xfrm>
            <a:off x="814389" y="5733256"/>
            <a:ext cx="10922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The funding rate (or success rate) was calculated by dividing the number of awards by the number of proposals reviewed.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 Source: New Individual grants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0300-00002D800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667778"/>
              </p:ext>
            </p:extLst>
          </p:nvPr>
        </p:nvGraphicFramePr>
        <p:xfrm>
          <a:off x="406248" y="1707585"/>
          <a:ext cx="10922245" cy="453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7AB25EF-8942-4E7A-BF89-373CF7429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B674A1C-B617-4DB6-9729-B70155117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D6D288D-312A-431B-B438-F0D22DD74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0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Eligibility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5015880" y="1660473"/>
            <a:ext cx="6048672" cy="30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</a:p>
          <a:p>
            <a:pPr marL="444500" indent="-427038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have completed their scientific training, i.e. who hold a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doctorate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27038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(would like to) work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Germany.</a:t>
            </a:r>
          </a:p>
          <a:p>
            <a:pPr marL="444500" indent="-427038">
              <a:lnSpc>
                <a:spcPct val="150000"/>
              </a:lnSpc>
              <a:spcBef>
                <a:spcPts val="600"/>
              </a:spcBef>
              <a:buNone/>
            </a:pP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3924" r="20910" b="13344"/>
          <a:stretch/>
        </p:blipFill>
        <p:spPr>
          <a:xfrm>
            <a:off x="293004" y="1660473"/>
            <a:ext cx="3913187" cy="44685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06003B4-B360-4F6C-945F-7FAE4CC56CED}"/>
              </a:ext>
            </a:extLst>
          </p:cNvPr>
          <p:cNvSpPr txBox="1"/>
          <p:nvPr/>
        </p:nvSpPr>
        <p:spPr>
          <a:xfrm>
            <a:off x="8963032" y="862785"/>
            <a:ext cx="287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procedures-researchcareers@dfg.de</a:t>
            </a:r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4EB173CB-EB3D-4021-B7CE-F6682F0D4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BFC25AB-6FE4-43A6-BBE1-CE6F5E94B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613FDDC-1C76-4654-AE6A-88FB6B7E2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4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idx="4294967295"/>
          </p:nvPr>
        </p:nvSpPr>
        <p:spPr>
          <a:xfrm>
            <a:off x="4511825" y="1636730"/>
            <a:ext cx="7920880" cy="5104638"/>
          </a:xfrm>
        </p:spPr>
        <p:txBody>
          <a:bodyPr vert="horz" wrap="square" lIns="432000" tIns="0" rIns="720000" bIns="0" numCol="1" anchor="t" anchorCtr="0" compatLnSpc="1">
            <a:prstTxWarp prst="textNoShape">
              <a:avLst/>
            </a:prstTxWarp>
          </a:bodyPr>
          <a:lstStyle/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dirty="0"/>
              <a:t>Open, bottom-up choice of </a:t>
            </a:r>
            <a:r>
              <a:rPr lang="en-GB" sz="2200" b="1" dirty="0"/>
              <a:t>research topics</a:t>
            </a:r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b="1" dirty="0"/>
              <a:t>Knowledge-driven research </a:t>
            </a:r>
            <a:r>
              <a:rPr lang="en-GB" sz="2200" dirty="0"/>
              <a:t>in any field of science and the humanities</a:t>
            </a:r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dirty="0"/>
              <a:t>No </a:t>
            </a:r>
            <a:r>
              <a:rPr lang="en-GB" sz="2200" b="1" dirty="0"/>
              <a:t>age</a:t>
            </a:r>
            <a:r>
              <a:rPr lang="en-GB" sz="2200" dirty="0"/>
              <a:t> restrictions</a:t>
            </a:r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dirty="0"/>
              <a:t>Individual</a:t>
            </a:r>
            <a:r>
              <a:rPr lang="en-GB" sz="2200" b="1" dirty="0"/>
              <a:t> career phases </a:t>
            </a:r>
            <a:r>
              <a:rPr lang="en-GB" sz="2200" dirty="0"/>
              <a:t>and family-related career breaks are considered in the review process</a:t>
            </a:r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b="1" dirty="0"/>
              <a:t>Unbiased review </a:t>
            </a:r>
            <a:r>
              <a:rPr lang="en-GB" sz="2200" dirty="0"/>
              <a:t>process</a:t>
            </a:r>
            <a:r>
              <a:rPr lang="en-GB" sz="2200" b="1" dirty="0"/>
              <a:t> </a:t>
            </a:r>
            <a:r>
              <a:rPr lang="en-US" sz="2200" dirty="0"/>
              <a:t>based on scientific criteria</a:t>
            </a:r>
            <a:endParaRPr lang="en-GB" sz="2200" dirty="0"/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b="1" dirty="0"/>
              <a:t>10 </a:t>
            </a:r>
            <a:r>
              <a:rPr lang="en-US" sz="2200" b="1" dirty="0"/>
              <a:t>Principles </a:t>
            </a:r>
            <a:r>
              <a:rPr lang="en-US" sz="2200" dirty="0"/>
              <a:t>of Effective Career Support in Academia</a:t>
            </a:r>
            <a:endParaRPr lang="en-GB" sz="2200" dirty="0"/>
          </a:p>
          <a:p>
            <a:pPr marL="444500" indent="-427038">
              <a:spcBef>
                <a:spcPts val="600"/>
              </a:spcBef>
              <a:tabLst>
                <a:tab pos="2601913" algn="l"/>
              </a:tabLst>
            </a:pPr>
            <a:r>
              <a:rPr lang="en-GB" sz="2200" dirty="0"/>
              <a:t>No</a:t>
            </a:r>
            <a:r>
              <a:rPr lang="en-GB" sz="2200" b="1" dirty="0"/>
              <a:t> deadlines</a:t>
            </a:r>
            <a:r>
              <a:rPr lang="en-GB" sz="2200" dirty="0"/>
              <a:t>* </a:t>
            </a:r>
            <a:r>
              <a:rPr lang="en-GB" sz="2400" dirty="0"/>
              <a:t>				</a:t>
            </a:r>
          </a:p>
          <a:p>
            <a:pPr marL="18000" indent="0">
              <a:buNone/>
              <a:tabLst>
                <a:tab pos="2601913" algn="l"/>
              </a:tabLst>
            </a:pPr>
            <a:r>
              <a:rPr lang="en-GB" sz="1400" dirty="0"/>
              <a:t>*excl. Priority Programmes, international calls etc.</a:t>
            </a:r>
            <a:endParaRPr lang="de-DE" sz="1400" b="1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14388" y="385260"/>
            <a:ext cx="9193886" cy="2700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pPr marL="18000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Funding Principles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0"/>
          <a:stretch/>
        </p:blipFill>
        <p:spPr>
          <a:xfrm>
            <a:off x="381695" y="1636730"/>
            <a:ext cx="4346153" cy="44724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1F388B-20F7-4421-B816-092E8F343338}"/>
              </a:ext>
            </a:extLst>
          </p:cNvPr>
          <p:cNvSpPr txBox="1"/>
          <p:nvPr/>
        </p:nvSpPr>
        <p:spPr>
          <a:xfrm>
            <a:off x="6671764" y="662567"/>
            <a:ext cx="516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www.dfg.de/en/research_funding/research_careers/career_support</a:t>
            </a:r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https://youtu.be/yNdFVV3jAII</a:t>
            </a:r>
            <a:endParaRPr lang="de-DE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E6BE3C5-2AB2-4EC6-BBA7-B56532A058DC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 dirty="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B9203E2A-C1A5-4BBF-8B35-5823204679E4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B24EE1C-51F5-468E-B987-591FC5DCBF93}"/>
              </a:ext>
            </a:extLst>
          </p:cNvPr>
          <p:cNvSpPr txBox="1">
            <a:spLocks/>
          </p:cNvSpPr>
          <p:nvPr/>
        </p:nvSpPr>
        <p:spPr>
          <a:xfrm>
            <a:off x="143339" y="6542665"/>
            <a:ext cx="52712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 algn="r">
                <a:defRPr/>
              </a:pPr>
              <a:t>9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G Vorlage 2007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FF2BA075-8C27-4FFF-82EC-32D1B152DF01}" vid="{C6DC7238-4873-4567-9EC2-379FCFCFFE1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FG Wissenschaft">
    <a:dk1>
      <a:sysClr val="windowText" lastClr="000000"/>
    </a:dk1>
    <a:lt1>
      <a:sysClr val="window" lastClr="FFFFFF"/>
    </a:lt1>
    <a:dk2>
      <a:srgbClr val="00519E"/>
    </a:dk2>
    <a:lt2>
      <a:srgbClr val="FFFFFF"/>
    </a:lt2>
    <a:accent1>
      <a:srgbClr val="FABA00"/>
    </a:accent1>
    <a:accent2>
      <a:srgbClr val="E53517"/>
    </a:accent2>
    <a:accent3>
      <a:srgbClr val="7AB51D"/>
    </a:accent3>
    <a:accent4>
      <a:srgbClr val="009FDA"/>
    </a:accent4>
    <a:accent5>
      <a:srgbClr val="00519E"/>
    </a:accent5>
    <a:accent6>
      <a:srgbClr val="B5123E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3320</Words>
  <Application>Microsoft Office PowerPoint</Application>
  <PresentationFormat>Breitbild</PresentationFormat>
  <Paragraphs>612</Paragraphs>
  <Slides>37</Slides>
  <Notes>25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Brush Script MT</vt:lpstr>
      <vt:lpstr>Calibri</vt:lpstr>
      <vt:lpstr>Times New Roman</vt:lpstr>
      <vt:lpstr>Verdana</vt:lpstr>
      <vt:lpstr>DFG Vorlage 2007</vt:lpstr>
      <vt:lpstr>Image</vt:lpstr>
      <vt:lpstr>DFG Funding Opportunities for Advanced Postdocs</vt:lpstr>
      <vt:lpstr>DFG Funding Opportunities for Postdocs</vt:lpstr>
      <vt:lpstr>Topics</vt:lpstr>
      <vt:lpstr>The DFG – About Us </vt:lpstr>
      <vt:lpstr>Amount of Research Funding Awarded by Programme in 2022 (in €m and %) </vt:lpstr>
      <vt:lpstr>Amount of Research Funding Awarded by Scientific Discipline for Each Calendar Year  2019 to 2022 (in €m and %)</vt:lpstr>
      <vt:lpstr>Funding Rates* in the Individual Grants Programmes by scientific discipline  2019 to 2022 (in %)</vt:lpstr>
      <vt:lpstr>Eligibility</vt:lpstr>
      <vt:lpstr>PowerPoint-Präsentation</vt:lpstr>
      <vt:lpstr>Topics</vt:lpstr>
      <vt:lpstr>DFG Funding Opportunities for Postdocs </vt:lpstr>
      <vt:lpstr>DFG Funding Opportunities for Postdocs</vt:lpstr>
      <vt:lpstr>Individual Research Grant</vt:lpstr>
      <vt:lpstr>Individual Research Grant</vt:lpstr>
      <vt:lpstr>DFG Funding Opportunities for Postdocs </vt:lpstr>
      <vt:lpstr>DFG Funding Opportunities for Postdocs</vt:lpstr>
      <vt:lpstr>Emmy Noether Programme</vt:lpstr>
      <vt:lpstr>Emmy Noether Programme</vt:lpstr>
      <vt:lpstr>Annual Emmy Noether Meetings  </vt:lpstr>
      <vt:lpstr>DFG Funding Opportunities for Postdocs </vt:lpstr>
      <vt:lpstr>Heisenberg Programme</vt:lpstr>
      <vt:lpstr>Heisenberg Programme</vt:lpstr>
      <vt:lpstr>DFG Funding Opportunities for Postdocs </vt:lpstr>
      <vt:lpstr>Positions in a DFG-Funded Project</vt:lpstr>
      <vt:lpstr>DFG Funding Opportunities for Postdocs </vt:lpstr>
      <vt:lpstr>Topics</vt:lpstr>
      <vt:lpstr>Preparing Your Proposal</vt:lpstr>
      <vt:lpstr>Preparing Your Proposal</vt:lpstr>
      <vt:lpstr>Preparing Your CV</vt:lpstr>
      <vt:lpstr>Submitting Your Proposal via elan</vt:lpstr>
      <vt:lpstr>Review Process in the Individual Grants Programme</vt:lpstr>
      <vt:lpstr>Topics</vt:lpstr>
      <vt:lpstr>Cooperation with Poland</vt:lpstr>
      <vt:lpstr>Amount of Research Funding Awarded by Programme in 2022 (in €m and %) </vt:lpstr>
      <vt:lpstr>Research Impulses (Forschungsimpulse)</vt:lpstr>
      <vt:lpstr>Topics</vt:lpstr>
      <vt:lpstr>Links and Resources </vt:lpstr>
    </vt:vector>
  </TitlesOfParts>
  <Company>DFG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DFG Funding Opportunities for Early-Career Researchers</dc:title>
  <dc:creator>boehme</dc:creator>
  <dc:description>www.dfg.de</dc:description>
  <cp:lastModifiedBy>Heinze, Margret</cp:lastModifiedBy>
  <cp:revision>291</cp:revision>
  <dcterms:created xsi:type="dcterms:W3CDTF">2019-07-12T08:33:16Z</dcterms:created>
  <dcterms:modified xsi:type="dcterms:W3CDTF">2024-04-17T13:16:20Z</dcterms:modified>
</cp:coreProperties>
</file>