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B"/>
    <a:srgbClr val="0865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FB5F20-0E49-4A23-BE1E-63DC00FB406F}" type="datetimeFigureOut">
              <a:rPr lang="fr-FR" smtClean="0"/>
              <a:t>16/04/2024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07431E-F129-4C22-9A52-3AC1A2359B6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4457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2716E3-1C77-450B-A967-29307DF0F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FEB9D1B-9868-4446-A873-49E0DA4D2F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05A08E-B3E1-4477-98EC-4E82D63F2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61B7-85CC-484E-8BB6-6F1CCDD86106}" type="datetime1">
              <a:rPr lang="fr-FR" smtClean="0"/>
              <a:t>16/04/2024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6BECC4-0669-48CB-A964-5CC556FCA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AE672C1-F8C0-42E4-91C5-A91C93AC1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6483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836996-1A5F-4260-89CE-496116D6E9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E283C96-E72A-4D9C-B16D-FF1B28543A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54E51D-8787-49F2-A264-7F0CE2193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AAB62-665C-4BBF-B7B8-BC89548F6FE4}" type="datetime1">
              <a:rPr lang="fr-FR" smtClean="0"/>
              <a:t>16/04/2024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6630E9-527F-426B-BC56-E15531881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BD8DC39-0841-49F0-99AA-05BA281FB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199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5457454-72C1-46E0-9C9F-91F3F9FE41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67306A5-4ABD-4849-AF39-A5C1715658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65428C-B04E-4261-A2D8-28AD75041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19E3C-A0FB-4CFD-BE37-A0FBDFA3394E}" type="datetime1">
              <a:rPr lang="fr-FR" smtClean="0"/>
              <a:t>16/04/2024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31F574-9CDF-418D-A237-EBDC4E72E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934634-5EE4-484D-9DEC-57F69A1F4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225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C676CA-B5DA-4504-AC18-A19D227E5F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70FBCE-ADA4-4AC7-BF45-830C593439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4F797B8-91A3-4DAE-AFBB-36CB819E9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82B1C-F742-4164-A58C-5D0179D8822A}" type="datetime1">
              <a:rPr lang="fr-FR" smtClean="0"/>
              <a:t>16/04/2024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430E8B-3E2A-4E81-B74D-BBBF58AF9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3FDF1E-71F5-4308-8BB6-A7620C5B35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8652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9B84A7-CC1E-4490-BE72-719B5C372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0F691C-0E7A-4BDB-86D4-2D2AC4428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5361DA-AAA9-446D-9651-7A1931A13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2A1AC-7135-4005-B7B3-2A645BA0B186}" type="datetime1">
              <a:rPr lang="fr-FR" smtClean="0"/>
              <a:t>16/04/2024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D008DA4-A1DE-4F3A-846B-52A79FAE7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68CA905-14A2-4E3D-B614-B5F2A6764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902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6C538B-487B-41D2-922F-8A3FA26F3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CD3884A-E873-4D12-A57B-F3752C5DFF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2BAE568-6C97-4DEC-9034-B854D751F9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15F096-63B9-4253-8C80-BA4C838DB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6DE6E-C5C3-42E2-9AFF-387352BC79DD}" type="datetime1">
              <a:rPr lang="fr-FR" smtClean="0"/>
              <a:t>16/04/2024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735D9F-6F38-43D6-BFAD-38DD63D9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0E27A1-340B-4CC3-9221-CCF52F1C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48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329283-977E-437A-9040-BF0EF5739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57C8518-7679-4AAE-9746-6E383B4207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6B50181-CBFA-4D3B-88FF-45AC455E88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B49A6D0-ED7B-4979-AED9-AC0C26011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D9C887-45BD-42A2-8B5E-1DE1BAECE1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7B350C1-4D85-4A5D-AB4C-C2FB7AF63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6EA8C-8EC4-4744-A6BE-0F9AEFBF6CBA}" type="datetime1">
              <a:rPr lang="fr-FR" smtClean="0"/>
              <a:t>16/04/2024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4954A07-723A-4232-95DC-8F54B1533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ECC404B-8DD3-4423-AD4E-C18F7AF16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7799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E4C203-6DAD-45F2-A7A3-B205E95C0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6C8F2D5-41A1-4266-A3B2-C766ADCD4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DE454-DC43-4BD8-BF91-177C44684D2B}" type="datetime1">
              <a:rPr lang="fr-FR" smtClean="0"/>
              <a:t>16/04/2024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C1BFE8C-14A7-4CAA-AD33-BC91F0324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5F1EC4-5F20-4406-8C1F-F493EEC7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536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E36D9AE-1817-4E97-9157-DC139433A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ED5E3-3640-4D6D-8381-AA41F1A0E370}" type="datetime1">
              <a:rPr lang="fr-FR" smtClean="0"/>
              <a:t>16/04/2024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0381BC2-DF29-4A1B-9F3D-3C04B76E6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42DC976-3ACC-4A5A-9A8A-91BD07A10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2489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8E46B-0A6D-4837-A1F0-235BF1036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FCFA4-4D8E-4B1A-8C7D-0C3B5B4B0A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B0ACA2A-740C-45CA-B6C4-2BBE9DB37C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6D0F5D-F636-4D77-8EE5-A9FCBA6F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096F6-02FB-4FC5-B6C8-4CC22BDF2F25}" type="datetime1">
              <a:rPr lang="fr-FR" smtClean="0"/>
              <a:t>16/04/2024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8C9ED7-ADB6-4ECB-803A-9C749EBD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5307770-2D48-4F49-8CEC-94A43870E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956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7A7296E-8101-4E63-9CC2-1422F215D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48D1DFF-9950-4E71-9006-3BD3AD0E51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D2FA27-B1C1-4E6B-9FBF-342152F040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F65159-4F5A-4BA9-BA88-A3DE1714C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E82CF-5184-43AE-BA78-B9A163C75BD5}" type="datetime1">
              <a:rPr lang="fr-FR" smtClean="0"/>
              <a:t>16/04/2024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E150C6-7762-4F81-BC90-4346B447C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A36597-B3FA-4EEB-92DD-96BD8F0D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9284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769BCAD-511C-4C71-93EF-86E8DEB68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DB197-69DB-476C-8189-09AE02AFAD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77CEEE-048C-40F4-936A-41895C10F0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1C24A-99BE-4519-A0C4-D0CE2DF93304}" type="datetime1">
              <a:rPr lang="fr-FR" smtClean="0"/>
              <a:t>16/04/2024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108A31-0670-4B2F-82DC-2E163A474B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9E7CD54-F05F-4E98-96FC-F8C0377E10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DDBE83-2399-4A2F-9626-ED7DD6E1698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802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cobra-network.e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773EB483-B2A0-4EBF-8C7D-BD7A24E0AF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957" y="160323"/>
            <a:ext cx="4820257" cy="1592277"/>
          </a:xfrm>
          <a:prstGeom prst="rect">
            <a:avLst/>
          </a:prstGeom>
        </p:spPr>
      </p:pic>
      <p:sp>
        <p:nvSpPr>
          <p:cNvPr id="39" name="Titre 5">
            <a:extLst>
              <a:ext uri="{FF2B5EF4-FFF2-40B4-BE49-F238E27FC236}">
                <a16:creationId xmlns:a16="http://schemas.microsoft.com/office/drawing/2014/main" id="{0AEBFA3E-2B24-4588-8748-82475C1136BA}"/>
              </a:ext>
            </a:extLst>
          </p:cNvPr>
          <p:cNvSpPr txBox="1">
            <a:spLocks/>
          </p:cNvSpPr>
          <p:nvPr/>
        </p:nvSpPr>
        <p:spPr>
          <a:xfrm>
            <a:off x="1202268" y="1752601"/>
            <a:ext cx="7772400" cy="1829761"/>
          </a:xfrm>
          <a:prstGeom prst="rect">
            <a:avLst/>
          </a:prstGeo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rgbClr val="0070BA"/>
                </a:solidFill>
                <a:effectLst/>
                <a:latin typeface="Arial" pitchFamily="34" charset="0"/>
                <a:ea typeface="+mj-ea"/>
                <a:cs typeface="Arial" pitchFamily="34" charset="0"/>
              </a:defRPr>
            </a:lvl1pPr>
            <a:extLst/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6000" b="1" i="0" u="none" strike="noStrike" kern="1200" cap="none" spc="0" normalizeH="0" baseline="0" noProof="0" dirty="0" err="1">
                <a:ln>
                  <a:noFill/>
                </a:ln>
                <a:solidFill>
                  <a:srgbClr val="0099CB"/>
                </a:solidFill>
                <a:effectLst/>
                <a:uLnTx/>
                <a:uFillTx/>
                <a:latin typeface="Montserrat" panose="00000500000000000000" pitchFamily="2" charset="0"/>
              </a:rPr>
              <a:t>CoBra</a:t>
            </a:r>
            <a:endParaRPr kumimoji="0" lang="fr-FR" sz="6000" b="1" i="0" u="none" strike="noStrike" kern="1200" cap="none" spc="0" normalizeH="0" baseline="0" noProof="0" dirty="0">
              <a:ln>
                <a:noFill/>
              </a:ln>
              <a:solidFill>
                <a:srgbClr val="0099CB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sp>
        <p:nvSpPr>
          <p:cNvPr id="40" name="Sous-titre 6">
            <a:extLst>
              <a:ext uri="{FF2B5EF4-FFF2-40B4-BE49-F238E27FC236}">
                <a16:creationId xmlns:a16="http://schemas.microsoft.com/office/drawing/2014/main" id="{8F80B888-10F0-415D-8743-7E03090E4CDF}"/>
              </a:ext>
            </a:extLst>
          </p:cNvPr>
          <p:cNvSpPr txBox="1">
            <a:spLocks/>
          </p:cNvSpPr>
          <p:nvPr/>
        </p:nvSpPr>
        <p:spPr>
          <a:xfrm>
            <a:off x="1202268" y="3611607"/>
            <a:ext cx="7772400" cy="1377252"/>
          </a:xfrm>
          <a:prstGeom prst="rect">
            <a:avLst/>
          </a:prstGeom>
        </p:spPr>
        <p:txBody>
          <a:bodyPr vert="horz" lIns="45720" rIns="45720">
            <a:normAutofit fontScale="47500" lnSpcReduction="20000"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rgbClr val="0293D6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rgbClr val="21BBEF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rgbClr val="0293D6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rgbClr val="21BBEF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rgbClr val="0293D6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4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anose="00000500000000000000" pitchFamily="2" charset="0"/>
              </a:rPr>
              <a:t>Tom Offrede</a:t>
            </a:r>
          </a:p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anose="00000500000000000000" pitchFamily="2" charset="0"/>
            </a:endParaRPr>
          </a:p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ontserrat" panose="00000500000000000000" pitchFamily="2" charset="0"/>
              </a:rPr>
              <a:t>Humbold</a:t>
            </a:r>
            <a:r>
              <a:rPr lang="fr-FR" sz="2800" dirty="0">
                <a:solidFill>
                  <a:schemeClr val="tx1"/>
                </a:solidFill>
                <a:latin typeface="Montserrat" panose="00000500000000000000" pitchFamily="2" charset="0"/>
              </a:rPr>
              <a:t>t-</a:t>
            </a:r>
            <a:r>
              <a:rPr lang="fr-FR" sz="2800" dirty="0" err="1">
                <a:solidFill>
                  <a:schemeClr val="tx1"/>
                </a:solidFill>
                <a:latin typeface="Montserrat" panose="00000500000000000000" pitchFamily="2" charset="0"/>
              </a:rPr>
              <a:t>Universität</a:t>
            </a:r>
            <a:r>
              <a:rPr lang="fr-FR" sz="2800" dirty="0">
                <a:solidFill>
                  <a:schemeClr val="tx1"/>
                </a:solidFill>
                <a:latin typeface="Montserrat" panose="00000500000000000000" pitchFamily="2" charset="0"/>
              </a:rPr>
              <a:t> </a:t>
            </a:r>
            <a:r>
              <a:rPr lang="fr-FR" sz="2800" dirty="0" err="1">
                <a:solidFill>
                  <a:schemeClr val="tx1"/>
                </a:solidFill>
                <a:latin typeface="Montserrat" panose="00000500000000000000" pitchFamily="2" charset="0"/>
              </a:rPr>
              <a:t>zu</a:t>
            </a:r>
            <a:r>
              <a:rPr lang="fr-FR" sz="2800" dirty="0">
                <a:solidFill>
                  <a:schemeClr val="tx1"/>
                </a:solidFill>
                <a:latin typeface="Montserrat" panose="00000500000000000000" pitchFamily="2" charset="0"/>
              </a:rPr>
              <a:t> Berlin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anose="00000500000000000000" pitchFamily="2" charset="0"/>
            </a:endParaRPr>
          </a:p>
          <a:p>
            <a:pPr marL="0" marR="64008" lvl="0" indent="0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2DA2BF"/>
              </a:buClr>
              <a:buSzPct val="68000"/>
              <a:buFont typeface="Wingdings 3"/>
              <a:buNone/>
              <a:tabLst/>
              <a:defRPr/>
            </a:pPr>
            <a:r>
              <a:rPr lang="fr-FR" sz="2800" dirty="0">
                <a:solidFill>
                  <a:schemeClr val="tx1"/>
                </a:solidFill>
                <a:latin typeface="Montserrat" panose="00000500000000000000" pitchFamily="2" charset="0"/>
              </a:rPr>
              <a:t>offredet@hu-berlin.de</a:t>
            </a:r>
            <a:endParaRPr kumimoji="0" lang="fr-FR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anose="00000500000000000000" pitchFamily="2" charset="0"/>
            </a:endParaRPr>
          </a:p>
          <a:p>
            <a:pPr lvl="0">
              <a:buClr>
                <a:srgbClr val="2DA2BF"/>
              </a:buClr>
            </a:pPr>
            <a:r>
              <a:rPr lang="fr-FR" sz="2800" dirty="0">
                <a:solidFill>
                  <a:schemeClr val="tx1"/>
                </a:solidFill>
                <a:latin typeface="Montserrat" panose="00000500000000000000" pitchFamily="2" charset="0"/>
              </a:rPr>
              <a:t>cobra-network.eu</a:t>
            </a:r>
            <a:endParaRPr kumimoji="0" lang="fr-FR" sz="4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ontserrat" panose="00000500000000000000" pitchFamily="2" charset="0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80380593-6C92-4201-9A7F-1BE4704C4681}"/>
              </a:ext>
            </a:extLst>
          </p:cNvPr>
          <p:cNvSpPr txBox="1"/>
          <p:nvPr/>
        </p:nvSpPr>
        <p:spPr>
          <a:xfrm>
            <a:off x="101782" y="6436066"/>
            <a:ext cx="623370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dirty="0" err="1">
                <a:solidFill>
                  <a:srgbClr val="0099CB"/>
                </a:solidFill>
                <a:latin typeface="Montserrat" panose="00000500000000000000" pitchFamily="2" charset="0"/>
                <a:cs typeface="Arial" pitchFamily="34" charset="0"/>
              </a:rPr>
              <a:t>COnversational</a:t>
            </a:r>
            <a:r>
              <a:rPr lang="fr-FR" sz="1100" b="1" dirty="0">
                <a:solidFill>
                  <a:srgbClr val="0099CB"/>
                </a:solidFill>
                <a:latin typeface="Montserrat" panose="00000500000000000000" pitchFamily="2" charset="0"/>
                <a:cs typeface="Arial" pitchFamily="34" charset="0"/>
              </a:rPr>
              <a:t> </a:t>
            </a:r>
            <a:r>
              <a:rPr lang="fr-FR" sz="1100" b="1" dirty="0" err="1">
                <a:solidFill>
                  <a:srgbClr val="0099CB"/>
                </a:solidFill>
                <a:latin typeface="Montserrat" panose="00000500000000000000" pitchFamily="2" charset="0"/>
                <a:cs typeface="Arial" pitchFamily="34" charset="0"/>
              </a:rPr>
              <a:t>BRAins</a:t>
            </a:r>
            <a:endParaRPr lang="fr-FR" sz="1100" b="1" dirty="0">
              <a:solidFill>
                <a:srgbClr val="0099CB"/>
              </a:solidFill>
              <a:latin typeface="Montserrat" panose="00000500000000000000" pitchFamily="2" charset="0"/>
              <a:cs typeface="Arial" pitchFamily="34" charset="0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27C28A09-DA42-494D-9E36-74FC469169F0}"/>
              </a:ext>
            </a:extLst>
          </p:cNvPr>
          <p:cNvSpPr txBox="1"/>
          <p:nvPr/>
        </p:nvSpPr>
        <p:spPr>
          <a:xfrm>
            <a:off x="9396550" y="6436066"/>
            <a:ext cx="17891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sz="1100" b="1" dirty="0">
                <a:solidFill>
                  <a:srgbClr val="0099CB"/>
                </a:solidFill>
                <a:latin typeface="Montserrat" panose="00000500000000000000" pitchFamily="2" charset="0"/>
                <a:cs typeface="Arial" pitchFamily="34" charset="0"/>
              </a:rPr>
              <a:t>GA n°859588 </a:t>
            </a:r>
            <a:r>
              <a:rPr lang="en-US" sz="1100" b="1" dirty="0">
                <a:solidFill>
                  <a:srgbClr val="0099CB"/>
                </a:solidFill>
                <a:latin typeface="Montserrat" panose="00000500000000000000" pitchFamily="2" charset="0"/>
                <a:cs typeface="Arial" pitchFamily="34" charset="0"/>
              </a:rPr>
              <a:t>– H2020</a:t>
            </a:r>
            <a:endParaRPr lang="fr-FR" sz="1100" b="1" dirty="0">
              <a:solidFill>
                <a:srgbClr val="0099CB"/>
              </a:solidFill>
              <a:latin typeface="Montserrat" panose="00000500000000000000" pitchFamily="2" charset="0"/>
              <a:cs typeface="Arial" pitchFamily="34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AE17C7B-58B7-402C-BD8C-15EEF37788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9251" y="6316203"/>
            <a:ext cx="660910" cy="440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78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CCAAC-E2E9-414F-870A-018606C57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626531" cy="89321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B2F6B-735D-4134-A9B7-8B7B06639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Marie </a:t>
            </a:r>
            <a:r>
              <a:rPr lang="en-US" dirty="0" err="1"/>
              <a:t>Skłodowska</a:t>
            </a:r>
            <a:r>
              <a:rPr lang="en-US" dirty="0"/>
              <a:t>-Curie ITN (Innovative Training Network)</a:t>
            </a:r>
          </a:p>
          <a:p>
            <a:pPr marL="0" indent="0">
              <a:buNone/>
            </a:pPr>
            <a:r>
              <a:rPr lang="fr-FR" dirty="0">
                <a:latin typeface="Montserrat" panose="00000500000000000000" pitchFamily="2" charset="0"/>
                <a:hlinkClick r:id="rId2"/>
              </a:rPr>
              <a:t>https://cobra-network.eu/</a:t>
            </a:r>
            <a:endParaRPr lang="fr-FR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endParaRPr lang="fr-FR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fr-FR" i="1" dirty="0" err="1">
                <a:latin typeface="Montserrat" panose="00000500000000000000" pitchFamily="2" charset="0"/>
              </a:rPr>
              <a:t>Conversational</a:t>
            </a:r>
            <a:r>
              <a:rPr lang="fr-FR" i="1" dirty="0">
                <a:latin typeface="Montserrat" panose="00000500000000000000" pitchFamily="2" charset="0"/>
              </a:rPr>
              <a:t> </a:t>
            </a:r>
            <a:r>
              <a:rPr lang="fr-FR" i="1" dirty="0" err="1">
                <a:latin typeface="Montserrat" panose="00000500000000000000" pitchFamily="2" charset="0"/>
              </a:rPr>
              <a:t>Brains</a:t>
            </a:r>
            <a:r>
              <a:rPr lang="fr-FR" i="1" dirty="0">
                <a:latin typeface="Montserrat" panose="00000500000000000000" pitchFamily="2" charset="0"/>
              </a:rPr>
              <a:t>:</a:t>
            </a:r>
            <a:endParaRPr lang="fr-FR" dirty="0">
              <a:latin typeface="Montserrat" panose="00000500000000000000" pitchFamily="2" charset="0"/>
            </a:endParaRPr>
          </a:p>
          <a:p>
            <a:pPr marL="0" indent="0">
              <a:buNone/>
            </a:pPr>
            <a:r>
              <a:rPr lang="fr-FR" dirty="0">
                <a:latin typeface="Montserrat" panose="00000500000000000000" pitchFamily="2" charset="0"/>
              </a:rPr>
              <a:t>15 PhD </a:t>
            </a:r>
            <a:r>
              <a:rPr lang="fr-FR" dirty="0" err="1">
                <a:latin typeface="Montserrat" panose="00000500000000000000" pitchFamily="2" charset="0"/>
              </a:rPr>
              <a:t>projects</a:t>
            </a:r>
            <a:r>
              <a:rPr lang="fr-FR" dirty="0">
                <a:latin typeface="Montserrat" panose="00000500000000000000" pitchFamily="2" charset="0"/>
              </a:rPr>
              <a:t> </a:t>
            </a:r>
            <a:r>
              <a:rPr lang="fr-FR" dirty="0" err="1">
                <a:latin typeface="Montserrat" panose="00000500000000000000" pitchFamily="2" charset="0"/>
              </a:rPr>
              <a:t>across</a:t>
            </a:r>
            <a:r>
              <a:rPr lang="fr-FR" dirty="0">
                <a:latin typeface="Montserrat" panose="00000500000000000000" pitchFamily="2" charset="0"/>
              </a:rPr>
              <a:t> 8 countries</a:t>
            </a:r>
          </a:p>
          <a:p>
            <a:pPr marL="0" indent="0">
              <a:buNone/>
            </a:pPr>
            <a:endParaRPr lang="fr-FR" dirty="0">
              <a:latin typeface="Montserrat" panose="00000500000000000000" pitchFamily="2" charset="0"/>
            </a:endParaRPr>
          </a:p>
          <a:p>
            <a:r>
              <a:rPr lang="fr-FR" dirty="0" err="1">
                <a:latin typeface="Montserrat" panose="00000500000000000000" pitchFamily="2" charset="0"/>
              </a:rPr>
              <a:t>Linguistics</a:t>
            </a:r>
            <a:r>
              <a:rPr lang="fr-FR" dirty="0">
                <a:latin typeface="Montserrat" panose="00000500000000000000" pitchFamily="2" charset="0"/>
              </a:rPr>
              <a:t> &amp; </a:t>
            </a:r>
            <a:r>
              <a:rPr lang="fr-FR" dirty="0" err="1">
                <a:latin typeface="Montserrat" panose="00000500000000000000" pitchFamily="2" charset="0"/>
              </a:rPr>
              <a:t>Psycholinguistics</a:t>
            </a:r>
            <a:endParaRPr lang="fr-FR" dirty="0">
              <a:latin typeface="Montserrat" panose="00000500000000000000" pitchFamily="2" charset="0"/>
            </a:endParaRPr>
          </a:p>
          <a:p>
            <a:r>
              <a:rPr lang="de-DE" dirty="0" err="1">
                <a:latin typeface="Montserrat" panose="00000500000000000000" pitchFamily="2" charset="0"/>
              </a:rPr>
              <a:t>Neuroscience</a:t>
            </a:r>
            <a:endParaRPr lang="de-DE" dirty="0">
              <a:latin typeface="Montserrat" panose="00000500000000000000" pitchFamily="2" charset="0"/>
            </a:endParaRPr>
          </a:p>
          <a:p>
            <a:r>
              <a:rPr lang="de-DE" dirty="0">
                <a:latin typeface="Montserrat" panose="00000500000000000000" pitchFamily="2" charset="0"/>
              </a:rPr>
              <a:t>Computer </a:t>
            </a:r>
            <a:r>
              <a:rPr lang="de-DE" dirty="0" err="1">
                <a:latin typeface="Montserrat" panose="00000500000000000000" pitchFamily="2" charset="0"/>
              </a:rPr>
              <a:t>science</a:t>
            </a:r>
            <a:endParaRPr lang="de-DE" dirty="0">
              <a:latin typeface="Montserrat" panose="00000500000000000000" pitchFamily="2" charset="0"/>
            </a:endParaRPr>
          </a:p>
          <a:p>
            <a:endParaRPr lang="de-DE" dirty="0">
              <a:latin typeface="Montserrat" panose="00000500000000000000" pitchFamily="2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2A7CEF9-FC54-4D88-B4E4-2B45F165DC1F}"/>
              </a:ext>
            </a:extLst>
          </p:cNvPr>
          <p:cNvSpPr/>
          <p:nvPr/>
        </p:nvSpPr>
        <p:spPr>
          <a:xfrm>
            <a:off x="838200" y="365125"/>
            <a:ext cx="10515599" cy="893218"/>
          </a:xfrm>
          <a:prstGeom prst="roundRect">
            <a:avLst/>
          </a:prstGeom>
          <a:solidFill>
            <a:srgbClr val="0099CB"/>
          </a:solidFill>
          <a:ln>
            <a:solidFill>
              <a:srgbClr val="009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dirty="0" err="1">
                <a:solidFill>
                  <a:schemeClr val="bg1"/>
                </a:solidFill>
                <a:latin typeface="Montserrat" panose="00000500000000000000" pitchFamily="2" charset="0"/>
              </a:rPr>
              <a:t>CoBra</a:t>
            </a:r>
            <a:r>
              <a:rPr lang="fr-FR" sz="3200" dirty="0">
                <a:solidFill>
                  <a:schemeClr val="bg1"/>
                </a:solidFill>
                <a:latin typeface="Montserrat" panose="00000500000000000000" pitchFamily="2" charset="0"/>
              </a:rPr>
              <a:t> Structure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A88507-152E-4E9D-B886-93785521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6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4CCAAC-E2E9-414F-870A-018606C57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626531" cy="89321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6FB2F6B-735D-4134-A9B7-8B7B06639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977"/>
            <a:ext cx="10515600" cy="472698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Montserrat" panose="00000500000000000000" pitchFamily="2" charset="0"/>
              </a:rPr>
              <a:t>“Brain markers of between-speaker convergence in conversational speech”</a:t>
            </a:r>
          </a:p>
          <a:p>
            <a:pPr marL="0" indent="0">
              <a:buNone/>
            </a:pPr>
            <a:r>
              <a:rPr lang="en-US" sz="2400" dirty="0">
                <a:latin typeface="Montserrat" panose="00000500000000000000" pitchFamily="2" charset="0"/>
              </a:rPr>
              <a:t>“Endowing robots with high-level conversational skills”</a:t>
            </a:r>
          </a:p>
          <a:p>
            <a:pPr marL="0" indent="0">
              <a:buNone/>
            </a:pPr>
            <a:r>
              <a:rPr lang="en-US" sz="2400" dirty="0">
                <a:latin typeface="Montserrat" panose="00000500000000000000" pitchFamily="2" charset="0"/>
              </a:rPr>
              <a:t>“Communicative alignment at the physiological level”</a:t>
            </a:r>
          </a:p>
          <a:p>
            <a:pPr marL="0" indent="0">
              <a:buNone/>
            </a:pPr>
            <a:endParaRPr lang="de-DE" dirty="0">
              <a:latin typeface="Montserrat" panose="00000500000000000000" pitchFamily="2" charset="0"/>
            </a:endParaRPr>
          </a:p>
          <a:p>
            <a:r>
              <a:rPr lang="de-DE" dirty="0" err="1">
                <a:latin typeface="Montserrat" panose="00000500000000000000" pitchFamily="2" charset="0"/>
              </a:rPr>
              <a:t>Salary</a:t>
            </a:r>
            <a:r>
              <a:rPr lang="de-DE" dirty="0">
                <a:latin typeface="Montserrat" panose="00000500000000000000" pitchFamily="2" charset="0"/>
              </a:rPr>
              <a:t> + Research &amp; Training </a:t>
            </a:r>
            <a:r>
              <a:rPr lang="de-DE" dirty="0" err="1">
                <a:latin typeface="Montserrat" panose="00000500000000000000" pitchFamily="2" charset="0"/>
              </a:rPr>
              <a:t>budget</a:t>
            </a:r>
            <a:endParaRPr lang="de-DE" dirty="0">
              <a:latin typeface="Montserrat" panose="00000500000000000000" pitchFamily="2" charset="0"/>
            </a:endParaRPr>
          </a:p>
          <a:p>
            <a:r>
              <a:rPr lang="de-DE" dirty="0">
                <a:latin typeface="Montserrat" panose="00000500000000000000" pitchFamily="2" charset="0"/>
              </a:rPr>
              <a:t>Events</a:t>
            </a:r>
          </a:p>
          <a:p>
            <a:r>
              <a:rPr lang="de-DE" dirty="0">
                <a:latin typeface="Montserrat" panose="00000500000000000000" pitchFamily="2" charset="0"/>
              </a:rPr>
              <a:t>(</a:t>
            </a:r>
            <a:r>
              <a:rPr lang="de-DE" dirty="0" err="1">
                <a:latin typeface="Montserrat" panose="00000500000000000000" pitchFamily="2" charset="0"/>
              </a:rPr>
              <a:t>Spontaneous</a:t>
            </a:r>
            <a:r>
              <a:rPr lang="de-DE" dirty="0">
                <a:latin typeface="Montserrat" panose="00000500000000000000" pitchFamily="2" charset="0"/>
              </a:rPr>
              <a:t>) </a:t>
            </a:r>
            <a:r>
              <a:rPr lang="de-DE" dirty="0" err="1">
                <a:latin typeface="Montserrat" panose="00000500000000000000" pitchFamily="2" charset="0"/>
              </a:rPr>
              <a:t>collaborations</a:t>
            </a:r>
            <a:endParaRPr lang="fr-FR" dirty="0">
              <a:latin typeface="Montserrat" panose="00000500000000000000" pitchFamily="2" charset="0"/>
            </a:endParaRPr>
          </a:p>
          <a:p>
            <a:r>
              <a:rPr lang="de-DE" dirty="0">
                <a:latin typeface="Montserrat" panose="00000500000000000000" pitchFamily="2" charset="0"/>
              </a:rPr>
              <a:t>Research </a:t>
            </a:r>
            <a:r>
              <a:rPr lang="de-DE" dirty="0" err="1">
                <a:latin typeface="Montserrat" panose="00000500000000000000" pitchFamily="2" charset="0"/>
              </a:rPr>
              <a:t>visits</a:t>
            </a:r>
            <a:endParaRPr lang="de-DE" dirty="0">
              <a:latin typeface="Montserrat" panose="00000500000000000000" pitchFamily="2" charset="0"/>
            </a:endParaRP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2A7CEF9-FC54-4D88-B4E4-2B45F165DC1F}"/>
              </a:ext>
            </a:extLst>
          </p:cNvPr>
          <p:cNvSpPr/>
          <p:nvPr/>
        </p:nvSpPr>
        <p:spPr>
          <a:xfrm>
            <a:off x="838200" y="365125"/>
            <a:ext cx="10515599" cy="893218"/>
          </a:xfrm>
          <a:prstGeom prst="roundRect">
            <a:avLst/>
          </a:prstGeom>
          <a:solidFill>
            <a:srgbClr val="0099CB"/>
          </a:solidFill>
          <a:ln>
            <a:solidFill>
              <a:srgbClr val="0099C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3200" dirty="0" err="1">
                <a:solidFill>
                  <a:schemeClr val="bg1"/>
                </a:solidFill>
                <a:latin typeface="Montserrat" panose="00000500000000000000" pitchFamily="2" charset="0"/>
              </a:rPr>
              <a:t>CoBra</a:t>
            </a:r>
            <a:r>
              <a:rPr lang="fr-FR" sz="3200" dirty="0">
                <a:solidFill>
                  <a:schemeClr val="bg1"/>
                </a:solidFill>
                <a:latin typeface="Montserrat" panose="00000500000000000000" pitchFamily="2" charset="0"/>
              </a:rPr>
              <a:t> Structure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CA88507-152E-4E9D-B886-93785521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DDBE83-2399-4A2F-9626-ED7DD6E1698F}" type="slidenum">
              <a:rPr lang="fr-FR" smtClean="0"/>
              <a:t>3</a:t>
            </a:fld>
            <a:endParaRPr lang="fr-F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F15F40-94F1-412C-B3BC-0942708B11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4731" y="2324872"/>
            <a:ext cx="2889068" cy="3852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00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Wingdings 3</vt:lpstr>
      <vt:lpstr>Thème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CARRILLO Alexia</dc:creator>
  <cp:lastModifiedBy>Thomaz Freire Offrede</cp:lastModifiedBy>
  <cp:revision>43</cp:revision>
  <dcterms:created xsi:type="dcterms:W3CDTF">2019-10-03T14:21:32Z</dcterms:created>
  <dcterms:modified xsi:type="dcterms:W3CDTF">2024-04-16T10:19:35Z</dcterms:modified>
</cp:coreProperties>
</file>