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94" r:id="rId2"/>
  </p:sldMasterIdLst>
  <p:notesMasterIdLst>
    <p:notesMasterId r:id="rId22"/>
  </p:notesMasterIdLst>
  <p:handoutMasterIdLst>
    <p:handoutMasterId r:id="rId23"/>
  </p:handoutMasterIdLst>
  <p:sldIdLst>
    <p:sldId id="256" r:id="rId3"/>
    <p:sldId id="396" r:id="rId4"/>
    <p:sldId id="382" r:id="rId5"/>
    <p:sldId id="383" r:id="rId6"/>
    <p:sldId id="651" r:id="rId7"/>
    <p:sldId id="527" r:id="rId8"/>
    <p:sldId id="325" r:id="rId9"/>
    <p:sldId id="391" r:id="rId10"/>
    <p:sldId id="386" r:id="rId11"/>
    <p:sldId id="388" r:id="rId12"/>
    <p:sldId id="650" r:id="rId13"/>
    <p:sldId id="387" r:id="rId14"/>
    <p:sldId id="646" r:id="rId15"/>
    <p:sldId id="647" r:id="rId16"/>
    <p:sldId id="648" r:id="rId17"/>
    <p:sldId id="649" r:id="rId18"/>
    <p:sldId id="395" r:id="rId19"/>
    <p:sldId id="560" r:id="rId20"/>
    <p:sldId id="397" r:id="rId21"/>
  </p:sldIdLst>
  <p:sldSz cx="13716000" cy="7740650"/>
  <p:notesSz cx="6735763" cy="9866313"/>
  <p:defaultTextStyle>
    <a:defPPr>
      <a:defRPr lang="de-DE"/>
    </a:defPPr>
    <a:lvl1pPr marL="0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F19"/>
    <a:srgbClr val="4D4D4D"/>
    <a:srgbClr val="575756"/>
    <a:srgbClr val="292929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2562" autoAdjust="0"/>
  </p:normalViewPr>
  <p:slideViewPr>
    <p:cSldViewPr snapToGrid="0">
      <p:cViewPr varScale="1">
        <p:scale>
          <a:sx n="93" d="100"/>
          <a:sy n="93" d="100"/>
        </p:scale>
        <p:origin x="76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54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69F19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D-4014-8E4A-975C5BECBD7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D-4014-8E4A-975C5BECBD7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57575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D-4014-8E4A-975C5BEC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780136"/>
        <c:axId val="642775872"/>
      </c:barChart>
      <c:catAx>
        <c:axId val="6427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5756"/>
                </a:solidFill>
                <a:latin typeface="Fira Sans Book" panose="020B0503050000020004" pitchFamily="34" charset="0"/>
                <a:ea typeface="+mn-ea"/>
                <a:cs typeface="+mn-cs"/>
              </a:defRPr>
            </a:pPr>
            <a:endParaRPr lang="de-DE"/>
          </a:p>
        </c:txPr>
        <c:crossAx val="642775872"/>
        <c:crosses val="autoZero"/>
        <c:auto val="1"/>
        <c:lblAlgn val="ctr"/>
        <c:lblOffset val="100"/>
        <c:noMultiLvlLbl val="0"/>
      </c:catAx>
      <c:valAx>
        <c:axId val="6427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278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59467-C65E-4070-92A6-D35CE71F085D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1D82DA96-03F8-466B-8064-526F9802AC2F}">
      <dgm:prSet phldrT="[Text]" custT="1"/>
      <dgm:spPr/>
      <dgm:t>
        <a:bodyPr/>
        <a:lstStyle/>
        <a:p>
          <a:r>
            <a:rPr lang="de-DE" sz="1700" b="1" dirty="0" err="1">
              <a:solidFill>
                <a:srgbClr val="575756"/>
              </a:solidFill>
              <a:latin typeface="Fira Sans Book" panose="020B0503050000020004" pitchFamily="34" charset="0"/>
            </a:rPr>
            <a:t>Secondments</a:t>
          </a:r>
          <a:r>
            <a:rPr lang="de-DE" sz="17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</a:p>
        <a:p>
          <a:r>
            <a:rPr lang="de-DE" sz="1700" dirty="0" err="1">
              <a:solidFill>
                <a:srgbClr val="575756"/>
              </a:solidFill>
              <a:latin typeface="Fira Sans Book" panose="020B0503050000020004" pitchFamily="34" charset="0"/>
            </a:rPr>
            <a:t>to</a:t>
          </a:r>
          <a:r>
            <a:rPr lang="de-DE" sz="1700" dirty="0">
              <a:solidFill>
                <a:srgbClr val="575756"/>
              </a:solidFill>
              <a:latin typeface="Fira Sans Book" panose="020B0503050000020004" pitchFamily="34" charset="0"/>
            </a:rPr>
            <a:t> Partner </a:t>
          </a:r>
          <a:r>
            <a:rPr lang="de-DE" sz="1700" dirty="0" err="1">
              <a:solidFill>
                <a:srgbClr val="575756"/>
              </a:solidFill>
              <a:latin typeface="Fira Sans Book" panose="020B0503050000020004" pitchFamily="34" charset="0"/>
            </a:rPr>
            <a:t>Organisations</a:t>
          </a:r>
          <a:endParaRPr lang="de-DE" sz="1700" dirty="0">
            <a:solidFill>
              <a:srgbClr val="575756"/>
            </a:solidFill>
            <a:latin typeface="Fira Sans Book" panose="020B0503050000020004" pitchFamily="34" charset="0"/>
          </a:endParaRPr>
        </a:p>
      </dgm:t>
    </dgm:pt>
    <dgm:pt modelId="{EE6D2E3D-F40F-4266-BC45-DD99C383F4CC}" type="parTrans" cxnId="{4C8578F1-FB88-4531-8F82-C622FA7F23ED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D0BFD88B-8A32-421D-81F9-B1C43AEA2C76}" type="sibTrans" cxnId="{4C8578F1-FB88-4531-8F82-C622FA7F23ED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0151BACA-A3CE-48CE-A45C-DAA3BDCCDDCC}">
      <dgm:prSet phldrT="[Text]" custT="1"/>
      <dgm:spPr/>
      <dgm:t>
        <a:bodyPr/>
        <a:lstStyle/>
        <a:p>
          <a:r>
            <a:rPr lang="de-DE" sz="1700" b="1" dirty="0" err="1">
              <a:solidFill>
                <a:srgbClr val="575756"/>
              </a:solidFill>
              <a:latin typeface="Fira Sans Book" panose="020B0503050000020004" pitchFamily="34" charset="0"/>
            </a:rPr>
            <a:t>Local</a:t>
          </a:r>
          <a:r>
            <a:rPr lang="de-DE" sz="1700" b="1" dirty="0">
              <a:solidFill>
                <a:srgbClr val="575756"/>
              </a:solidFill>
              <a:latin typeface="Fira Sans Book" panose="020B0503050000020004" pitchFamily="34" charset="0"/>
            </a:rPr>
            <a:t> Training </a:t>
          </a:r>
        </a:p>
        <a:p>
          <a:r>
            <a:rPr lang="de-DE" sz="1700" dirty="0">
              <a:solidFill>
                <a:srgbClr val="575756"/>
              </a:solidFill>
              <a:latin typeface="Fira Sans Book" panose="020B0503050000020004" pitchFamily="34" charset="0"/>
            </a:rPr>
            <a:t>Scientific &amp; Soft Skills</a:t>
          </a:r>
        </a:p>
      </dgm:t>
    </dgm:pt>
    <dgm:pt modelId="{C6EC4CC8-1B9B-486D-A6F7-CBF77666FB92}" type="parTrans" cxnId="{30D0145B-C9EC-4A8C-9A55-FE61C7060130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86AA4CD0-ADC1-4E41-BC2E-14669D3F1AE9}" type="sibTrans" cxnId="{30D0145B-C9EC-4A8C-9A55-FE61C7060130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0A61EE8F-3EAA-4443-86B1-591DF69FFFDD}">
      <dgm:prSet phldrT="[Text]" custT="1"/>
      <dgm:spPr/>
      <dgm:t>
        <a:bodyPr/>
        <a:lstStyle/>
        <a:p>
          <a:r>
            <a:rPr lang="de-DE" sz="1700" b="1" dirty="0">
              <a:solidFill>
                <a:srgbClr val="575756"/>
              </a:solidFill>
              <a:latin typeface="Fira Sans Book" panose="020B0503050000020004" pitchFamily="34" charset="0"/>
            </a:rPr>
            <a:t>Training </a:t>
          </a:r>
          <a:r>
            <a:rPr lang="de-DE" sz="1700" b="1" dirty="0" err="1">
              <a:solidFill>
                <a:srgbClr val="575756"/>
              </a:solidFill>
              <a:latin typeface="Fira Sans Book" panose="020B0503050000020004" pitchFamily="34" charset="0"/>
            </a:rPr>
            <a:t>through</a:t>
          </a:r>
          <a:r>
            <a:rPr lang="de-DE" sz="1700" b="1" dirty="0">
              <a:solidFill>
                <a:srgbClr val="575756"/>
              </a:solidFill>
              <a:latin typeface="Fira Sans Book" panose="020B0503050000020004" pitchFamily="34" charset="0"/>
            </a:rPr>
            <a:t> Research </a:t>
          </a:r>
        </a:p>
        <a:p>
          <a:r>
            <a:rPr lang="de-DE" sz="1700" dirty="0">
              <a:solidFill>
                <a:srgbClr val="575756"/>
              </a:solidFill>
              <a:latin typeface="Fira Sans Book" panose="020B0503050000020004" pitchFamily="34" charset="0"/>
            </a:rPr>
            <a:t>Individual </a:t>
          </a:r>
          <a:r>
            <a:rPr lang="de-DE" sz="1700" dirty="0" err="1">
              <a:solidFill>
                <a:srgbClr val="575756"/>
              </a:solidFill>
              <a:latin typeface="Fira Sans Book" panose="020B0503050000020004" pitchFamily="34" charset="0"/>
            </a:rPr>
            <a:t>projects</a:t>
          </a:r>
          <a:endParaRPr lang="de-DE" sz="1700" dirty="0">
            <a:solidFill>
              <a:srgbClr val="575756"/>
            </a:solidFill>
            <a:latin typeface="Fira Sans Book" panose="020B0503050000020004" pitchFamily="34" charset="0"/>
          </a:endParaRPr>
        </a:p>
      </dgm:t>
    </dgm:pt>
    <dgm:pt modelId="{FAFE6CEF-02C7-4F2B-83EA-56C6B76F40AD}" type="parTrans" cxnId="{A7B231E1-8810-4743-903F-0138A69CBF5B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C9C4AD99-9686-4461-9118-9CEF13DDD046}" type="sibTrans" cxnId="{A7B231E1-8810-4743-903F-0138A69CBF5B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EBC7B9A5-3413-4B27-8749-C941265AE115}">
      <dgm:prSet custT="1"/>
      <dgm:spPr/>
      <dgm:t>
        <a:bodyPr/>
        <a:lstStyle/>
        <a:p>
          <a:r>
            <a:rPr lang="de-DE" sz="1700" b="1" dirty="0">
              <a:solidFill>
                <a:srgbClr val="575756"/>
              </a:solidFill>
              <a:latin typeface="Fira Sans Book" panose="020B0503050000020004" pitchFamily="34" charset="0"/>
            </a:rPr>
            <a:t>Network-</a:t>
          </a:r>
          <a:r>
            <a:rPr lang="de-DE" sz="1700" b="1" dirty="0" err="1">
              <a:solidFill>
                <a:srgbClr val="575756"/>
              </a:solidFill>
              <a:latin typeface="Fira Sans Book" panose="020B0503050000020004" pitchFamily="34" charset="0"/>
            </a:rPr>
            <a:t>wide</a:t>
          </a:r>
          <a:r>
            <a:rPr lang="de-DE" sz="1700" b="1" dirty="0">
              <a:solidFill>
                <a:srgbClr val="575756"/>
              </a:solidFill>
              <a:latin typeface="Fira Sans Book" panose="020B0503050000020004" pitchFamily="34" charset="0"/>
            </a:rPr>
            <a:t> Training</a:t>
          </a:r>
        </a:p>
      </dgm:t>
    </dgm:pt>
    <dgm:pt modelId="{84DBCAE9-8216-473F-962D-386E412941A1}" type="parTrans" cxnId="{FF77BE7B-3D09-48F7-8E01-FD50208C55B3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D203F838-120A-4708-8A2C-9B3D7DCC3EFF}" type="sibTrans" cxnId="{FF77BE7B-3D09-48F7-8E01-FD50208C55B3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6E239F61-E94B-4F12-AC96-51E950C19A96}" type="pres">
      <dgm:prSet presAssocID="{81659467-C65E-4070-92A6-D35CE71F085D}" presName="compositeShape" presStyleCnt="0">
        <dgm:presLayoutVars>
          <dgm:chMax val="7"/>
          <dgm:dir/>
          <dgm:resizeHandles val="exact"/>
        </dgm:presLayoutVars>
      </dgm:prSet>
      <dgm:spPr/>
    </dgm:pt>
    <dgm:pt modelId="{9F3D965C-FBA0-4D67-B027-88831693EA1D}" type="pres">
      <dgm:prSet presAssocID="{81659467-C65E-4070-92A6-D35CE71F085D}" presName="wedge1" presStyleLbl="node1" presStyleIdx="0" presStyleCnt="4" custLinFactNeighborY="95"/>
      <dgm:spPr/>
    </dgm:pt>
    <dgm:pt modelId="{6873E4C1-12E9-45D9-8F73-BBDDF99088AC}" type="pres">
      <dgm:prSet presAssocID="{81659467-C65E-4070-92A6-D35CE71F085D}" presName="dummy1a" presStyleCnt="0"/>
      <dgm:spPr/>
    </dgm:pt>
    <dgm:pt modelId="{D21C52FE-63B7-4CA9-86A5-FAE0D4C6A233}" type="pres">
      <dgm:prSet presAssocID="{81659467-C65E-4070-92A6-D35CE71F085D}" presName="dummy1b" presStyleCnt="0"/>
      <dgm:spPr/>
    </dgm:pt>
    <dgm:pt modelId="{3F8757C8-77C2-43F5-B85B-EB7811875272}" type="pres">
      <dgm:prSet presAssocID="{81659467-C65E-4070-92A6-D35CE71F08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0A8236-0B08-4A93-A76F-BC22505F0527}" type="pres">
      <dgm:prSet presAssocID="{81659467-C65E-4070-92A6-D35CE71F085D}" presName="wedge2" presStyleLbl="node1" presStyleIdx="1" presStyleCnt="4"/>
      <dgm:spPr/>
    </dgm:pt>
    <dgm:pt modelId="{B3725091-A9C3-46CB-A15A-6FD35F8D3F5C}" type="pres">
      <dgm:prSet presAssocID="{81659467-C65E-4070-92A6-D35CE71F085D}" presName="dummy2a" presStyleCnt="0"/>
      <dgm:spPr/>
    </dgm:pt>
    <dgm:pt modelId="{E7B6FEE8-9F07-4117-8730-87888D9CD957}" type="pres">
      <dgm:prSet presAssocID="{81659467-C65E-4070-92A6-D35CE71F085D}" presName="dummy2b" presStyleCnt="0"/>
      <dgm:spPr/>
    </dgm:pt>
    <dgm:pt modelId="{4B932971-B40C-4037-98E4-88A04EB8D647}" type="pres">
      <dgm:prSet presAssocID="{81659467-C65E-4070-92A6-D35CE71F08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8FB846-2CBD-4359-AFC2-74B58F470553}" type="pres">
      <dgm:prSet presAssocID="{81659467-C65E-4070-92A6-D35CE71F085D}" presName="wedge3" presStyleLbl="node1" presStyleIdx="2" presStyleCnt="4"/>
      <dgm:spPr/>
    </dgm:pt>
    <dgm:pt modelId="{738066A7-89A3-4C6C-B3DA-0C2228F1425C}" type="pres">
      <dgm:prSet presAssocID="{81659467-C65E-4070-92A6-D35CE71F085D}" presName="dummy3a" presStyleCnt="0"/>
      <dgm:spPr/>
    </dgm:pt>
    <dgm:pt modelId="{CA01F552-75AF-4B89-B3E6-D9069F5D006A}" type="pres">
      <dgm:prSet presAssocID="{81659467-C65E-4070-92A6-D35CE71F085D}" presName="dummy3b" presStyleCnt="0"/>
      <dgm:spPr/>
    </dgm:pt>
    <dgm:pt modelId="{303CB658-957C-432B-AB72-AC26A586ACAC}" type="pres">
      <dgm:prSet presAssocID="{81659467-C65E-4070-92A6-D35CE71F08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E437E3-3A83-4875-B526-A8697359C655}" type="pres">
      <dgm:prSet presAssocID="{81659467-C65E-4070-92A6-D35CE71F085D}" presName="wedge4" presStyleLbl="node1" presStyleIdx="3" presStyleCnt="4"/>
      <dgm:spPr/>
    </dgm:pt>
    <dgm:pt modelId="{4BA6ACC6-1809-45D8-B535-2970F54AD2BF}" type="pres">
      <dgm:prSet presAssocID="{81659467-C65E-4070-92A6-D35CE71F085D}" presName="dummy4a" presStyleCnt="0"/>
      <dgm:spPr/>
    </dgm:pt>
    <dgm:pt modelId="{A35BD6B0-F811-48E8-A1C6-386272449FAC}" type="pres">
      <dgm:prSet presAssocID="{81659467-C65E-4070-92A6-D35CE71F085D}" presName="dummy4b" presStyleCnt="0"/>
      <dgm:spPr/>
    </dgm:pt>
    <dgm:pt modelId="{B791EAF9-868E-4E41-B6D9-72DE8651AC14}" type="pres">
      <dgm:prSet presAssocID="{81659467-C65E-4070-92A6-D35CE71F08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524CFF-56A1-42DA-951D-4472B74D7BDF}" type="pres">
      <dgm:prSet presAssocID="{D0BFD88B-8A32-421D-81F9-B1C43AEA2C76}" presName="arrowWedge1" presStyleLbl="fgSibTrans2D1" presStyleIdx="0" presStyleCnt="4"/>
      <dgm:spPr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  <dgm:pt modelId="{FAD946C8-403F-4810-99CE-4DDF12A71CEA}" type="pres">
      <dgm:prSet presAssocID="{D203F838-120A-4708-8A2C-9B3D7DCC3EFF}" presName="arrowWedge2" presStyleLbl="fgSibTrans2D1" presStyleIdx="1" presStyleCnt="4"/>
      <dgm:spPr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  <dgm:pt modelId="{40FAE19E-60E5-4E6C-A978-D47B74C71191}" type="pres">
      <dgm:prSet presAssocID="{86AA4CD0-ADC1-4E41-BC2E-14669D3F1AE9}" presName="arrowWedge3" presStyleLbl="fgSibTrans2D1" presStyleIdx="2" presStyleCnt="4"/>
      <dgm:spPr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  <dgm:pt modelId="{C0BEFFFA-A385-451C-A6F4-DC0E4232975F}" type="pres">
      <dgm:prSet presAssocID="{C9C4AD99-9686-4461-9118-9CEF13DDD046}" presName="arrowWedge4" presStyleLbl="fgSibTrans2D1" presStyleIdx="3" presStyleCnt="4"/>
      <dgm:spPr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</dgm:ptLst>
  <dgm:cxnLst>
    <dgm:cxn modelId="{582A692E-3BB7-411C-880F-5ACFF4611646}" type="presOf" srcId="{0A61EE8F-3EAA-4443-86B1-591DF69FFFDD}" destId="{B791EAF9-868E-4E41-B6D9-72DE8651AC14}" srcOrd="1" destOrd="0" presId="urn:microsoft.com/office/officeart/2005/8/layout/cycle8"/>
    <dgm:cxn modelId="{FF406A35-7898-40A3-BAAF-8130EF5EB3BF}" type="presOf" srcId="{1D82DA96-03F8-466B-8064-526F9802AC2F}" destId="{9F3D965C-FBA0-4D67-B027-88831693EA1D}" srcOrd="0" destOrd="0" presId="urn:microsoft.com/office/officeart/2005/8/layout/cycle8"/>
    <dgm:cxn modelId="{30D0145B-C9EC-4A8C-9A55-FE61C7060130}" srcId="{81659467-C65E-4070-92A6-D35CE71F085D}" destId="{0151BACA-A3CE-48CE-A45C-DAA3BDCCDDCC}" srcOrd="2" destOrd="0" parTransId="{C6EC4CC8-1B9B-486D-A6F7-CBF77666FB92}" sibTransId="{86AA4CD0-ADC1-4E41-BC2E-14669D3F1AE9}"/>
    <dgm:cxn modelId="{7869FE5B-EF4F-4A54-A659-41C76F2DC104}" type="presOf" srcId="{EBC7B9A5-3413-4B27-8749-C941265AE115}" destId="{6D0A8236-0B08-4A93-A76F-BC22505F0527}" srcOrd="0" destOrd="0" presId="urn:microsoft.com/office/officeart/2005/8/layout/cycle8"/>
    <dgm:cxn modelId="{5DE22E42-A929-46E8-8544-5A2B464F8951}" type="presOf" srcId="{0151BACA-A3CE-48CE-A45C-DAA3BDCCDDCC}" destId="{303CB658-957C-432B-AB72-AC26A586ACAC}" srcOrd="1" destOrd="0" presId="urn:microsoft.com/office/officeart/2005/8/layout/cycle8"/>
    <dgm:cxn modelId="{FF77BE7B-3D09-48F7-8E01-FD50208C55B3}" srcId="{81659467-C65E-4070-92A6-D35CE71F085D}" destId="{EBC7B9A5-3413-4B27-8749-C941265AE115}" srcOrd="1" destOrd="0" parTransId="{84DBCAE9-8216-473F-962D-386E412941A1}" sibTransId="{D203F838-120A-4708-8A2C-9B3D7DCC3EFF}"/>
    <dgm:cxn modelId="{8580B290-8398-47F8-A75C-F6F10C790048}" type="presOf" srcId="{0A61EE8F-3EAA-4443-86B1-591DF69FFFDD}" destId="{A0E437E3-3A83-4875-B526-A8697359C655}" srcOrd="0" destOrd="0" presId="urn:microsoft.com/office/officeart/2005/8/layout/cycle8"/>
    <dgm:cxn modelId="{B18E6D96-8CED-419D-850F-78B523543834}" type="presOf" srcId="{EBC7B9A5-3413-4B27-8749-C941265AE115}" destId="{4B932971-B40C-4037-98E4-88A04EB8D647}" srcOrd="1" destOrd="0" presId="urn:microsoft.com/office/officeart/2005/8/layout/cycle8"/>
    <dgm:cxn modelId="{C7103997-2A25-4F76-973E-4945115CEF93}" type="presOf" srcId="{81659467-C65E-4070-92A6-D35CE71F085D}" destId="{6E239F61-E94B-4F12-AC96-51E950C19A96}" srcOrd="0" destOrd="0" presId="urn:microsoft.com/office/officeart/2005/8/layout/cycle8"/>
    <dgm:cxn modelId="{DC2E7CDD-83B9-4D0F-BA0E-D3AEF8854C32}" type="presOf" srcId="{1D82DA96-03F8-466B-8064-526F9802AC2F}" destId="{3F8757C8-77C2-43F5-B85B-EB7811875272}" srcOrd="1" destOrd="0" presId="urn:microsoft.com/office/officeart/2005/8/layout/cycle8"/>
    <dgm:cxn modelId="{A7B231E1-8810-4743-903F-0138A69CBF5B}" srcId="{81659467-C65E-4070-92A6-D35CE71F085D}" destId="{0A61EE8F-3EAA-4443-86B1-591DF69FFFDD}" srcOrd="3" destOrd="0" parTransId="{FAFE6CEF-02C7-4F2B-83EA-56C6B76F40AD}" sibTransId="{C9C4AD99-9686-4461-9118-9CEF13DDD046}"/>
    <dgm:cxn modelId="{4C8578F1-FB88-4531-8F82-C622FA7F23ED}" srcId="{81659467-C65E-4070-92A6-D35CE71F085D}" destId="{1D82DA96-03F8-466B-8064-526F9802AC2F}" srcOrd="0" destOrd="0" parTransId="{EE6D2E3D-F40F-4266-BC45-DD99C383F4CC}" sibTransId="{D0BFD88B-8A32-421D-81F9-B1C43AEA2C76}"/>
    <dgm:cxn modelId="{CB27D8F8-F147-490A-BC5C-3538E1B895DF}" type="presOf" srcId="{0151BACA-A3CE-48CE-A45C-DAA3BDCCDDCC}" destId="{128FB846-2CBD-4359-AFC2-74B58F470553}" srcOrd="0" destOrd="0" presId="urn:microsoft.com/office/officeart/2005/8/layout/cycle8"/>
    <dgm:cxn modelId="{363405F5-95C4-4596-8C47-5EC7C0BAB9E8}" type="presParOf" srcId="{6E239F61-E94B-4F12-AC96-51E950C19A96}" destId="{9F3D965C-FBA0-4D67-B027-88831693EA1D}" srcOrd="0" destOrd="0" presId="urn:microsoft.com/office/officeart/2005/8/layout/cycle8"/>
    <dgm:cxn modelId="{D148FC10-4395-473A-866A-7113D1079A42}" type="presParOf" srcId="{6E239F61-E94B-4F12-AC96-51E950C19A96}" destId="{6873E4C1-12E9-45D9-8F73-BBDDF99088AC}" srcOrd="1" destOrd="0" presId="urn:microsoft.com/office/officeart/2005/8/layout/cycle8"/>
    <dgm:cxn modelId="{90666BBD-DE15-4732-A83E-72ED9BAFD1B0}" type="presParOf" srcId="{6E239F61-E94B-4F12-AC96-51E950C19A96}" destId="{D21C52FE-63B7-4CA9-86A5-FAE0D4C6A233}" srcOrd="2" destOrd="0" presId="urn:microsoft.com/office/officeart/2005/8/layout/cycle8"/>
    <dgm:cxn modelId="{0505BFC3-5212-45F3-9152-5DC8A07253EC}" type="presParOf" srcId="{6E239F61-E94B-4F12-AC96-51E950C19A96}" destId="{3F8757C8-77C2-43F5-B85B-EB7811875272}" srcOrd="3" destOrd="0" presId="urn:microsoft.com/office/officeart/2005/8/layout/cycle8"/>
    <dgm:cxn modelId="{134FE96A-1861-442E-B7DD-5CD7E0DBE24F}" type="presParOf" srcId="{6E239F61-E94B-4F12-AC96-51E950C19A96}" destId="{6D0A8236-0B08-4A93-A76F-BC22505F0527}" srcOrd="4" destOrd="0" presId="urn:microsoft.com/office/officeart/2005/8/layout/cycle8"/>
    <dgm:cxn modelId="{38A2BA0F-49A6-46CA-B22C-3EDAC57830AE}" type="presParOf" srcId="{6E239F61-E94B-4F12-AC96-51E950C19A96}" destId="{B3725091-A9C3-46CB-A15A-6FD35F8D3F5C}" srcOrd="5" destOrd="0" presId="urn:microsoft.com/office/officeart/2005/8/layout/cycle8"/>
    <dgm:cxn modelId="{1F07B83F-45B9-43B9-BFF6-118C608DE2B5}" type="presParOf" srcId="{6E239F61-E94B-4F12-AC96-51E950C19A96}" destId="{E7B6FEE8-9F07-4117-8730-87888D9CD957}" srcOrd="6" destOrd="0" presId="urn:microsoft.com/office/officeart/2005/8/layout/cycle8"/>
    <dgm:cxn modelId="{367FF4DA-2D9C-44ED-B786-05A32C0E5089}" type="presParOf" srcId="{6E239F61-E94B-4F12-AC96-51E950C19A96}" destId="{4B932971-B40C-4037-98E4-88A04EB8D647}" srcOrd="7" destOrd="0" presId="urn:microsoft.com/office/officeart/2005/8/layout/cycle8"/>
    <dgm:cxn modelId="{AC2EE0F9-81F3-4ED0-AF75-6DB17954D941}" type="presParOf" srcId="{6E239F61-E94B-4F12-AC96-51E950C19A96}" destId="{128FB846-2CBD-4359-AFC2-74B58F470553}" srcOrd="8" destOrd="0" presId="urn:microsoft.com/office/officeart/2005/8/layout/cycle8"/>
    <dgm:cxn modelId="{F5953884-385A-43CB-B0E5-E2746207E190}" type="presParOf" srcId="{6E239F61-E94B-4F12-AC96-51E950C19A96}" destId="{738066A7-89A3-4C6C-B3DA-0C2228F1425C}" srcOrd="9" destOrd="0" presId="urn:microsoft.com/office/officeart/2005/8/layout/cycle8"/>
    <dgm:cxn modelId="{EAA3B977-9685-46BB-9C4B-BED99893493D}" type="presParOf" srcId="{6E239F61-E94B-4F12-AC96-51E950C19A96}" destId="{CA01F552-75AF-4B89-B3E6-D9069F5D006A}" srcOrd="10" destOrd="0" presId="urn:microsoft.com/office/officeart/2005/8/layout/cycle8"/>
    <dgm:cxn modelId="{714334F0-5E6A-4296-A9A5-FC613479D48E}" type="presParOf" srcId="{6E239F61-E94B-4F12-AC96-51E950C19A96}" destId="{303CB658-957C-432B-AB72-AC26A586ACAC}" srcOrd="11" destOrd="0" presId="urn:microsoft.com/office/officeart/2005/8/layout/cycle8"/>
    <dgm:cxn modelId="{C75288E1-BE96-454D-9D71-5B8D42F9C047}" type="presParOf" srcId="{6E239F61-E94B-4F12-AC96-51E950C19A96}" destId="{A0E437E3-3A83-4875-B526-A8697359C655}" srcOrd="12" destOrd="0" presId="urn:microsoft.com/office/officeart/2005/8/layout/cycle8"/>
    <dgm:cxn modelId="{785CAAE5-0885-4A29-ADD5-430A09B96FE1}" type="presParOf" srcId="{6E239F61-E94B-4F12-AC96-51E950C19A96}" destId="{4BA6ACC6-1809-45D8-B535-2970F54AD2BF}" srcOrd="13" destOrd="0" presId="urn:microsoft.com/office/officeart/2005/8/layout/cycle8"/>
    <dgm:cxn modelId="{E162C428-DDD0-492E-B9B3-5A60E7ABC890}" type="presParOf" srcId="{6E239F61-E94B-4F12-AC96-51E950C19A96}" destId="{A35BD6B0-F811-48E8-A1C6-386272449FAC}" srcOrd="14" destOrd="0" presId="urn:microsoft.com/office/officeart/2005/8/layout/cycle8"/>
    <dgm:cxn modelId="{63090FED-EEEA-4DA3-93EC-4DC340B76975}" type="presParOf" srcId="{6E239F61-E94B-4F12-AC96-51E950C19A96}" destId="{B791EAF9-868E-4E41-B6D9-72DE8651AC14}" srcOrd="15" destOrd="0" presId="urn:microsoft.com/office/officeart/2005/8/layout/cycle8"/>
    <dgm:cxn modelId="{3316A5B2-96C6-44A7-99C1-A55538D50B98}" type="presParOf" srcId="{6E239F61-E94B-4F12-AC96-51E950C19A96}" destId="{FC524CFF-56A1-42DA-951D-4472B74D7BDF}" srcOrd="16" destOrd="0" presId="urn:microsoft.com/office/officeart/2005/8/layout/cycle8"/>
    <dgm:cxn modelId="{8DFEC39F-CDB3-4407-AF28-E262B41AC72C}" type="presParOf" srcId="{6E239F61-E94B-4F12-AC96-51E950C19A96}" destId="{FAD946C8-403F-4810-99CE-4DDF12A71CEA}" srcOrd="17" destOrd="0" presId="urn:microsoft.com/office/officeart/2005/8/layout/cycle8"/>
    <dgm:cxn modelId="{D33E1EE9-AEF9-465F-BA98-46AEADC5EB57}" type="presParOf" srcId="{6E239F61-E94B-4F12-AC96-51E950C19A96}" destId="{40FAE19E-60E5-4E6C-A978-D47B74C71191}" srcOrd="18" destOrd="0" presId="urn:microsoft.com/office/officeart/2005/8/layout/cycle8"/>
    <dgm:cxn modelId="{E6D2F110-924A-40EA-98B6-60BB792C4AD1}" type="presParOf" srcId="{6E239F61-E94B-4F12-AC96-51E950C19A96}" destId="{C0BEFFFA-A385-451C-A6F4-DC0E4232975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D965C-FBA0-4D67-B027-88831693EA1D}">
      <dsp:nvSpPr>
        <dsp:cNvPr id="0" name=""/>
        <dsp:cNvSpPr/>
      </dsp:nvSpPr>
      <dsp:spPr>
        <a:xfrm>
          <a:off x="2325590" y="408277"/>
          <a:ext cx="5368568" cy="5368568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Secondments</a:t>
          </a:r>
          <a:r>
            <a:rPr lang="de-DE" sz="1700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to</a:t>
          </a:r>
          <a:r>
            <a:rPr lang="de-DE" sz="1700" kern="1200" dirty="0">
              <a:solidFill>
                <a:srgbClr val="575756"/>
              </a:solidFill>
              <a:latin typeface="Fira Sans Book" panose="020B0503050000020004" pitchFamily="34" charset="0"/>
            </a:rPr>
            <a:t> Partner </a:t>
          </a:r>
          <a:r>
            <a:rPr lang="de-DE" sz="17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Organisations</a:t>
          </a:r>
          <a:endParaRPr lang="de-DE" sz="1700" kern="1200" dirty="0">
            <a:solidFill>
              <a:srgbClr val="575756"/>
            </a:solidFill>
            <a:latin typeface="Fira Sans Book" panose="020B0503050000020004" pitchFamily="34" charset="0"/>
          </a:endParaRPr>
        </a:p>
      </dsp:txBody>
      <dsp:txXfrm>
        <a:off x="5175406" y="1520976"/>
        <a:ext cx="1981257" cy="1469965"/>
      </dsp:txXfrm>
    </dsp:sp>
    <dsp:sp modelId="{6D0A8236-0B08-4A93-A76F-BC22505F0527}">
      <dsp:nvSpPr>
        <dsp:cNvPr id="0" name=""/>
        <dsp:cNvSpPr/>
      </dsp:nvSpPr>
      <dsp:spPr>
        <a:xfrm>
          <a:off x="2325590" y="583407"/>
          <a:ext cx="5368568" cy="5368568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Network-</a:t>
          </a:r>
          <a:r>
            <a:rPr lang="de-DE" sz="17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wide</a:t>
          </a:r>
          <a:r>
            <a:rPr lang="de-DE" sz="17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Training</a:t>
          </a:r>
        </a:p>
      </dsp:txBody>
      <dsp:txXfrm>
        <a:off x="5175406" y="3369311"/>
        <a:ext cx="1981257" cy="1469965"/>
      </dsp:txXfrm>
    </dsp:sp>
    <dsp:sp modelId="{128FB846-2CBD-4359-AFC2-74B58F470553}">
      <dsp:nvSpPr>
        <dsp:cNvPr id="0" name=""/>
        <dsp:cNvSpPr/>
      </dsp:nvSpPr>
      <dsp:spPr>
        <a:xfrm>
          <a:off x="2145360" y="583407"/>
          <a:ext cx="5368568" cy="5368568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Local</a:t>
          </a:r>
          <a:r>
            <a:rPr lang="de-DE" sz="17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Training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rgbClr val="575756"/>
              </a:solidFill>
              <a:latin typeface="Fira Sans Book" panose="020B0503050000020004" pitchFamily="34" charset="0"/>
            </a:rPr>
            <a:t>Scientific &amp; Soft Skills</a:t>
          </a:r>
        </a:p>
      </dsp:txBody>
      <dsp:txXfrm>
        <a:off x="2682856" y="3369311"/>
        <a:ext cx="1981257" cy="1469965"/>
      </dsp:txXfrm>
    </dsp:sp>
    <dsp:sp modelId="{A0E437E3-3A83-4875-B526-A8697359C655}">
      <dsp:nvSpPr>
        <dsp:cNvPr id="0" name=""/>
        <dsp:cNvSpPr/>
      </dsp:nvSpPr>
      <dsp:spPr>
        <a:xfrm>
          <a:off x="2145360" y="403176"/>
          <a:ext cx="5368568" cy="5368568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Training </a:t>
          </a:r>
          <a:r>
            <a:rPr lang="de-DE" sz="17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through</a:t>
          </a:r>
          <a:r>
            <a:rPr lang="de-DE" sz="17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Research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rgbClr val="575756"/>
              </a:solidFill>
              <a:latin typeface="Fira Sans Book" panose="020B0503050000020004" pitchFamily="34" charset="0"/>
            </a:rPr>
            <a:t>Individual </a:t>
          </a:r>
          <a:r>
            <a:rPr lang="de-DE" sz="17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projects</a:t>
          </a:r>
          <a:endParaRPr lang="de-DE" sz="1700" kern="1200" dirty="0">
            <a:solidFill>
              <a:srgbClr val="575756"/>
            </a:solidFill>
            <a:latin typeface="Fira Sans Book" panose="020B0503050000020004" pitchFamily="34" charset="0"/>
          </a:endParaRPr>
        </a:p>
      </dsp:txBody>
      <dsp:txXfrm>
        <a:off x="2682856" y="1515876"/>
        <a:ext cx="1981257" cy="1469965"/>
      </dsp:txXfrm>
    </dsp:sp>
    <dsp:sp modelId="{FC524CFF-56A1-42DA-951D-4472B74D7BDF}">
      <dsp:nvSpPr>
        <dsp:cNvPr id="0" name=""/>
        <dsp:cNvSpPr/>
      </dsp:nvSpPr>
      <dsp:spPr>
        <a:xfrm>
          <a:off x="1993251" y="75937"/>
          <a:ext cx="6033248" cy="603324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946C8-403F-4810-99CE-4DDF12A71CEA}">
      <dsp:nvSpPr>
        <dsp:cNvPr id="0" name=""/>
        <dsp:cNvSpPr/>
      </dsp:nvSpPr>
      <dsp:spPr>
        <a:xfrm>
          <a:off x="1993251" y="251067"/>
          <a:ext cx="6033248" cy="603324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AE19E-60E5-4E6C-A978-D47B74C71191}">
      <dsp:nvSpPr>
        <dsp:cNvPr id="0" name=""/>
        <dsp:cNvSpPr/>
      </dsp:nvSpPr>
      <dsp:spPr>
        <a:xfrm>
          <a:off x="1813020" y="251067"/>
          <a:ext cx="6033248" cy="603324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EFFFA-A385-451C-A6F4-DC0E4232975F}">
      <dsp:nvSpPr>
        <dsp:cNvPr id="0" name=""/>
        <dsp:cNvSpPr/>
      </dsp:nvSpPr>
      <dsp:spPr>
        <a:xfrm>
          <a:off x="1813020" y="70837"/>
          <a:ext cx="6033248" cy="603324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B276-5080-4FEC-9719-1305125A2215}" type="datetimeFigureOut">
              <a:rPr lang="fr-BE" smtClean="0"/>
              <a:t>16-04-24</a:t>
            </a:fld>
            <a:endParaRPr lang="fr-B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8C8B-7F43-42F2-8D24-373E537CF72D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77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AD3D-1902-48A6-9E4C-5B8EA0B1ED7E}" type="datetimeFigureOut">
              <a:rPr lang="fr-BE" smtClean="0"/>
              <a:t>16-04-24</a:t>
            </a:fld>
            <a:endParaRPr lang="fr-B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3488"/>
            <a:ext cx="58975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B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6DF4-9224-490B-8291-56FAAE171C2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32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436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>
              <a:latin typeface="Fira Sans Book" panose="020B050305000002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82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322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eligible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Researchers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successfully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defended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doctoral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thesis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formally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doctoral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</a:t>
            </a:r>
            <a:endParaRPr lang="de-DE" sz="1352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not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re-recruited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773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</a:t>
            </a:r>
            <a:r>
              <a:rPr lang="de-DE" baseline="0" dirty="0"/>
              <a:t> Job </a:t>
            </a:r>
            <a:r>
              <a:rPr lang="de-DE" baseline="0" dirty="0" err="1"/>
              <a:t>offers</a:t>
            </a:r>
            <a:r>
              <a:rPr lang="de-DE" baseline="0" dirty="0"/>
              <a:t> and </a:t>
            </a:r>
            <a:r>
              <a:rPr lang="de-DE" baseline="0" dirty="0" err="1"/>
              <a:t>research</a:t>
            </a:r>
            <a:r>
              <a:rPr lang="de-DE" baseline="0" dirty="0"/>
              <a:t> </a:t>
            </a:r>
            <a:r>
              <a:rPr lang="de-DE" baseline="0" dirty="0" err="1"/>
              <a:t>consortia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760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8409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Work contract with HI, t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EU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transferred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Beneficiary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099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Researcher unit costs: 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Institutional unit costs: 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endParaRPr lang="de-DE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17</a:t>
            </a:fld>
            <a:endParaRPr lang="fr-B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718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89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91425" y="4949825"/>
            <a:ext cx="5137150" cy="134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b="1"/>
              <a:t>Formatvorlagen des Textmasters bearbeiten</a:t>
            </a:r>
          </a:p>
          <a:p>
            <a:pPr lvl="1"/>
            <a:r>
              <a:rPr lang="de-DE" b="1"/>
              <a:t>Zweite Ebene</a:t>
            </a:r>
          </a:p>
          <a:p>
            <a:pPr lvl="2"/>
            <a:r>
              <a:rPr lang="de-DE" b="1"/>
              <a:t>Dritte Ebene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98E9F950-97A0-9340-8FDD-D38FAAC96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2" y="770433"/>
            <a:ext cx="4093199" cy="2268047"/>
          </a:xfrm>
          <a:prstGeom prst="rect">
            <a:avLst/>
          </a:prstGeom>
        </p:spPr>
      </p:pic>
      <p:cxnSp>
        <p:nvCxnSpPr>
          <p:cNvPr id="57" name="Gerade Verbindung 6">
            <a:extLst>
              <a:ext uri="{FF2B5EF4-FFF2-40B4-BE49-F238E27FC236}">
                <a16:creationId xmlns:a16="http://schemas.microsoft.com/office/drawing/2014/main" id="{5CCB19A4-AE51-D346-80BD-44A61FB401F5}"/>
              </a:ext>
            </a:extLst>
          </p:cNvPr>
          <p:cNvCxnSpPr>
            <a:cxnSpLocks/>
          </p:cNvCxnSpPr>
          <p:nvPr userDrawn="1"/>
        </p:nvCxnSpPr>
        <p:spPr>
          <a:xfrm>
            <a:off x="431043" y="3038480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885B5F69-43C4-E34F-91A7-9D4F60BB97FB}"/>
              </a:ext>
            </a:extLst>
          </p:cNvPr>
          <p:cNvSpPr/>
          <p:nvPr userDrawn="1"/>
        </p:nvSpPr>
        <p:spPr>
          <a:xfrm>
            <a:off x="6115786" y="5279658"/>
            <a:ext cx="912130" cy="912130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247E161-D204-EC40-BA1F-EA2E1E9D6AFB}"/>
              </a:ext>
            </a:extLst>
          </p:cNvPr>
          <p:cNvSpPr/>
          <p:nvPr userDrawn="1"/>
        </p:nvSpPr>
        <p:spPr>
          <a:xfrm>
            <a:off x="5186986" y="4302188"/>
            <a:ext cx="1608418" cy="1608418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5638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4183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79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0761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2086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46827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72576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70746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904875" y="5591722"/>
            <a:ext cx="676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788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11" y="1191622"/>
            <a:ext cx="13132989" cy="5734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06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8547" y="176463"/>
            <a:ext cx="12564478" cy="689811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de-DE" dirty="0"/>
              <a:t>Text durch Klicken hinzufügen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576"/>
            <a:ext cx="13755186" cy="239303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81332" y="3224755"/>
            <a:ext cx="11746648" cy="1590675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None/>
              <a:tabLst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Zwischenfolie. Es sind Inhalte des gleichen Kapitels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56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99685" y="1419920"/>
            <a:ext cx="6044400" cy="5119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4E8E587C-D595-9F4A-B2E2-7935EC54779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809727C-7E42-E944-A605-17372002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6981825" y="0"/>
            <a:ext cx="6734175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4" y="0"/>
            <a:ext cx="6734175" cy="7740650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1718835" y="7060373"/>
            <a:ext cx="418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>
                <a:solidFill>
                  <a:srgbClr val="575756"/>
                </a:solidFill>
                <a:latin typeface="Fira Sans Book" panose="020B0503050000020004" pitchFamily="34" charset="0"/>
              </a:rPr>
              <a:t>Fußnoten /</a:t>
            </a:r>
            <a:r>
              <a:rPr lang="de-DE" sz="1200" i="0" baseline="0" dirty="0">
                <a:solidFill>
                  <a:srgbClr val="575756"/>
                </a:solidFill>
                <a:latin typeface="Fira Sans Book" panose="020B0503050000020004" pitchFamily="34" charset="0"/>
              </a:rPr>
              <a:t> Quellenangaben</a:t>
            </a:r>
            <a:endParaRPr lang="de-DE" sz="1200" i="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7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165407" y="7154922"/>
            <a:ext cx="49824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Fußnoten / Quellennachweis: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>
          <a:xfrm>
            <a:off x="9629775" y="6831013"/>
            <a:ext cx="3086100" cy="412750"/>
          </a:xfrm>
        </p:spPr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05601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9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sz="quarter" idx="21"/>
          </p:nvPr>
        </p:nvSpPr>
        <p:spPr>
          <a:xfrm>
            <a:off x="197999" y="2251316"/>
            <a:ext cx="6645685" cy="33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06652" y="1440933"/>
            <a:ext cx="5946947" cy="531493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de-DE" sz="1800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47ABAF2D-0AE4-CD45-8AE4-9661FC229441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AF6F005E-9AD9-F54F-AE99-C7620DEFF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9685" y="1440934"/>
            <a:ext cx="6231600" cy="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9685" y="6385065"/>
            <a:ext cx="62316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graphicFrame>
        <p:nvGraphicFramePr>
          <p:cNvPr id="5" name="Diagramm 4"/>
          <p:cNvGraphicFramePr/>
          <p:nvPr userDrawn="1">
            <p:extLst>
              <p:ext uri="{D42A27DB-BD31-4B8C-83A1-F6EECF244321}">
                <p14:modId xmlns:p14="http://schemas.microsoft.com/office/powerpoint/2010/main" val="731032917"/>
              </p:ext>
            </p:extLst>
          </p:nvPr>
        </p:nvGraphicFramePr>
        <p:xfrm>
          <a:off x="399685" y="2149255"/>
          <a:ext cx="6208294" cy="359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66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8700" y="2404619"/>
            <a:ext cx="11658600" cy="1659223"/>
          </a:xfrm>
        </p:spPr>
        <p:txBody>
          <a:bodyPr/>
          <a:lstStyle>
            <a:lvl1pPr algn="ctr">
              <a:defRPr>
                <a:solidFill>
                  <a:srgbClr val="292929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7400" y="4515384"/>
            <a:ext cx="9601200" cy="1257868"/>
          </a:xfrm>
        </p:spPr>
        <p:txBody>
          <a:bodyPr/>
          <a:lstStyle>
            <a:lvl1pPr marL="0" indent="0" algn="ctr">
              <a:buNone/>
              <a:defRPr>
                <a:solidFill>
                  <a:srgbClr val="292929"/>
                </a:solidFill>
              </a:defRPr>
            </a:lvl1pPr>
            <a:lvl2pPr marL="51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8" name="Picture 3" descr="P:\Aussendarstellung\Vorlagen\Key-visuals(Headergrafiken)\Web\KoWi-web-rubrik-hoehe-250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-1" r="29452" b="65868"/>
          <a:stretch/>
        </p:blipFill>
        <p:spPr bwMode="auto">
          <a:xfrm>
            <a:off x="0" y="7091584"/>
            <a:ext cx="13716000" cy="65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0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aseline="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90988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90988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90988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90988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90988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7369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7369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67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91425" y="4949825"/>
            <a:ext cx="5137150" cy="134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1">
                <a:solidFill>
                  <a:srgbClr val="575756"/>
                </a:solidFill>
              </a:defRPr>
            </a:lvl1pPr>
          </a:lstStyle>
          <a:p>
            <a:pPr lvl="0"/>
            <a:endParaRPr lang="de-DE" b="1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98E9F950-97A0-9340-8FDD-D38FAAC96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2" y="770433"/>
            <a:ext cx="4093199" cy="2268047"/>
          </a:xfrm>
          <a:prstGeom prst="rect">
            <a:avLst/>
          </a:prstGeom>
        </p:spPr>
      </p:pic>
      <p:cxnSp>
        <p:nvCxnSpPr>
          <p:cNvPr id="57" name="Gerade Verbindung 6">
            <a:extLst>
              <a:ext uri="{FF2B5EF4-FFF2-40B4-BE49-F238E27FC236}">
                <a16:creationId xmlns:a16="http://schemas.microsoft.com/office/drawing/2014/main" id="{5CCB19A4-AE51-D346-80BD-44A61FB401F5}"/>
              </a:ext>
            </a:extLst>
          </p:cNvPr>
          <p:cNvCxnSpPr>
            <a:cxnSpLocks/>
          </p:cNvCxnSpPr>
          <p:nvPr userDrawn="1"/>
        </p:nvCxnSpPr>
        <p:spPr>
          <a:xfrm>
            <a:off x="431043" y="3038480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885B5F69-43C4-E34F-91A7-9D4F60BB97FB}"/>
              </a:ext>
            </a:extLst>
          </p:cNvPr>
          <p:cNvSpPr/>
          <p:nvPr userDrawn="1"/>
        </p:nvSpPr>
        <p:spPr>
          <a:xfrm>
            <a:off x="6115786" y="5279658"/>
            <a:ext cx="912130" cy="912130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247E161-D204-EC40-BA1F-EA2E1E9D6AFB}"/>
              </a:ext>
            </a:extLst>
          </p:cNvPr>
          <p:cNvSpPr/>
          <p:nvPr userDrawn="1"/>
        </p:nvSpPr>
        <p:spPr>
          <a:xfrm>
            <a:off x="5186986" y="4302188"/>
            <a:ext cx="1608418" cy="1608418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087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aseline="0">
                <a:solidFill>
                  <a:srgbClr val="ECECED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90988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90988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90988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90988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90988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7369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7369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532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6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1790988" y="5509458"/>
            <a:ext cx="576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790988" y="4676400"/>
            <a:ext cx="576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1790988" y="3016800"/>
            <a:ext cx="576000" cy="57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1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778731" y="3844800"/>
            <a:ext cx="576000" cy="576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2" name="Textplatzhalt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790988" y="2178000"/>
            <a:ext cx="576000" cy="576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493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508263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90388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2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532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637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240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122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30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6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000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14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189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1790988" y="5509458"/>
            <a:ext cx="576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790988" y="4676400"/>
            <a:ext cx="576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1790988" y="3016800"/>
            <a:ext cx="576000" cy="57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1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778731" y="3844800"/>
            <a:ext cx="576000" cy="576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2" name="Textplatzhalt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778731" y="2178000"/>
            <a:ext cx="576000" cy="576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469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243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88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904875" y="5591722"/>
            <a:ext cx="676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0272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1782400" y="1717145"/>
            <a:ext cx="10612800" cy="327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052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399685" y="1419920"/>
            <a:ext cx="6044400" cy="5119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4E8E587C-D595-9F4A-B2E2-7935EC54779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809727C-7E42-E944-A605-17372002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6981825" y="0"/>
            <a:ext cx="6734175" cy="774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70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8165407" y="7154922"/>
            <a:ext cx="49824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394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sz="quarter" idx="21"/>
          </p:nvPr>
        </p:nvSpPr>
        <p:spPr>
          <a:xfrm>
            <a:off x="197999" y="2251316"/>
            <a:ext cx="6645685" cy="33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858000" y="1440934"/>
            <a:ext cx="6195600" cy="14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47ABAF2D-0AE4-CD45-8AE4-9661FC229441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AF6F005E-9AD9-F54F-AE99-C7620DEFF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9685" y="1440934"/>
            <a:ext cx="6231600" cy="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9685" y="6385065"/>
            <a:ext cx="62316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091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8106E58-9EB9-E04D-BAF7-9DA074C25ABD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98A3FE1A-336C-9649-AA01-D684D1F17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5150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C82AEBA1-FCD0-3D4C-BBE7-CE85F85F76D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95150" y="564889"/>
            <a:ext cx="6477499" cy="23316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rgbClr val="575757"/>
                </a:solidFill>
                <a:latin typeface="Fira Sans Medium" panose="020B0503050000020004" pitchFamily="34" charset="0"/>
              </a:defRPr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F8E106B-7DBB-7649-9FFF-674C4080C07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95150" y="288559"/>
            <a:ext cx="6477499" cy="23316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F69F19"/>
                </a:solidFill>
                <a:latin typeface="Fira Sans Book" panose="020B0503050000020004" pitchFamily="34" charset="0"/>
              </a:defRPr>
            </a:lvl1pPr>
          </a:lstStyle>
          <a:p>
            <a:pPr lvl="0"/>
            <a:r>
              <a:rPr lang="de-DE" dirty="0"/>
              <a:t>Oberzeile</a:t>
            </a:r>
          </a:p>
        </p:txBody>
      </p:sp>
      <p:sp>
        <p:nvSpPr>
          <p:cNvPr id="14" name="Inhaltsplatzhalter 28">
            <a:extLst>
              <a:ext uri="{FF2B5EF4-FFF2-40B4-BE49-F238E27FC236}">
                <a16:creationId xmlns:a16="http://schemas.microsoft.com/office/drawing/2014/main" id="{7C13A260-376E-CB45-8F56-3256E198205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09528" y="2480925"/>
            <a:ext cx="5950472" cy="2827536"/>
          </a:xfrm>
          <a:prstGeom prst="rect">
            <a:avLst/>
          </a:prstGeom>
        </p:spPr>
        <p:txBody>
          <a:bodyPr/>
          <a:lstStyle>
            <a:lvl1pPr>
              <a:buNone/>
              <a:defRPr sz="22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1pPr>
            <a:lvl2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2pPr>
            <a:lvl3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3pPr>
            <a:lvl4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4pPr>
            <a:lvl5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5pPr>
          </a:lstStyle>
          <a:p>
            <a:pPr lvl="0"/>
            <a:r>
              <a:rPr lang="de-DE" dirty="0"/>
              <a:t>Personenname etc.</a:t>
            </a:r>
          </a:p>
        </p:txBody>
      </p:sp>
    </p:spTree>
    <p:extLst>
      <p:ext uri="{BB962C8B-B14F-4D97-AF65-F5344CB8AC3E}">
        <p14:creationId xmlns:p14="http://schemas.microsoft.com/office/powerpoint/2010/main" val="159104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50588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11" y="1191622"/>
            <a:ext cx="13132989" cy="5734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234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69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4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2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107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529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67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42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31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4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283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422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9686925" y="7173913"/>
            <a:ext cx="3086100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0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6" r:id="rId3"/>
    <p:sldLayoutId id="2147483679" r:id="rId4"/>
    <p:sldLayoutId id="2147483685" r:id="rId5"/>
    <p:sldLayoutId id="2147483682" r:id="rId6"/>
    <p:sldLayoutId id="2147483683" r:id="rId7"/>
    <p:sldLayoutId id="2147483684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62" r:id="rId14"/>
    <p:sldLayoutId id="2147483692" r:id="rId15"/>
    <p:sldLayoutId id="2147483676" r:id="rId16"/>
    <p:sldLayoutId id="2147483677" r:id="rId17"/>
    <p:sldLayoutId id="2147483678" r:id="rId18"/>
    <p:sldLayoutId id="2147483693" r:id="rId19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Fira Sans Book" panose="020B05030500000200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Fira Sans Book" panose="020B05030500000200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213439" y="3194148"/>
            <a:ext cx="6657975" cy="4346502"/>
          </a:xfrm>
        </p:spPr>
        <p:txBody>
          <a:bodyPr>
            <a:normAutofit fontScale="32500" lnSpcReduction="20000"/>
          </a:bodyPr>
          <a:lstStyle/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3000" b="0" i="1" dirty="0">
              <a:latin typeface="Fira Sans Medium" panose="020B0503050000020004" pitchFamily="34" charset="0"/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900" b="0" i="1" dirty="0">
              <a:latin typeface="Fira Sans Medium" panose="020B0503050000020004" pitchFamily="34" charset="0"/>
            </a:endParaRPr>
          </a:p>
          <a:p>
            <a:endParaRPr lang="en-US" sz="8900" b="0" dirty="0">
              <a:latin typeface="Fira Sans Medium" panose="020B0603050000020004" pitchFamily="34" charset="0"/>
            </a:endParaRPr>
          </a:p>
          <a:p>
            <a:r>
              <a:rPr lang="en-US" sz="8600" b="0" dirty="0">
                <a:latin typeface="Fira Sans Medium" panose="020B0603050000020004" pitchFamily="34" charset="0"/>
              </a:rPr>
              <a:t>European funding opportunities </a:t>
            </a:r>
          </a:p>
          <a:p>
            <a:r>
              <a:rPr lang="en-US" sz="8600" b="0" dirty="0">
                <a:latin typeface="Fira Sans Medium" panose="020B0603050000020004" pitchFamily="34" charset="0"/>
              </a:rPr>
              <a:t>for PhD candidates: </a:t>
            </a:r>
          </a:p>
          <a:p>
            <a:r>
              <a:rPr lang="en-US" sz="8600" b="0" dirty="0">
                <a:latin typeface="Fira Sans Medium" panose="020B0603050000020004" pitchFamily="34" charset="0"/>
              </a:rPr>
              <a:t>Marie </a:t>
            </a:r>
            <a:r>
              <a:rPr lang="en-US" sz="8600" b="0" dirty="0" err="1">
                <a:latin typeface="Fira Sans Medium" panose="020B0603050000020004" pitchFamily="34" charset="0"/>
              </a:rPr>
              <a:t>Sk</a:t>
            </a:r>
            <a:r>
              <a:rPr lang="de-DE" sz="8600" b="0" dirty="0">
                <a:latin typeface="Fira Sans Medium" panose="020B0603050000020004" pitchFamily="34" charset="0"/>
              </a:rPr>
              <a:t>ł</a:t>
            </a:r>
            <a:r>
              <a:rPr lang="en-US" sz="8600" b="0" dirty="0" err="1">
                <a:latin typeface="Fira Sans Medium" panose="020B0603050000020004" pitchFamily="34" charset="0"/>
              </a:rPr>
              <a:t>odowska</a:t>
            </a:r>
            <a:r>
              <a:rPr lang="en-US" sz="8600" b="0" dirty="0">
                <a:latin typeface="Fira Sans Medium" panose="020B0603050000020004" pitchFamily="34" charset="0"/>
              </a:rPr>
              <a:t>-Curie </a:t>
            </a:r>
          </a:p>
          <a:p>
            <a:r>
              <a:rPr lang="en-US" sz="8600" b="0" dirty="0">
                <a:latin typeface="Fira Sans Medium" panose="020B0603050000020004" pitchFamily="34" charset="0"/>
              </a:rPr>
              <a:t>Doctoral Networks (MSCA-DN)</a:t>
            </a:r>
          </a:p>
          <a:p>
            <a:endParaRPr lang="de-DE" sz="1200" dirty="0">
              <a:latin typeface="Fira Sans SemiBold" panose="020B0603050000020004" pitchFamily="34" charset="0"/>
            </a:endParaRPr>
          </a:p>
          <a:p>
            <a:endParaRPr lang="de-DE" sz="1200" dirty="0">
              <a:latin typeface="Fira Sans SemiBold" panose="020B0603050000020004" pitchFamily="34" charset="0"/>
            </a:endParaRPr>
          </a:p>
          <a:p>
            <a:endParaRPr lang="de-DE" sz="1200" dirty="0">
              <a:latin typeface="Fira Sans SemiBold" panose="020B0603050000020004" pitchFamily="34" charset="0"/>
            </a:endParaRPr>
          </a:p>
          <a:p>
            <a:r>
              <a:rPr lang="de-DE" sz="6800" b="0" dirty="0">
                <a:solidFill>
                  <a:srgbClr val="F69F19"/>
                </a:solidFill>
              </a:rPr>
              <a:t>Laura Willems, </a:t>
            </a:r>
            <a:r>
              <a:rPr lang="de-DE" sz="6800" b="0" dirty="0" err="1">
                <a:solidFill>
                  <a:srgbClr val="F69F19"/>
                </a:solidFill>
              </a:rPr>
              <a:t>KoWi</a:t>
            </a:r>
            <a:r>
              <a:rPr lang="de-DE" sz="6800" b="0" dirty="0">
                <a:solidFill>
                  <a:srgbClr val="F69F19"/>
                </a:solidFill>
              </a:rPr>
              <a:t> </a:t>
            </a:r>
          </a:p>
          <a:p>
            <a:r>
              <a:rPr lang="de-DE" sz="6800" b="0" dirty="0">
                <a:solidFill>
                  <a:srgbClr val="F69F19"/>
                </a:solidFill>
              </a:rPr>
              <a:t>Eberswalde, 18.04.2024</a:t>
            </a:r>
          </a:p>
          <a:p>
            <a:endParaRPr lang="de-DE" sz="7500" dirty="0">
              <a:latin typeface="Fira Sans SemiBold" panose="020B06030500000200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59FCD3-ABC0-4A5A-A756-0A0DEA096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0" y="539981"/>
            <a:ext cx="4379487" cy="2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EURAXESS Job </a:t>
            </a:r>
            <a:r>
              <a:rPr lang="de-DE" dirty="0" err="1"/>
              <a:t>portal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9F27CA-D2C8-4F31-A372-D7CE05951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40" y="1243077"/>
            <a:ext cx="7580811" cy="58386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88D5E5-2871-4BA3-8644-D2B2AB10B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92" y="4657622"/>
            <a:ext cx="1754505" cy="17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1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034C29-4A13-40A8-AFFD-91AA38A2CF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011" y="1191622"/>
            <a:ext cx="4024429" cy="5734963"/>
          </a:xfrm>
        </p:spPr>
        <p:txBody>
          <a:bodyPr/>
          <a:lstStyle/>
          <a:p>
            <a:endParaRPr lang="de-DE" sz="2200" dirty="0"/>
          </a:p>
          <a:p>
            <a:r>
              <a:rPr lang="de-DE" sz="2200" dirty="0"/>
              <a:t>Filter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country</a:t>
            </a:r>
            <a:r>
              <a:rPr lang="de-DE" sz="2200" dirty="0"/>
              <a:t>, </a:t>
            </a:r>
            <a:r>
              <a:rPr lang="de-DE" sz="2200" dirty="0" err="1"/>
              <a:t>programme</a:t>
            </a:r>
            <a:r>
              <a:rPr lang="de-DE" sz="2200" dirty="0"/>
              <a:t>, </a:t>
            </a:r>
            <a:r>
              <a:rPr lang="de-DE" sz="2200" dirty="0" err="1"/>
              <a:t>profile</a:t>
            </a:r>
            <a:r>
              <a:rPr lang="de-DE" sz="2200" dirty="0"/>
              <a:t>, </a:t>
            </a:r>
            <a:r>
              <a:rPr lang="de-DE" sz="2200" dirty="0" err="1"/>
              <a:t>research</a:t>
            </a:r>
            <a:r>
              <a:rPr lang="de-DE" sz="2200" dirty="0"/>
              <a:t> </a:t>
            </a:r>
            <a:r>
              <a:rPr lang="de-DE" sz="2200" dirty="0" err="1"/>
              <a:t>field</a:t>
            </a:r>
            <a:endParaRPr lang="de-DE" sz="2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98D479-1A4A-4100-9317-272E64C633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8856DA-D78D-4D5B-BCB9-5CE794E742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EURAXESS Job </a:t>
            </a:r>
            <a:r>
              <a:rPr lang="de-DE" dirty="0" err="1"/>
              <a:t>portal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9FFFFD-9732-4BF2-8C4C-308874C10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6" y="1191622"/>
            <a:ext cx="5367205" cy="63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362062" cy="662400"/>
          </a:xfrm>
        </p:spPr>
        <p:txBody>
          <a:bodyPr/>
          <a:lstStyle/>
          <a:p>
            <a:r>
              <a:rPr lang="de-DE" dirty="0"/>
              <a:t>MSCA Mobility Rule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208171" y="1447514"/>
            <a:ext cx="11072330" cy="5476338"/>
            <a:chOff x="788538" y="1193940"/>
            <a:chExt cx="11072330" cy="5476338"/>
          </a:xfrm>
        </p:grpSpPr>
        <p:sp>
          <p:nvSpPr>
            <p:cNvPr id="6" name="Rechteck 5"/>
            <p:cNvSpPr/>
            <p:nvPr/>
          </p:nvSpPr>
          <p:spPr>
            <a:xfrm>
              <a:off x="6691099" y="4769757"/>
              <a:ext cx="2040661" cy="1411356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Inhaltsplatzhalter 3"/>
            <p:cNvSpPr txBox="1">
              <a:spLocks/>
            </p:cNvSpPr>
            <p:nvPr/>
          </p:nvSpPr>
          <p:spPr>
            <a:xfrm>
              <a:off x="788538" y="1193940"/>
              <a:ext cx="8229600" cy="1368152"/>
            </a:xfrm>
            <a:prstGeom prst="rect">
              <a:avLst/>
            </a:prstGeom>
            <a:noFill/>
            <a:ln w="25400" cap="flat" cmpd="sng" algn="ctr">
              <a:solidFill>
                <a:srgbClr val="F69F1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Fellows do not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have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lived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or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worked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more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than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1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year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within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the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last 3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years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in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the</a:t>
              </a:r>
              <a:r>
                <a:rPr lang="de-DE" sz="2200" dirty="0">
                  <a:solidFill>
                    <a:srgbClr val="FF0000"/>
                  </a:solidFill>
                  <a:latin typeface="Fira Sans Book" panose="020B0503050000020004" pitchFamily="34" charset="0"/>
                </a:rPr>
                <a:t> potential host </a:t>
              </a:r>
              <a:r>
                <a:rPr lang="de-DE" sz="2200" dirty="0" err="1">
                  <a:solidFill>
                    <a:srgbClr val="FF0000"/>
                  </a:solidFill>
                  <a:latin typeface="Fira Sans Book" panose="020B0503050000020004" pitchFamily="34" charset="0"/>
                </a:rPr>
                <a:t>country</a:t>
              </a:r>
              <a:endParaRPr lang="de-DE" sz="2200" dirty="0">
                <a:solidFill>
                  <a:srgbClr val="FF0000"/>
                </a:solidFill>
                <a:latin typeface="Fira Sans Book" panose="020B0503050000020004" pitchFamily="34" charset="0"/>
              </a:endParaRPr>
            </a:p>
          </p:txBody>
        </p:sp>
        <p:sp>
          <p:nvSpPr>
            <p:cNvPr id="8" name="Abgerundetes Rechteck 4"/>
            <p:cNvSpPr/>
            <p:nvPr/>
          </p:nvSpPr>
          <p:spPr>
            <a:xfrm>
              <a:off x="9343999" y="3352608"/>
              <a:ext cx="2516869" cy="1123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Not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eligible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for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a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fellowship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in Germany!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6703318" y="3162300"/>
              <a:ext cx="2028442" cy="135375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Abgerundetes Rechteck 4"/>
            <p:cNvSpPr/>
            <p:nvPr/>
          </p:nvSpPr>
          <p:spPr>
            <a:xfrm>
              <a:off x="9343998" y="5106515"/>
              <a:ext cx="2516869" cy="1123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Eligible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for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a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fellowship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in France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and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other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countries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6300842" y="5811970"/>
              <a:ext cx="812607" cy="541605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V="1">
              <a:off x="5091500" y="4072963"/>
              <a:ext cx="1569180" cy="4029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5030366" y="5106515"/>
              <a:ext cx="1619144" cy="1819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Grafik 13" descr="C:\Users\dm\AppData\Local\Microsoft\Windows\INetCache\IE\1QU49JUZ\768px-Forbidden_Symbol.svg[1]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6287" y="3992589"/>
              <a:ext cx="640608" cy="563716"/>
            </a:xfrm>
            <a:prstGeom prst="rect">
              <a:avLst/>
            </a:prstGeom>
            <a:noFill/>
            <a:ln w="9525" cmpd="dbl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>
            <a:xfrm>
              <a:off x="2603426" y="3954388"/>
              <a:ext cx="2160240" cy="1512167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6" name="Grafik 15" descr="C:\Users\dm\AppData\Local\Microsoft\Windows\INetCache\IE\W6WWZGYV\Logo_de_la_Republique_francaise[1]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51988" y="4769757"/>
              <a:ext cx="1508756" cy="5852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" name="Grafik 16" descr="C:\Users\dm\AppData\Local\Microsoft\Windows\INetCache\IE\1QU49JUZ\tricolore[1].gif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55762" y="5811969"/>
              <a:ext cx="751995" cy="541605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/>
          </p:spPr>
        </p:pic>
        <p:sp>
          <p:nvSpPr>
            <p:cNvPr id="18" name="Abgerundetes Rechteck 4"/>
            <p:cNvSpPr/>
            <p:nvPr/>
          </p:nvSpPr>
          <p:spPr>
            <a:xfrm>
              <a:off x="823360" y="5546954"/>
              <a:ext cx="2516869" cy="1123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A French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researcher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has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lived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in Germany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for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the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last 4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years</a:t>
              </a:r>
              <a:endParaRPr lang="de-DE" sz="1800" dirty="0">
                <a:solidFill>
                  <a:srgbClr val="575756"/>
                </a:solidFill>
                <a:latin typeface="Fira Sans Book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6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229965" cy="662400"/>
          </a:xfrm>
        </p:spPr>
        <p:txBody>
          <a:bodyPr/>
          <a:lstStyle/>
          <a:p>
            <a:r>
              <a:rPr lang="de-DE" dirty="0" err="1"/>
              <a:t>Contracts</a:t>
            </a:r>
            <a:endParaRPr lang="de-DE" dirty="0">
              <a:solidFill>
                <a:srgbClr val="575756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44458" y="2134157"/>
            <a:ext cx="1512168" cy="58569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FFC000"/>
                </a:solidFill>
                <a:latin typeface="Fira Sans Book" panose="020B0503050000020004" pitchFamily="34" charset="0"/>
              </a:rPr>
              <a:t>EC/REA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021972" y="3929960"/>
            <a:ext cx="3240360" cy="78203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FFC000"/>
                </a:solidFill>
                <a:latin typeface="Fira Sans Book" panose="020B0503050000020004" pitchFamily="34" charset="0"/>
              </a:rPr>
              <a:t>Host Institution (MS/AC)</a:t>
            </a:r>
          </a:p>
        </p:txBody>
      </p:sp>
      <p:sp>
        <p:nvSpPr>
          <p:cNvPr id="10" name="Pfeil nach links und rechts 9"/>
          <p:cNvSpPr/>
          <p:nvPr/>
        </p:nvSpPr>
        <p:spPr>
          <a:xfrm rot="2575327">
            <a:off x="7505315" y="4627246"/>
            <a:ext cx="1355881" cy="360000"/>
          </a:xfrm>
          <a:prstGeom prst="leftRightArrow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9218089" y="5112737"/>
            <a:ext cx="1685157" cy="57600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err="1">
                <a:solidFill>
                  <a:srgbClr val="FFC000"/>
                </a:solidFill>
                <a:latin typeface="Fira Sans Book" panose="020B0503050000020004" pitchFamily="34" charset="0"/>
              </a:rPr>
              <a:t>Fellow</a:t>
            </a:r>
            <a:endParaRPr lang="de-DE" b="1" dirty="0">
              <a:solidFill>
                <a:srgbClr val="FFC000"/>
              </a:solidFill>
              <a:latin typeface="Fira Sans Book" panose="020B05030500000200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104179" y="4442821"/>
            <a:ext cx="2162971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575756"/>
                </a:solidFill>
                <a:latin typeface="Fira Sans Book" panose="020B0503050000020004" pitchFamily="34" charset="0"/>
                <a:cs typeface="Arial" charset="0"/>
              </a:rPr>
              <a:t>Work </a:t>
            </a:r>
            <a:r>
              <a:rPr lang="de-DE" dirty="0" err="1">
                <a:solidFill>
                  <a:srgbClr val="575756"/>
                </a:solidFill>
                <a:latin typeface="Fira Sans Book" panose="020B0503050000020004" pitchFamily="34" charset="0"/>
                <a:cs typeface="Arial" charset="0"/>
              </a:rPr>
              <a:t>contract</a:t>
            </a:r>
            <a:endParaRPr lang="de-DE" dirty="0">
              <a:solidFill>
                <a:srgbClr val="575756"/>
              </a:solidFill>
              <a:latin typeface="Fira Sans Book" panose="020B0503050000020004" pitchFamily="34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61391" y="3260470"/>
            <a:ext cx="3714940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575756"/>
                </a:solidFill>
                <a:latin typeface="Fira Sans Book" panose="020B0503050000020004" pitchFamily="34" charset="0"/>
                <a:cs typeface="Arial" charset="0"/>
              </a:rPr>
              <a:t>Grant Agreement</a:t>
            </a:r>
          </a:p>
        </p:txBody>
      </p:sp>
      <p:sp>
        <p:nvSpPr>
          <p:cNvPr id="14" name="Text File Icon"/>
          <p:cNvSpPr>
            <a:spLocks noChangeAspect="1" noEditPoints="1"/>
          </p:cNvSpPr>
          <p:nvPr/>
        </p:nvSpPr>
        <p:spPr bwMode="auto">
          <a:xfrm>
            <a:off x="4328594" y="3225314"/>
            <a:ext cx="336009" cy="396008"/>
          </a:xfrm>
          <a:custGeom>
            <a:avLst/>
            <a:gdLst>
              <a:gd name="T0" fmla="*/ 0 w 621"/>
              <a:gd name="T1" fmla="*/ 0 h 734"/>
              <a:gd name="T2" fmla="*/ 409 w 621"/>
              <a:gd name="T3" fmla="*/ 0 h 734"/>
              <a:gd name="T4" fmla="*/ 621 w 621"/>
              <a:gd name="T5" fmla="*/ 212 h 734"/>
              <a:gd name="T6" fmla="*/ 621 w 621"/>
              <a:gd name="T7" fmla="*/ 734 h 734"/>
              <a:gd name="T8" fmla="*/ 0 w 621"/>
              <a:gd name="T9" fmla="*/ 734 h 734"/>
              <a:gd name="T10" fmla="*/ 0 w 621"/>
              <a:gd name="T11" fmla="*/ 0 h 734"/>
              <a:gd name="T12" fmla="*/ 56 w 621"/>
              <a:gd name="T13" fmla="*/ 57 h 734"/>
              <a:gd name="T14" fmla="*/ 56 w 621"/>
              <a:gd name="T15" fmla="*/ 677 h 734"/>
              <a:gd name="T16" fmla="*/ 564 w 621"/>
              <a:gd name="T17" fmla="*/ 677 h 734"/>
              <a:gd name="T18" fmla="*/ 564 w 621"/>
              <a:gd name="T19" fmla="*/ 282 h 734"/>
              <a:gd name="T20" fmla="*/ 339 w 621"/>
              <a:gd name="T21" fmla="*/ 282 h 734"/>
              <a:gd name="T22" fmla="*/ 339 w 621"/>
              <a:gd name="T23" fmla="*/ 57 h 734"/>
              <a:gd name="T24" fmla="*/ 56 w 621"/>
              <a:gd name="T25" fmla="*/ 57 h 734"/>
              <a:gd name="T26" fmla="*/ 395 w 621"/>
              <a:gd name="T27" fmla="*/ 71 h 734"/>
              <a:gd name="T28" fmla="*/ 395 w 621"/>
              <a:gd name="T29" fmla="*/ 226 h 734"/>
              <a:gd name="T30" fmla="*/ 550 w 621"/>
              <a:gd name="T31" fmla="*/ 226 h 734"/>
              <a:gd name="T32" fmla="*/ 395 w 621"/>
              <a:gd name="T33" fmla="*/ 71 h 734"/>
              <a:gd name="T34" fmla="*/ 113 w 621"/>
              <a:gd name="T35" fmla="*/ 113 h 734"/>
              <a:gd name="T36" fmla="*/ 282 w 621"/>
              <a:gd name="T37" fmla="*/ 113 h 734"/>
              <a:gd name="T38" fmla="*/ 282 w 621"/>
              <a:gd name="T39" fmla="*/ 169 h 734"/>
              <a:gd name="T40" fmla="*/ 113 w 621"/>
              <a:gd name="T41" fmla="*/ 169 h 734"/>
              <a:gd name="T42" fmla="*/ 113 w 621"/>
              <a:gd name="T43" fmla="*/ 113 h 734"/>
              <a:gd name="T44" fmla="*/ 113 w 621"/>
              <a:gd name="T45" fmla="*/ 226 h 734"/>
              <a:gd name="T46" fmla="*/ 282 w 621"/>
              <a:gd name="T47" fmla="*/ 226 h 734"/>
              <a:gd name="T48" fmla="*/ 282 w 621"/>
              <a:gd name="T49" fmla="*/ 282 h 734"/>
              <a:gd name="T50" fmla="*/ 113 w 621"/>
              <a:gd name="T51" fmla="*/ 282 h 734"/>
              <a:gd name="T52" fmla="*/ 113 w 621"/>
              <a:gd name="T53" fmla="*/ 226 h 734"/>
              <a:gd name="T54" fmla="*/ 113 w 621"/>
              <a:gd name="T55" fmla="*/ 339 h 734"/>
              <a:gd name="T56" fmla="*/ 508 w 621"/>
              <a:gd name="T57" fmla="*/ 339 h 734"/>
              <a:gd name="T58" fmla="*/ 508 w 621"/>
              <a:gd name="T59" fmla="*/ 395 h 734"/>
              <a:gd name="T60" fmla="*/ 113 w 621"/>
              <a:gd name="T61" fmla="*/ 395 h 734"/>
              <a:gd name="T62" fmla="*/ 113 w 621"/>
              <a:gd name="T63" fmla="*/ 339 h 734"/>
              <a:gd name="T64" fmla="*/ 113 w 621"/>
              <a:gd name="T65" fmla="*/ 452 h 734"/>
              <a:gd name="T66" fmla="*/ 508 w 621"/>
              <a:gd name="T67" fmla="*/ 452 h 734"/>
              <a:gd name="T68" fmla="*/ 508 w 621"/>
              <a:gd name="T69" fmla="*/ 508 h 734"/>
              <a:gd name="T70" fmla="*/ 113 w 621"/>
              <a:gd name="T71" fmla="*/ 508 h 734"/>
              <a:gd name="T72" fmla="*/ 113 w 621"/>
              <a:gd name="T73" fmla="*/ 452 h 734"/>
              <a:gd name="T74" fmla="*/ 508 w 621"/>
              <a:gd name="T75" fmla="*/ 565 h 734"/>
              <a:gd name="T76" fmla="*/ 508 w 621"/>
              <a:gd name="T77" fmla="*/ 621 h 734"/>
              <a:gd name="T78" fmla="*/ 113 w 621"/>
              <a:gd name="T79" fmla="*/ 621 h 734"/>
              <a:gd name="T80" fmla="*/ 113 w 621"/>
              <a:gd name="T81" fmla="*/ 565 h 734"/>
              <a:gd name="T82" fmla="*/ 508 w 621"/>
              <a:gd name="T83" fmla="*/ 565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1" h="734">
                <a:moveTo>
                  <a:pt x="0" y="0"/>
                </a:moveTo>
                <a:lnTo>
                  <a:pt x="409" y="0"/>
                </a:lnTo>
                <a:lnTo>
                  <a:pt x="621" y="212"/>
                </a:lnTo>
                <a:lnTo>
                  <a:pt x="621" y="734"/>
                </a:lnTo>
                <a:lnTo>
                  <a:pt x="0" y="734"/>
                </a:lnTo>
                <a:lnTo>
                  <a:pt x="0" y="0"/>
                </a:lnTo>
                <a:close/>
                <a:moveTo>
                  <a:pt x="56" y="57"/>
                </a:moveTo>
                <a:lnTo>
                  <a:pt x="56" y="677"/>
                </a:lnTo>
                <a:lnTo>
                  <a:pt x="564" y="677"/>
                </a:lnTo>
                <a:lnTo>
                  <a:pt x="564" y="282"/>
                </a:lnTo>
                <a:lnTo>
                  <a:pt x="339" y="282"/>
                </a:lnTo>
                <a:lnTo>
                  <a:pt x="339" y="57"/>
                </a:lnTo>
                <a:lnTo>
                  <a:pt x="56" y="57"/>
                </a:lnTo>
                <a:close/>
                <a:moveTo>
                  <a:pt x="395" y="71"/>
                </a:moveTo>
                <a:lnTo>
                  <a:pt x="395" y="226"/>
                </a:lnTo>
                <a:lnTo>
                  <a:pt x="550" y="226"/>
                </a:lnTo>
                <a:lnTo>
                  <a:pt x="395" y="71"/>
                </a:lnTo>
                <a:close/>
                <a:moveTo>
                  <a:pt x="113" y="113"/>
                </a:moveTo>
                <a:lnTo>
                  <a:pt x="282" y="113"/>
                </a:lnTo>
                <a:lnTo>
                  <a:pt x="282" y="169"/>
                </a:lnTo>
                <a:lnTo>
                  <a:pt x="113" y="169"/>
                </a:lnTo>
                <a:lnTo>
                  <a:pt x="113" y="113"/>
                </a:lnTo>
                <a:close/>
                <a:moveTo>
                  <a:pt x="113" y="226"/>
                </a:moveTo>
                <a:lnTo>
                  <a:pt x="282" y="226"/>
                </a:lnTo>
                <a:lnTo>
                  <a:pt x="282" y="282"/>
                </a:lnTo>
                <a:lnTo>
                  <a:pt x="113" y="282"/>
                </a:lnTo>
                <a:lnTo>
                  <a:pt x="113" y="226"/>
                </a:lnTo>
                <a:close/>
                <a:moveTo>
                  <a:pt x="113" y="339"/>
                </a:moveTo>
                <a:lnTo>
                  <a:pt x="508" y="339"/>
                </a:lnTo>
                <a:lnTo>
                  <a:pt x="508" y="395"/>
                </a:lnTo>
                <a:lnTo>
                  <a:pt x="113" y="395"/>
                </a:lnTo>
                <a:lnTo>
                  <a:pt x="113" y="339"/>
                </a:lnTo>
                <a:close/>
                <a:moveTo>
                  <a:pt x="113" y="452"/>
                </a:moveTo>
                <a:lnTo>
                  <a:pt x="508" y="452"/>
                </a:lnTo>
                <a:lnTo>
                  <a:pt x="508" y="508"/>
                </a:lnTo>
                <a:lnTo>
                  <a:pt x="113" y="508"/>
                </a:lnTo>
                <a:lnTo>
                  <a:pt x="113" y="452"/>
                </a:lnTo>
                <a:close/>
                <a:moveTo>
                  <a:pt x="508" y="565"/>
                </a:moveTo>
                <a:lnTo>
                  <a:pt x="508" y="621"/>
                </a:lnTo>
                <a:lnTo>
                  <a:pt x="113" y="621"/>
                </a:lnTo>
                <a:lnTo>
                  <a:pt x="113" y="565"/>
                </a:lnTo>
                <a:lnTo>
                  <a:pt x="508" y="56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292929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File Icon"/>
          <p:cNvSpPr>
            <a:spLocks noChangeAspect="1" noEditPoints="1"/>
          </p:cNvSpPr>
          <p:nvPr/>
        </p:nvSpPr>
        <p:spPr bwMode="auto">
          <a:xfrm>
            <a:off x="9738648" y="3891236"/>
            <a:ext cx="336009" cy="396008"/>
          </a:xfrm>
          <a:custGeom>
            <a:avLst/>
            <a:gdLst>
              <a:gd name="T0" fmla="*/ 0 w 621"/>
              <a:gd name="T1" fmla="*/ 0 h 734"/>
              <a:gd name="T2" fmla="*/ 409 w 621"/>
              <a:gd name="T3" fmla="*/ 0 h 734"/>
              <a:gd name="T4" fmla="*/ 621 w 621"/>
              <a:gd name="T5" fmla="*/ 212 h 734"/>
              <a:gd name="T6" fmla="*/ 621 w 621"/>
              <a:gd name="T7" fmla="*/ 734 h 734"/>
              <a:gd name="T8" fmla="*/ 0 w 621"/>
              <a:gd name="T9" fmla="*/ 734 h 734"/>
              <a:gd name="T10" fmla="*/ 0 w 621"/>
              <a:gd name="T11" fmla="*/ 0 h 734"/>
              <a:gd name="T12" fmla="*/ 56 w 621"/>
              <a:gd name="T13" fmla="*/ 57 h 734"/>
              <a:gd name="T14" fmla="*/ 56 w 621"/>
              <a:gd name="T15" fmla="*/ 677 h 734"/>
              <a:gd name="T16" fmla="*/ 564 w 621"/>
              <a:gd name="T17" fmla="*/ 677 h 734"/>
              <a:gd name="T18" fmla="*/ 564 w 621"/>
              <a:gd name="T19" fmla="*/ 282 h 734"/>
              <a:gd name="T20" fmla="*/ 339 w 621"/>
              <a:gd name="T21" fmla="*/ 282 h 734"/>
              <a:gd name="T22" fmla="*/ 339 w 621"/>
              <a:gd name="T23" fmla="*/ 57 h 734"/>
              <a:gd name="T24" fmla="*/ 56 w 621"/>
              <a:gd name="T25" fmla="*/ 57 h 734"/>
              <a:gd name="T26" fmla="*/ 395 w 621"/>
              <a:gd name="T27" fmla="*/ 71 h 734"/>
              <a:gd name="T28" fmla="*/ 395 w 621"/>
              <a:gd name="T29" fmla="*/ 226 h 734"/>
              <a:gd name="T30" fmla="*/ 550 w 621"/>
              <a:gd name="T31" fmla="*/ 226 h 734"/>
              <a:gd name="T32" fmla="*/ 395 w 621"/>
              <a:gd name="T33" fmla="*/ 71 h 734"/>
              <a:gd name="T34" fmla="*/ 113 w 621"/>
              <a:gd name="T35" fmla="*/ 113 h 734"/>
              <a:gd name="T36" fmla="*/ 282 w 621"/>
              <a:gd name="T37" fmla="*/ 113 h 734"/>
              <a:gd name="T38" fmla="*/ 282 w 621"/>
              <a:gd name="T39" fmla="*/ 169 h 734"/>
              <a:gd name="T40" fmla="*/ 113 w 621"/>
              <a:gd name="T41" fmla="*/ 169 h 734"/>
              <a:gd name="T42" fmla="*/ 113 w 621"/>
              <a:gd name="T43" fmla="*/ 113 h 734"/>
              <a:gd name="T44" fmla="*/ 113 w 621"/>
              <a:gd name="T45" fmla="*/ 226 h 734"/>
              <a:gd name="T46" fmla="*/ 282 w 621"/>
              <a:gd name="T47" fmla="*/ 226 h 734"/>
              <a:gd name="T48" fmla="*/ 282 w 621"/>
              <a:gd name="T49" fmla="*/ 282 h 734"/>
              <a:gd name="T50" fmla="*/ 113 w 621"/>
              <a:gd name="T51" fmla="*/ 282 h 734"/>
              <a:gd name="T52" fmla="*/ 113 w 621"/>
              <a:gd name="T53" fmla="*/ 226 h 734"/>
              <a:gd name="T54" fmla="*/ 113 w 621"/>
              <a:gd name="T55" fmla="*/ 339 h 734"/>
              <a:gd name="T56" fmla="*/ 508 w 621"/>
              <a:gd name="T57" fmla="*/ 339 h 734"/>
              <a:gd name="T58" fmla="*/ 508 w 621"/>
              <a:gd name="T59" fmla="*/ 395 h 734"/>
              <a:gd name="T60" fmla="*/ 113 w 621"/>
              <a:gd name="T61" fmla="*/ 395 h 734"/>
              <a:gd name="T62" fmla="*/ 113 w 621"/>
              <a:gd name="T63" fmla="*/ 339 h 734"/>
              <a:gd name="T64" fmla="*/ 113 w 621"/>
              <a:gd name="T65" fmla="*/ 452 h 734"/>
              <a:gd name="T66" fmla="*/ 508 w 621"/>
              <a:gd name="T67" fmla="*/ 452 h 734"/>
              <a:gd name="T68" fmla="*/ 508 w 621"/>
              <a:gd name="T69" fmla="*/ 508 h 734"/>
              <a:gd name="T70" fmla="*/ 113 w 621"/>
              <a:gd name="T71" fmla="*/ 508 h 734"/>
              <a:gd name="T72" fmla="*/ 113 w 621"/>
              <a:gd name="T73" fmla="*/ 452 h 734"/>
              <a:gd name="T74" fmla="*/ 508 w 621"/>
              <a:gd name="T75" fmla="*/ 565 h 734"/>
              <a:gd name="T76" fmla="*/ 508 w 621"/>
              <a:gd name="T77" fmla="*/ 621 h 734"/>
              <a:gd name="T78" fmla="*/ 113 w 621"/>
              <a:gd name="T79" fmla="*/ 621 h 734"/>
              <a:gd name="T80" fmla="*/ 113 w 621"/>
              <a:gd name="T81" fmla="*/ 565 h 734"/>
              <a:gd name="T82" fmla="*/ 508 w 621"/>
              <a:gd name="T83" fmla="*/ 565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1" h="734">
                <a:moveTo>
                  <a:pt x="0" y="0"/>
                </a:moveTo>
                <a:lnTo>
                  <a:pt x="409" y="0"/>
                </a:lnTo>
                <a:lnTo>
                  <a:pt x="621" y="212"/>
                </a:lnTo>
                <a:lnTo>
                  <a:pt x="621" y="734"/>
                </a:lnTo>
                <a:lnTo>
                  <a:pt x="0" y="734"/>
                </a:lnTo>
                <a:lnTo>
                  <a:pt x="0" y="0"/>
                </a:lnTo>
                <a:close/>
                <a:moveTo>
                  <a:pt x="56" y="57"/>
                </a:moveTo>
                <a:lnTo>
                  <a:pt x="56" y="677"/>
                </a:lnTo>
                <a:lnTo>
                  <a:pt x="564" y="677"/>
                </a:lnTo>
                <a:lnTo>
                  <a:pt x="564" y="282"/>
                </a:lnTo>
                <a:lnTo>
                  <a:pt x="339" y="282"/>
                </a:lnTo>
                <a:lnTo>
                  <a:pt x="339" y="57"/>
                </a:lnTo>
                <a:lnTo>
                  <a:pt x="56" y="57"/>
                </a:lnTo>
                <a:close/>
                <a:moveTo>
                  <a:pt x="395" y="71"/>
                </a:moveTo>
                <a:lnTo>
                  <a:pt x="395" y="226"/>
                </a:lnTo>
                <a:lnTo>
                  <a:pt x="550" y="226"/>
                </a:lnTo>
                <a:lnTo>
                  <a:pt x="395" y="71"/>
                </a:lnTo>
                <a:close/>
                <a:moveTo>
                  <a:pt x="113" y="113"/>
                </a:moveTo>
                <a:lnTo>
                  <a:pt x="282" y="113"/>
                </a:lnTo>
                <a:lnTo>
                  <a:pt x="282" y="169"/>
                </a:lnTo>
                <a:lnTo>
                  <a:pt x="113" y="169"/>
                </a:lnTo>
                <a:lnTo>
                  <a:pt x="113" y="113"/>
                </a:lnTo>
                <a:close/>
                <a:moveTo>
                  <a:pt x="113" y="226"/>
                </a:moveTo>
                <a:lnTo>
                  <a:pt x="282" y="226"/>
                </a:lnTo>
                <a:lnTo>
                  <a:pt x="282" y="282"/>
                </a:lnTo>
                <a:lnTo>
                  <a:pt x="113" y="282"/>
                </a:lnTo>
                <a:lnTo>
                  <a:pt x="113" y="226"/>
                </a:lnTo>
                <a:close/>
                <a:moveTo>
                  <a:pt x="113" y="339"/>
                </a:moveTo>
                <a:lnTo>
                  <a:pt x="508" y="339"/>
                </a:lnTo>
                <a:lnTo>
                  <a:pt x="508" y="395"/>
                </a:lnTo>
                <a:lnTo>
                  <a:pt x="113" y="395"/>
                </a:lnTo>
                <a:lnTo>
                  <a:pt x="113" y="339"/>
                </a:lnTo>
                <a:close/>
                <a:moveTo>
                  <a:pt x="113" y="452"/>
                </a:moveTo>
                <a:lnTo>
                  <a:pt x="508" y="452"/>
                </a:lnTo>
                <a:lnTo>
                  <a:pt x="508" y="508"/>
                </a:lnTo>
                <a:lnTo>
                  <a:pt x="113" y="508"/>
                </a:lnTo>
                <a:lnTo>
                  <a:pt x="113" y="452"/>
                </a:lnTo>
                <a:close/>
                <a:moveTo>
                  <a:pt x="508" y="565"/>
                </a:moveTo>
                <a:lnTo>
                  <a:pt x="508" y="621"/>
                </a:lnTo>
                <a:lnTo>
                  <a:pt x="113" y="621"/>
                </a:lnTo>
                <a:lnTo>
                  <a:pt x="113" y="565"/>
                </a:lnTo>
                <a:lnTo>
                  <a:pt x="508" y="56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292929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Pfeil nach links und rechts 9">
            <a:extLst>
              <a:ext uri="{FF2B5EF4-FFF2-40B4-BE49-F238E27FC236}">
                <a16:creationId xmlns:a16="http://schemas.microsoft.com/office/drawing/2014/main" id="{D4BEAFDD-A865-4681-95E0-44E33386FECB}"/>
              </a:ext>
            </a:extLst>
          </p:cNvPr>
          <p:cNvSpPr/>
          <p:nvPr/>
        </p:nvSpPr>
        <p:spPr>
          <a:xfrm rot="2575327">
            <a:off x="2553026" y="3079584"/>
            <a:ext cx="1355881" cy="360000"/>
          </a:xfrm>
          <a:prstGeom prst="leftRightArrow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4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32ADB5-1595-4BCE-BE22-D1330403D0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8383AA-A385-4542-938C-D59F88A6E0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MSCA in Horizon Europe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4C36070-044B-4D45-8BE3-EA041A810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685" y="1135062"/>
            <a:ext cx="13131800" cy="5734050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srgbClr val="F69F19"/>
              </a:solidFill>
            </a:endParaRP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69F19"/>
              </a:solidFill>
            </a:endParaRP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69F19"/>
                </a:solidFill>
              </a:rPr>
              <a:t>Gender </a:t>
            </a:r>
            <a:r>
              <a:rPr lang="de-DE" sz="2000" dirty="0" err="1">
                <a:solidFill>
                  <a:srgbClr val="F69F19"/>
                </a:solidFill>
              </a:rPr>
              <a:t>Equality</a:t>
            </a:r>
            <a:r>
              <a:rPr lang="de-DE" sz="2000" dirty="0">
                <a:solidFill>
                  <a:srgbClr val="F69F19"/>
                </a:solidFill>
              </a:rPr>
              <a:t> Plans</a:t>
            </a:r>
          </a:p>
          <a:p>
            <a:pPr marL="457188" lvl="1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endParaRPr lang="de-DE" sz="2000" dirty="0"/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Eliminate</a:t>
            </a:r>
            <a:r>
              <a:rPr lang="de-DE" sz="2000" dirty="0"/>
              <a:t> </a:t>
            </a:r>
            <a:r>
              <a:rPr lang="de-DE" sz="2000" dirty="0" err="1"/>
              <a:t>gender</a:t>
            </a:r>
            <a:r>
              <a:rPr lang="de-DE" sz="2000" dirty="0"/>
              <a:t> </a:t>
            </a:r>
            <a:r>
              <a:rPr lang="de-DE" sz="2000" dirty="0" err="1"/>
              <a:t>inequalities</a:t>
            </a:r>
            <a:r>
              <a:rPr lang="de-DE" sz="2000" dirty="0"/>
              <a:t> in R&amp;I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Policy </a:t>
            </a:r>
            <a:r>
              <a:rPr lang="de-DE" sz="2000" dirty="0" err="1"/>
              <a:t>priority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EU </a:t>
            </a:r>
            <a:r>
              <a:rPr lang="de-DE" sz="2000" dirty="0" err="1"/>
              <a:t>Commission</a:t>
            </a:r>
            <a:endParaRPr lang="en-GB" sz="2000" dirty="0"/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F69F19"/>
              </a:solidFill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69F19"/>
                </a:solidFill>
              </a:rPr>
              <a:t>Guidelines on Supervision</a:t>
            </a:r>
            <a:endParaRPr lang="de-DE" sz="2000" dirty="0">
              <a:solidFill>
                <a:srgbClr val="F69F19"/>
              </a:solidFill>
            </a:endParaRPr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Recommendations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supervision</a:t>
            </a:r>
            <a:endParaRPr lang="de-DE" sz="2000" dirty="0"/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>
              <a:solidFill>
                <a:srgbClr val="F69F19"/>
              </a:solidFill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69F19"/>
                </a:solidFill>
              </a:rPr>
              <a:t>MSCA Green Charter </a:t>
            </a:r>
            <a:endParaRPr lang="de-DE" sz="2000" dirty="0"/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Raise</a:t>
            </a:r>
            <a:r>
              <a:rPr lang="de-DE" sz="2000" dirty="0"/>
              <a:t> </a:t>
            </a:r>
            <a:r>
              <a:rPr lang="de-DE" sz="2000" dirty="0" err="1"/>
              <a:t>awareness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environmental </a:t>
            </a:r>
            <a:r>
              <a:rPr lang="de-DE" sz="2000" dirty="0" err="1"/>
              <a:t>sustainability</a:t>
            </a:r>
            <a:r>
              <a:rPr lang="de-DE" sz="2000" dirty="0"/>
              <a:t> &amp; support </a:t>
            </a:r>
            <a:r>
              <a:rPr lang="de-DE" sz="2000" dirty="0" err="1"/>
              <a:t>the</a:t>
            </a:r>
            <a:r>
              <a:rPr lang="de-DE" sz="2000" dirty="0"/>
              <a:t> European Green Deal</a:t>
            </a:r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Code of good practice </a:t>
            </a:r>
            <a:r>
              <a:rPr lang="en-US" sz="2000" dirty="0" err="1"/>
              <a:t>i</a:t>
            </a:r>
            <a:r>
              <a:rPr lang="de-DE" sz="2000" dirty="0" err="1"/>
              <a:t>mplemented</a:t>
            </a:r>
            <a:r>
              <a:rPr lang="de-DE" sz="2000" dirty="0"/>
              <a:t> on best-</a:t>
            </a:r>
            <a:r>
              <a:rPr lang="de-DE" sz="2000" dirty="0" err="1"/>
              <a:t>effort</a:t>
            </a:r>
            <a:r>
              <a:rPr lang="de-DE" sz="2000" dirty="0"/>
              <a:t> </a:t>
            </a:r>
            <a:r>
              <a:rPr lang="de-DE" sz="2000" dirty="0" err="1"/>
              <a:t>basis</a:t>
            </a:r>
            <a:r>
              <a:rPr lang="de-DE" sz="2000" dirty="0"/>
              <a:t> 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dirty="0"/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8686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085998-E4BB-43A3-8399-053C2710E4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2C8A44-04BB-4E6D-99A9-D45FDEA3D1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European Charter &amp; Code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FDA40EF-07BF-4765-AE99-09D9B73A0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685" y="803862"/>
            <a:ext cx="13131800" cy="5734050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575756"/>
                </a:solidFill>
              </a:rPr>
              <a:t>Reference </a:t>
            </a:r>
            <a:r>
              <a:rPr lang="de-DE" sz="2000" dirty="0" err="1">
                <a:solidFill>
                  <a:srgbClr val="575756"/>
                </a:solidFill>
              </a:rPr>
              <a:t>framework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for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researchers</a:t>
            </a:r>
            <a:r>
              <a:rPr lang="de-DE" sz="2000" dirty="0">
                <a:solidFill>
                  <a:srgbClr val="575756"/>
                </a:solidFill>
              </a:rPr>
              <a:t> and </a:t>
            </a:r>
            <a:r>
              <a:rPr lang="de-DE" sz="2000" dirty="0" err="1">
                <a:solidFill>
                  <a:srgbClr val="575756"/>
                </a:solidFill>
              </a:rPr>
              <a:t>their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recruitment</a:t>
            </a:r>
            <a:endParaRPr lang="de-DE" sz="2000" dirty="0">
              <a:solidFill>
                <a:srgbClr val="575756"/>
              </a:solidFill>
            </a:endParaRPr>
          </a:p>
          <a:p>
            <a:pPr marL="457188" lvl="1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r>
              <a:rPr lang="en-US" sz="2000" dirty="0">
                <a:solidFill>
                  <a:srgbClr val="575756"/>
                </a:solidFill>
              </a:rPr>
              <a:t> </a:t>
            </a: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575756"/>
                </a:solidFill>
              </a:rPr>
              <a:t>MSCA </a:t>
            </a:r>
            <a:r>
              <a:rPr lang="de-DE" sz="2000" dirty="0" err="1">
                <a:solidFill>
                  <a:srgbClr val="575756"/>
                </a:solidFill>
              </a:rPr>
              <a:t>principles</a:t>
            </a:r>
            <a:r>
              <a:rPr lang="de-DE" sz="2000" dirty="0">
                <a:solidFill>
                  <a:srgbClr val="575756"/>
                </a:solidFill>
              </a:rPr>
              <a:t>, e.g.: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Promoting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career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development</a:t>
            </a: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Transparency</a:t>
            </a:r>
            <a:r>
              <a:rPr lang="de-DE" sz="2000" dirty="0">
                <a:solidFill>
                  <a:srgbClr val="575756"/>
                </a:solidFill>
              </a:rPr>
              <a:t> on </a:t>
            </a:r>
            <a:r>
              <a:rPr lang="de-DE" sz="2000" dirty="0" err="1">
                <a:solidFill>
                  <a:srgbClr val="575756"/>
                </a:solidFill>
              </a:rPr>
              <a:t>recruitment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process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and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selection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criteria</a:t>
            </a: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Stability</a:t>
            </a:r>
            <a:r>
              <a:rPr lang="de-DE" sz="2000" dirty="0">
                <a:solidFill>
                  <a:srgbClr val="575756"/>
                </a:solidFill>
              </a:rPr>
              <a:t> and </a:t>
            </a:r>
            <a:r>
              <a:rPr lang="de-DE" sz="2000" dirty="0" err="1">
                <a:solidFill>
                  <a:srgbClr val="575756"/>
                </a:solidFill>
              </a:rPr>
              <a:t>permanence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of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employment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endParaRPr lang="de-DE" sz="2000" dirty="0"/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Strengthening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the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participation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of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women</a:t>
            </a:r>
            <a:r>
              <a:rPr lang="de-DE" sz="2000" dirty="0">
                <a:solidFill>
                  <a:srgbClr val="575756"/>
                </a:solidFill>
              </a:rPr>
              <a:t> in </a:t>
            </a:r>
            <a:r>
              <a:rPr lang="de-DE" sz="2000" dirty="0" err="1">
                <a:solidFill>
                  <a:srgbClr val="575756"/>
                </a:solidFill>
              </a:rPr>
              <a:t>research</a:t>
            </a: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1177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BB7651-B151-41E2-B9D4-A4EF89053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sz="2200" dirty="0" err="1"/>
              <a:t>Your</a:t>
            </a:r>
            <a:r>
              <a:rPr lang="de-DE" sz="2200" dirty="0"/>
              <a:t> </a:t>
            </a:r>
            <a:r>
              <a:rPr lang="de-DE" sz="2200" dirty="0" err="1"/>
              <a:t>rights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a </a:t>
            </a:r>
            <a:r>
              <a:rPr lang="de-DE" sz="2200" dirty="0" err="1"/>
              <a:t>fellow</a:t>
            </a:r>
            <a:endParaRPr lang="de-DE" sz="2200" dirty="0"/>
          </a:p>
          <a:p>
            <a:r>
              <a:rPr lang="de-DE" sz="2200" dirty="0" err="1"/>
              <a:t>Allowances</a:t>
            </a:r>
            <a:r>
              <a:rPr lang="de-DE" sz="2200" dirty="0"/>
              <a:t>, </a:t>
            </a:r>
            <a:r>
              <a:rPr lang="de-DE" sz="2200" dirty="0" err="1"/>
              <a:t>secondments</a:t>
            </a:r>
            <a:r>
              <a:rPr lang="de-DE" sz="2200" dirty="0"/>
              <a:t>, IPR etc.</a:t>
            </a:r>
          </a:p>
          <a:p>
            <a:r>
              <a:rPr lang="de-DE" sz="2200" dirty="0"/>
              <a:t>After </a:t>
            </a:r>
            <a:r>
              <a:rPr lang="de-DE" sz="2200" dirty="0" err="1"/>
              <a:t>your</a:t>
            </a:r>
            <a:r>
              <a:rPr lang="de-DE" sz="2200" dirty="0"/>
              <a:t> </a:t>
            </a:r>
            <a:r>
              <a:rPr lang="de-DE" sz="2200" dirty="0" err="1"/>
              <a:t>fellowship</a:t>
            </a:r>
            <a:endParaRPr lang="de-DE" sz="2200" dirty="0"/>
          </a:p>
          <a:p>
            <a:r>
              <a:rPr lang="de-DE" sz="2200" dirty="0"/>
              <a:t>Etc.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1D6912-532E-413E-99A9-AD88774F61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D15EA1-F2FD-45E3-B386-F9D6FFA19B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for</a:t>
            </a:r>
            <a:r>
              <a:rPr lang="de-DE" dirty="0"/>
              <a:t> DN Fellows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40646E-3FF8-4E34-9CC9-276492012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24" y="1191622"/>
            <a:ext cx="4387571" cy="62498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8C551A-EACA-4EF1-9078-56EAFB6BF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8" y="4332093"/>
            <a:ext cx="1857803" cy="19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5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6705965" cy="662400"/>
          </a:xfrm>
        </p:spPr>
        <p:txBody>
          <a:bodyPr/>
          <a:lstStyle/>
          <a:p>
            <a:r>
              <a:rPr lang="de-DE" dirty="0">
                <a:solidFill>
                  <a:srgbClr val="575756"/>
                </a:solidFill>
              </a:rPr>
              <a:t>MSCA-DN</a:t>
            </a:r>
            <a:r>
              <a:rPr lang="de-DE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Allowances</a:t>
            </a:r>
            <a:endParaRPr lang="de-DE" dirty="0">
              <a:solidFill>
                <a:srgbClr val="575756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43364"/>
              </p:ext>
            </p:extLst>
          </p:nvPr>
        </p:nvGraphicFramePr>
        <p:xfrm>
          <a:off x="276962" y="2240391"/>
          <a:ext cx="13077092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36">
                  <a:extLst>
                    <a:ext uri="{9D8B030D-6E8A-4147-A177-3AD203B41FA5}">
                      <a16:colId xmlns:a16="http://schemas.microsoft.com/office/drawing/2014/main" val="1205844868"/>
                    </a:ext>
                  </a:extLst>
                </a:gridCol>
                <a:gridCol w="1576128">
                  <a:extLst>
                    <a:ext uri="{9D8B030D-6E8A-4147-A177-3AD203B41FA5}">
                      <a16:colId xmlns:a16="http://schemas.microsoft.com/office/drawing/2014/main" val="198711003"/>
                    </a:ext>
                  </a:extLst>
                </a:gridCol>
                <a:gridCol w="1307443">
                  <a:extLst>
                    <a:ext uri="{9D8B030D-6E8A-4147-A177-3AD203B41FA5}">
                      <a16:colId xmlns:a16="http://schemas.microsoft.com/office/drawing/2014/main" val="2644301342"/>
                    </a:ext>
                  </a:extLst>
                </a:gridCol>
                <a:gridCol w="1634637">
                  <a:extLst>
                    <a:ext uri="{9D8B030D-6E8A-4147-A177-3AD203B41FA5}">
                      <a16:colId xmlns:a16="http://schemas.microsoft.com/office/drawing/2014/main" val="526319070"/>
                    </a:ext>
                  </a:extLst>
                </a:gridCol>
                <a:gridCol w="1634637">
                  <a:extLst>
                    <a:ext uri="{9D8B030D-6E8A-4147-A177-3AD203B41FA5}">
                      <a16:colId xmlns:a16="http://schemas.microsoft.com/office/drawing/2014/main" val="2255258139"/>
                    </a:ext>
                  </a:extLst>
                </a:gridCol>
                <a:gridCol w="1634637">
                  <a:extLst>
                    <a:ext uri="{9D8B030D-6E8A-4147-A177-3AD203B41FA5}">
                      <a16:colId xmlns:a16="http://schemas.microsoft.com/office/drawing/2014/main" val="7160546"/>
                    </a:ext>
                  </a:extLst>
                </a:gridCol>
                <a:gridCol w="1634637">
                  <a:extLst>
                    <a:ext uri="{9D8B030D-6E8A-4147-A177-3AD203B41FA5}">
                      <a16:colId xmlns:a16="http://schemas.microsoft.com/office/drawing/2014/main" val="932869586"/>
                    </a:ext>
                  </a:extLst>
                </a:gridCol>
                <a:gridCol w="1634637">
                  <a:extLst>
                    <a:ext uri="{9D8B030D-6E8A-4147-A177-3AD203B41FA5}">
                      <a16:colId xmlns:a16="http://schemas.microsoft.com/office/drawing/2014/main" val="4073965204"/>
                    </a:ext>
                  </a:extLst>
                </a:gridCol>
              </a:tblGrid>
              <a:tr h="976495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In EUR;</a:t>
                      </a:r>
                    </a:p>
                    <a:p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Funding 100%, in </a:t>
                      </a:r>
                      <a:r>
                        <a:rPr lang="de-DE" sz="20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gross</a:t>
                      </a:r>
                      <a:endParaRPr lang="de-DE" sz="2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Research </a:t>
                      </a:r>
                      <a:r>
                        <a:rPr lang="de-DE" sz="2000" b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unit</a:t>
                      </a:r>
                      <a:r>
                        <a:rPr lang="de-DE" sz="2000" b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sz="2000" b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cost</a:t>
                      </a:r>
                      <a:r>
                        <a:rPr lang="de-DE" sz="2000" b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200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(</a:t>
                      </a:r>
                      <a:r>
                        <a:rPr lang="de-DE" sz="2000" baseline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person</a:t>
                      </a:r>
                      <a:r>
                        <a:rPr lang="de-DE" sz="2000" baseline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/</a:t>
                      </a:r>
                      <a:r>
                        <a:rPr lang="de-DE" sz="2000" baseline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month</a:t>
                      </a:r>
                      <a:r>
                        <a:rPr lang="de-DE" sz="2000" baseline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)</a:t>
                      </a:r>
                      <a:endParaRPr lang="de-DE" sz="2000" dirty="0">
                        <a:solidFill>
                          <a:srgbClr val="F69F19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kern="1200" noProof="0" dirty="0">
                          <a:solidFill>
                            <a:srgbClr val="0097AC"/>
                          </a:solidFill>
                          <a:latin typeface="Fira Sans Book" panose="020B0503050000020004" pitchFamily="34" charset="0"/>
                          <a:ea typeface="+mn-ea"/>
                          <a:cs typeface="+mn-cs"/>
                        </a:rPr>
                        <a:t>Institutional unit cost (person/month)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44624"/>
                  </a:ext>
                </a:extLst>
              </a:tr>
              <a:tr h="1269444">
                <a:tc>
                  <a:txBody>
                    <a:bodyPr/>
                    <a:lstStyle/>
                    <a:p>
                      <a:endParaRPr lang="en-GB" sz="2000" noProof="0" dirty="0">
                        <a:solidFill>
                          <a:srgbClr val="57575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Living allowance *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Mobility allowance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Family</a:t>
                      </a:r>
                      <a:r>
                        <a:rPr lang="en-GB" sz="2000" baseline="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allowance</a:t>
                      </a:r>
                    </a:p>
                    <a:p>
                      <a:pPr algn="ctr"/>
                      <a:r>
                        <a:rPr lang="en-GB" sz="2000" baseline="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**</a:t>
                      </a:r>
                      <a:endParaRPr lang="en-GB" sz="2000" noProof="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Long-term leave allowance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Special-</a:t>
                      </a:r>
                      <a:r>
                        <a:rPr lang="de-DE" sz="20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needs</a:t>
                      </a:r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allowance</a:t>
                      </a:r>
                      <a:endParaRPr lang="de-DE" sz="2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Research,</a:t>
                      </a:r>
                      <a:r>
                        <a:rPr lang="en-GB" sz="2000" baseline="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training &amp; networking costs</a:t>
                      </a:r>
                      <a:endParaRPr lang="en-GB" sz="2000" noProof="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Management &amp;</a:t>
                      </a:r>
                      <a:r>
                        <a:rPr lang="de-DE" sz="20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Overhead</a:t>
                      </a:r>
                      <a:endParaRPr lang="de-DE" sz="2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93792"/>
                  </a:ext>
                </a:extLst>
              </a:tr>
              <a:tr h="683547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MSCA-DN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3.400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660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4.000</a:t>
                      </a:r>
                    </a:p>
                    <a:p>
                      <a:pPr algn="ctr"/>
                      <a:r>
                        <a:rPr lang="en-GB" sz="20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***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Depending</a:t>
                      </a:r>
                      <a:r>
                        <a:rPr lang="de-DE" sz="20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on </a:t>
                      </a:r>
                      <a:r>
                        <a:rPr lang="de-DE" sz="2000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request</a:t>
                      </a:r>
                      <a:endParaRPr lang="de-DE" sz="2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1.600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1.200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869846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29154" y="6336543"/>
            <a:ext cx="87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 Application of the country correction coefficient: for Germany 98.3%.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** If applicable, c</a:t>
            </a: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an also be applied for after project start</a:t>
            </a:r>
            <a:endParaRPr lang="en-GB" sz="1600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*** If applicable (4.000 x % covered by the beneficiary)</a:t>
            </a:r>
          </a:p>
        </p:txBody>
      </p:sp>
    </p:spTree>
    <p:extLst>
      <p:ext uri="{BB962C8B-B14F-4D97-AF65-F5344CB8AC3E}">
        <p14:creationId xmlns:p14="http://schemas.microsoft.com/office/powerpoint/2010/main" val="11328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9577267" cy="662400"/>
          </a:xfrm>
        </p:spPr>
        <p:txBody>
          <a:bodyPr/>
          <a:lstStyle/>
          <a:p>
            <a:r>
              <a:rPr lang="de-DE" dirty="0" err="1">
                <a:solidFill>
                  <a:srgbClr val="575756"/>
                </a:solidFill>
              </a:rPr>
              <a:t>KoWi</a:t>
            </a:r>
            <a:r>
              <a:rPr lang="de-DE" dirty="0"/>
              <a:t> </a:t>
            </a:r>
            <a:r>
              <a:rPr lang="de-DE" dirty="0">
                <a:solidFill>
                  <a:srgbClr val="575756"/>
                </a:solidFill>
              </a:rPr>
              <a:t>Services on MSCA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1416506" y="1890515"/>
            <a:ext cx="2438271" cy="1137733"/>
          </a:xfrm>
          <a:prstGeom prst="homePlate">
            <a:avLst>
              <a:gd name="adj" fmla="val 17850"/>
            </a:avLst>
          </a:prstGeom>
          <a:solidFill>
            <a:schemeClr val="bg1"/>
          </a:solidFill>
          <a:ln>
            <a:solidFill>
              <a:srgbClr val="F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Information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3936053" y="1894930"/>
            <a:ext cx="6664607" cy="11224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events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&amp;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seminars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Website, Newsletter,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Social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Media etc.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1416506" y="3434950"/>
            <a:ext cx="2438271" cy="1137733"/>
          </a:xfrm>
          <a:prstGeom prst="homePlate">
            <a:avLst>
              <a:gd name="adj" fmla="val 17850"/>
            </a:avLst>
          </a:prstGeom>
          <a:solidFill>
            <a:schemeClr val="bg1"/>
          </a:solidFill>
          <a:ln>
            <a:solidFill>
              <a:srgbClr val="F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Advice</a:t>
            </a:r>
            <a:endParaRPr lang="de-DE" sz="2000" b="1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ichtungspfeil 7"/>
          <p:cNvSpPr/>
          <p:nvPr/>
        </p:nvSpPr>
        <p:spPr>
          <a:xfrm>
            <a:off x="1416505" y="4978991"/>
            <a:ext cx="2438271" cy="1137733"/>
          </a:xfrm>
          <a:prstGeom prst="homePlate">
            <a:avLst>
              <a:gd name="adj" fmla="val 17850"/>
            </a:avLst>
          </a:prstGeom>
          <a:solidFill>
            <a:schemeClr val="bg1"/>
          </a:solidFill>
          <a:ln>
            <a:solidFill>
              <a:srgbClr val="F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Training</a:t>
            </a:r>
          </a:p>
        </p:txBody>
      </p:sp>
      <p:sp>
        <p:nvSpPr>
          <p:cNvPr id="9" name="Rechteck 8"/>
          <p:cNvSpPr/>
          <p:nvPr/>
        </p:nvSpPr>
        <p:spPr>
          <a:xfrm>
            <a:off x="3936053" y="3353477"/>
            <a:ext cx="6664607" cy="13004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Advice for applicants (individually/small groups)</a:t>
            </a:r>
          </a:p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Advice on legal &amp; financial project management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936053" y="4978991"/>
            <a:ext cx="6664607" cy="10565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Workshops on application &amp; grant management</a:t>
            </a:r>
          </a:p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Workshops on legal &amp; financial project management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4EFA28-CEA0-4F2B-BB77-F16DB3FE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416" y="1522126"/>
            <a:ext cx="1823322" cy="18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2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F06FCF-8B64-41D2-9521-89E2C8BE08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B6DEAB-2AFB-4948-B77C-6AF97EE5A7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643" y="213521"/>
            <a:ext cx="6044400" cy="662400"/>
          </a:xfrm>
        </p:spPr>
        <p:txBody>
          <a:bodyPr/>
          <a:lstStyle/>
          <a:p>
            <a:r>
              <a:rPr lang="de-DE" dirty="0"/>
              <a:t>Testimonial report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6CED64-A291-41ED-BE37-0424E6A6A1DD}"/>
              </a:ext>
            </a:extLst>
          </p:cNvPr>
          <p:cNvSpPr txBox="1"/>
          <p:nvPr/>
        </p:nvSpPr>
        <p:spPr>
          <a:xfrm>
            <a:off x="383643" y="1315453"/>
            <a:ext cx="12161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  <a:p>
            <a:r>
              <a:rPr lang="de-DE" sz="2700" i="1" dirty="0" err="1">
                <a:solidFill>
                  <a:srgbClr val="575756"/>
                </a:solidFill>
                <a:latin typeface="Fira Sans Medium" panose="020B0503050000020004" pitchFamily="34" charset="0"/>
              </a:rPr>
              <a:t>Thomaz</a:t>
            </a:r>
            <a:r>
              <a:rPr lang="de-DE" sz="2700" i="1" dirty="0">
                <a:solidFill>
                  <a:srgbClr val="575756"/>
                </a:solidFill>
                <a:latin typeface="Fira Sans Medium" panose="020B0503050000020004" pitchFamily="34" charset="0"/>
              </a:rPr>
              <a:t> </a:t>
            </a:r>
            <a:r>
              <a:rPr lang="de-DE" sz="2700" i="1" dirty="0" err="1">
                <a:solidFill>
                  <a:srgbClr val="575756"/>
                </a:solidFill>
                <a:latin typeface="Fira Sans Medium" panose="020B0503050000020004" pitchFamily="34" charset="0"/>
              </a:rPr>
              <a:t>Offrede</a:t>
            </a:r>
            <a:r>
              <a:rPr lang="de-DE" sz="2700" i="1" dirty="0">
                <a:solidFill>
                  <a:srgbClr val="575756"/>
                </a:solidFill>
                <a:latin typeface="Fira Sans Medium" panose="020B0503050000020004" pitchFamily="34" charset="0"/>
              </a:rPr>
              <a:t>, HU Berlin</a:t>
            </a:r>
          </a:p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  <a:p>
            <a:r>
              <a:rPr lang="de-DE" sz="2700" i="1" dirty="0">
                <a:solidFill>
                  <a:srgbClr val="575756"/>
                </a:solidFill>
                <a:latin typeface="Fira Sans Medium" panose="020B0503050000020004" pitchFamily="34" charset="0"/>
              </a:rPr>
              <a:t>MSCA Project </a:t>
            </a:r>
            <a:r>
              <a:rPr lang="de-DE" sz="2700" i="1" dirty="0" err="1">
                <a:solidFill>
                  <a:srgbClr val="575756"/>
                </a:solidFill>
                <a:latin typeface="Fira Sans Medium" panose="020B0503050000020004" pitchFamily="34" charset="0"/>
              </a:rPr>
              <a:t>CoBra</a:t>
            </a:r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767F46-6731-42AD-8696-FCB565632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07" y="1646413"/>
            <a:ext cx="1589536" cy="15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5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3118315" cy="662400"/>
          </a:xfrm>
        </p:spPr>
        <p:txBody>
          <a:bodyPr/>
          <a:lstStyle/>
          <a:p>
            <a:r>
              <a:rPr lang="de-DE" dirty="0" err="1"/>
              <a:t>KoWi</a:t>
            </a:r>
            <a:r>
              <a:rPr lang="de-DE" dirty="0"/>
              <a:t> – EU Liaison Office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Research </a:t>
            </a:r>
            <a:r>
              <a:rPr lang="de-DE" dirty="0" err="1"/>
              <a:t>Organisations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324019" y="3813463"/>
            <a:ext cx="3243713" cy="2519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54"/>
              </a:spcAft>
              <a:defRPr/>
            </a:pPr>
            <a:r>
              <a:rPr lang="en-US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Information, advice and training on EU research &amp; innovation funding</a:t>
            </a:r>
            <a:r>
              <a:rPr lang="de-DE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  <a:p>
            <a:pPr algn="ctr">
              <a:spcAft>
                <a:spcPts val="1354"/>
              </a:spcAft>
              <a:defRPr/>
            </a:pPr>
            <a:r>
              <a:rPr lang="de-DE" sz="158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One-Stop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Shop </a:t>
            </a:r>
            <a:r>
              <a:rPr lang="de-DE" sz="158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for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Horizon Europe</a:t>
            </a:r>
          </a:p>
        </p:txBody>
      </p:sp>
      <p:sp>
        <p:nvSpPr>
          <p:cNvPr id="16" name="Rechteck 15"/>
          <p:cNvSpPr/>
          <p:nvPr/>
        </p:nvSpPr>
        <p:spPr>
          <a:xfrm>
            <a:off x="5128737" y="3813464"/>
            <a:ext cx="3253339" cy="1954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54"/>
              </a:spcAft>
              <a:defRPr/>
            </a:pPr>
            <a:r>
              <a:rPr lang="en-US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Service platform for our supporting association*</a:t>
            </a:r>
          </a:p>
          <a:p>
            <a:pPr algn="ctr">
              <a:spcAft>
                <a:spcPts val="1354"/>
              </a:spcAft>
              <a:defRPr/>
            </a:pPr>
            <a:endParaRPr lang="de-DE" sz="750" b="1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algn="ctr">
              <a:spcAft>
                <a:spcPts val="1354"/>
              </a:spcAft>
              <a:defRPr/>
            </a:pPr>
            <a:r>
              <a:rPr lang="en-US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Funded by the German Research Foundation (DFG)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</p:txBody>
      </p:sp>
      <p:sp>
        <p:nvSpPr>
          <p:cNvPr id="48" name="Rechteck 47"/>
          <p:cNvSpPr/>
          <p:nvPr/>
        </p:nvSpPr>
        <p:spPr>
          <a:xfrm>
            <a:off x="5289687" y="6157008"/>
            <a:ext cx="3809320" cy="858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 Verein zur Förderung der europäischen und internationalen wissenschaftlichen Zusammenarbeit e.V. </a:t>
            </a:r>
          </a:p>
          <a:p>
            <a:endParaRPr lang="de-DE" sz="1129" dirty="0">
              <a:solidFill>
                <a:srgbClr val="29292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56" y="1662229"/>
            <a:ext cx="1607463" cy="1602344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09" y="1710614"/>
            <a:ext cx="1465334" cy="1465334"/>
          </a:xfrm>
          <a:prstGeom prst="rect">
            <a:avLst/>
          </a:prstGeom>
          <a:ln>
            <a:noFill/>
          </a:ln>
        </p:spPr>
      </p:pic>
      <p:sp>
        <p:nvSpPr>
          <p:cNvPr id="11" name="Rechteck 10"/>
          <p:cNvSpPr/>
          <p:nvPr/>
        </p:nvSpPr>
        <p:spPr>
          <a:xfrm>
            <a:off x="8822217" y="3813462"/>
            <a:ext cx="3253339" cy="957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54"/>
              </a:spcAft>
              <a:defRPr/>
            </a:pPr>
            <a:r>
              <a:rPr lang="en-US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European network through offices in Bonn &amp; Brussels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06" y="1710614"/>
            <a:ext cx="171360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2979432" cy="662400"/>
          </a:xfrm>
        </p:spPr>
        <p:txBody>
          <a:bodyPr/>
          <a:lstStyle/>
          <a:p>
            <a:r>
              <a:rPr lang="de-DE" dirty="0"/>
              <a:t>Horizon Europe – Framework Programme </a:t>
            </a:r>
            <a:r>
              <a:rPr lang="de-DE" dirty="0" err="1"/>
              <a:t>for</a:t>
            </a:r>
            <a:r>
              <a:rPr lang="de-DE" dirty="0"/>
              <a:t> Research and Innovation (2021-2027)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03D643-5BB7-4FB4-8479-3679F2249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67" y="1258151"/>
            <a:ext cx="10776980" cy="648249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665B47B-259E-4201-8867-7CB7C1D0D660}"/>
              </a:ext>
            </a:extLst>
          </p:cNvPr>
          <p:cNvSpPr/>
          <p:nvPr/>
        </p:nvSpPr>
        <p:spPr>
          <a:xfrm>
            <a:off x="2180492" y="3872035"/>
            <a:ext cx="2614245" cy="52411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85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840569" cy="662400"/>
          </a:xfrm>
        </p:spPr>
        <p:txBody>
          <a:bodyPr/>
          <a:lstStyle/>
          <a:p>
            <a:r>
              <a:rPr lang="de-DE" dirty="0"/>
              <a:t>Marie </a:t>
            </a:r>
            <a:r>
              <a:rPr lang="de-DE" dirty="0" err="1"/>
              <a:t>Skłodowska</a:t>
            </a:r>
            <a:r>
              <a:rPr lang="de-DE" dirty="0"/>
              <a:t>-Curie Actions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Horizon</a:t>
            </a:r>
            <a:r>
              <a:rPr lang="de-DE" dirty="0"/>
              <a:t> Europe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915647" y="2450904"/>
            <a:ext cx="33584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Doctoral Networks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Postdoctoral Fellowships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Staff Exchanges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COFUND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MSCA </a:t>
            </a:r>
            <a:r>
              <a:rPr lang="en-GB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&amp;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 Citizens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40" y="1504190"/>
            <a:ext cx="5229801" cy="52834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E80DE38-94CF-4B76-84A4-F8F1DB735684}"/>
              </a:ext>
            </a:extLst>
          </p:cNvPr>
          <p:cNvSpPr/>
          <p:nvPr/>
        </p:nvSpPr>
        <p:spPr>
          <a:xfrm>
            <a:off x="1907931" y="3870325"/>
            <a:ext cx="3217985" cy="83062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87BABC4-0FFC-4A1A-93CC-67D1E15A0303}"/>
              </a:ext>
            </a:extLst>
          </p:cNvPr>
          <p:cNvCxnSpPr>
            <a:cxnSpLocks/>
          </p:cNvCxnSpPr>
          <p:nvPr/>
        </p:nvCxnSpPr>
        <p:spPr>
          <a:xfrm flipV="1">
            <a:off x="5591906" y="4305787"/>
            <a:ext cx="235502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6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DB3934-F73B-4D2A-BA2A-546842DB8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909" y="1911934"/>
            <a:ext cx="8925291" cy="5734963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Fund excellent frontier research and breakthrough scientific ideas</a:t>
            </a:r>
          </a:p>
          <a:p>
            <a:endParaRPr lang="en-US" sz="2200" dirty="0"/>
          </a:p>
          <a:p>
            <a:r>
              <a:rPr lang="en-US" sz="2200" dirty="0"/>
              <a:t>Equip researchers with new knowledge &amp; skills through mobility and exposure to different sectors and discipline</a:t>
            </a:r>
          </a:p>
          <a:p>
            <a:endParaRPr lang="de-DE" sz="2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9E97B3-6A83-44FF-A8A1-96F1B8D707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BB6F29-D568-4E58-B404-FC2868E53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MSCA in a </a:t>
            </a:r>
            <a:r>
              <a:rPr lang="de-DE" dirty="0" err="1"/>
              <a:t>nutshell</a:t>
            </a:r>
            <a:r>
              <a:rPr lang="de-DE" dirty="0"/>
              <a:t>?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2C562BB-C333-44B2-AEC4-111BFB9BB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602" y="1518077"/>
            <a:ext cx="123842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4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12623588" cy="68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 err="1">
                <a:solidFill>
                  <a:srgbClr val="575756"/>
                </a:solidFill>
              </a:rPr>
              <a:t>Doctoral</a:t>
            </a:r>
            <a:r>
              <a:rPr lang="de-DE" dirty="0">
                <a:solidFill>
                  <a:srgbClr val="575756"/>
                </a:solidFill>
              </a:rPr>
              <a:t> Networks – Structured </a:t>
            </a:r>
            <a:r>
              <a:rPr lang="de-DE" dirty="0" err="1">
                <a:solidFill>
                  <a:srgbClr val="575756"/>
                </a:solidFill>
              </a:rPr>
              <a:t>Doctoral</a:t>
            </a:r>
            <a:r>
              <a:rPr lang="de-DE" dirty="0">
                <a:solidFill>
                  <a:srgbClr val="575756"/>
                </a:solidFill>
              </a:rPr>
              <a:t> Funding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464157" y="1928750"/>
            <a:ext cx="365665" cy="382741"/>
            <a:chOff x="3428433" y="2060848"/>
            <a:chExt cx="351479" cy="352338"/>
          </a:xfrm>
        </p:grpSpPr>
        <p:sp>
          <p:nvSpPr>
            <p:cNvPr id="32" name="Web Icon"/>
            <p:cNvSpPr>
              <a:spLocks noChangeAspect="1" noEditPoints="1"/>
            </p:cNvSpPr>
            <p:nvPr/>
          </p:nvSpPr>
          <p:spPr bwMode="auto">
            <a:xfrm>
              <a:off x="3499320" y="2131165"/>
              <a:ext cx="209706" cy="211698"/>
            </a:xfrm>
            <a:custGeom>
              <a:avLst/>
              <a:gdLst>
                <a:gd name="T0" fmla="*/ 790 w 790"/>
                <a:gd name="T1" fmla="*/ 395 h 790"/>
                <a:gd name="T2" fmla="*/ 0 w 790"/>
                <a:gd name="T3" fmla="*/ 395 h 790"/>
                <a:gd name="T4" fmla="*/ 57 w 790"/>
                <a:gd name="T5" fmla="*/ 367 h 790"/>
                <a:gd name="T6" fmla="*/ 188 w 790"/>
                <a:gd name="T7" fmla="*/ 235 h 790"/>
                <a:gd name="T8" fmla="*/ 57 w 790"/>
                <a:gd name="T9" fmla="*/ 367 h 790"/>
                <a:gd name="T10" fmla="*/ 151 w 790"/>
                <a:gd name="T11" fmla="*/ 160 h 790"/>
                <a:gd name="T12" fmla="*/ 253 w 790"/>
                <a:gd name="T13" fmla="*/ 88 h 790"/>
                <a:gd name="T14" fmla="*/ 367 w 790"/>
                <a:gd name="T15" fmla="*/ 268 h 790"/>
                <a:gd name="T16" fmla="*/ 226 w 790"/>
                <a:gd name="T17" fmla="*/ 367 h 790"/>
                <a:gd name="T18" fmla="*/ 367 w 790"/>
                <a:gd name="T19" fmla="*/ 61 h 790"/>
                <a:gd name="T20" fmla="*/ 367 w 790"/>
                <a:gd name="T21" fmla="*/ 211 h 790"/>
                <a:gd name="T22" fmla="*/ 732 w 790"/>
                <a:gd name="T23" fmla="*/ 367 h 790"/>
                <a:gd name="T24" fmla="*/ 601 w 790"/>
                <a:gd name="T25" fmla="*/ 235 h 790"/>
                <a:gd name="T26" fmla="*/ 732 w 790"/>
                <a:gd name="T27" fmla="*/ 367 h 790"/>
                <a:gd name="T28" fmla="*/ 585 w 790"/>
                <a:gd name="T29" fmla="*/ 183 h 790"/>
                <a:gd name="T30" fmla="*/ 537 w 790"/>
                <a:gd name="T31" fmla="*/ 88 h 790"/>
                <a:gd name="T32" fmla="*/ 564 w 790"/>
                <a:gd name="T33" fmla="*/ 367 h 790"/>
                <a:gd name="T34" fmla="*/ 423 w 790"/>
                <a:gd name="T35" fmla="*/ 268 h 790"/>
                <a:gd name="T36" fmla="*/ 423 w 790"/>
                <a:gd name="T37" fmla="*/ 61 h 790"/>
                <a:gd name="T38" fmla="*/ 532 w 790"/>
                <a:gd name="T39" fmla="*/ 197 h 790"/>
                <a:gd name="T40" fmla="*/ 732 w 790"/>
                <a:gd name="T41" fmla="*/ 424 h 790"/>
                <a:gd name="T42" fmla="*/ 601 w 790"/>
                <a:gd name="T43" fmla="*/ 556 h 790"/>
                <a:gd name="T44" fmla="*/ 732 w 790"/>
                <a:gd name="T45" fmla="*/ 424 h 790"/>
                <a:gd name="T46" fmla="*/ 639 w 790"/>
                <a:gd name="T47" fmla="*/ 631 h 790"/>
                <a:gd name="T48" fmla="*/ 537 w 790"/>
                <a:gd name="T49" fmla="*/ 703 h 790"/>
                <a:gd name="T50" fmla="*/ 423 w 790"/>
                <a:gd name="T51" fmla="*/ 523 h 790"/>
                <a:gd name="T52" fmla="*/ 564 w 790"/>
                <a:gd name="T53" fmla="*/ 424 h 790"/>
                <a:gd name="T54" fmla="*/ 423 w 790"/>
                <a:gd name="T55" fmla="*/ 729 h 790"/>
                <a:gd name="T56" fmla="*/ 423 w 790"/>
                <a:gd name="T57" fmla="*/ 579 h 790"/>
                <a:gd name="T58" fmla="*/ 57 w 790"/>
                <a:gd name="T59" fmla="*/ 424 h 790"/>
                <a:gd name="T60" fmla="*/ 188 w 790"/>
                <a:gd name="T61" fmla="*/ 556 h 790"/>
                <a:gd name="T62" fmla="*/ 57 w 790"/>
                <a:gd name="T63" fmla="*/ 424 h 790"/>
                <a:gd name="T64" fmla="*/ 205 w 790"/>
                <a:gd name="T65" fmla="*/ 608 h 790"/>
                <a:gd name="T66" fmla="*/ 253 w 790"/>
                <a:gd name="T67" fmla="*/ 703 h 790"/>
                <a:gd name="T68" fmla="*/ 226 w 790"/>
                <a:gd name="T69" fmla="*/ 424 h 790"/>
                <a:gd name="T70" fmla="*/ 367 w 790"/>
                <a:gd name="T71" fmla="*/ 523 h 790"/>
                <a:gd name="T72" fmla="*/ 367 w 790"/>
                <a:gd name="T73" fmla="*/ 729 h 790"/>
                <a:gd name="T74" fmla="*/ 258 w 790"/>
                <a:gd name="T75" fmla="*/ 5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0" h="790">
                  <a:moveTo>
                    <a:pt x="395" y="0"/>
                  </a:moveTo>
                  <a:cubicBezTo>
                    <a:pt x="613" y="0"/>
                    <a:pt x="790" y="177"/>
                    <a:pt x="790" y="395"/>
                  </a:cubicBezTo>
                  <a:cubicBezTo>
                    <a:pt x="790" y="614"/>
                    <a:pt x="613" y="790"/>
                    <a:pt x="395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lose/>
                  <a:moveTo>
                    <a:pt x="57" y="367"/>
                  </a:moveTo>
                  <a:lnTo>
                    <a:pt x="170" y="367"/>
                  </a:lnTo>
                  <a:cubicBezTo>
                    <a:pt x="172" y="320"/>
                    <a:pt x="178" y="276"/>
                    <a:pt x="188" y="235"/>
                  </a:cubicBezTo>
                  <a:cubicBezTo>
                    <a:pt x="162" y="226"/>
                    <a:pt x="138" y="215"/>
                    <a:pt x="116" y="203"/>
                  </a:cubicBezTo>
                  <a:cubicBezTo>
                    <a:pt x="83" y="250"/>
                    <a:pt x="62" y="306"/>
                    <a:pt x="57" y="367"/>
                  </a:cubicBezTo>
                  <a:close/>
                  <a:moveTo>
                    <a:pt x="253" y="88"/>
                  </a:moveTo>
                  <a:cubicBezTo>
                    <a:pt x="215" y="105"/>
                    <a:pt x="180" y="130"/>
                    <a:pt x="151" y="160"/>
                  </a:cubicBezTo>
                  <a:cubicBezTo>
                    <a:pt x="167" y="169"/>
                    <a:pt x="185" y="176"/>
                    <a:pt x="205" y="183"/>
                  </a:cubicBezTo>
                  <a:cubicBezTo>
                    <a:pt x="218" y="147"/>
                    <a:pt x="234" y="114"/>
                    <a:pt x="253" y="88"/>
                  </a:cubicBezTo>
                  <a:close/>
                  <a:moveTo>
                    <a:pt x="367" y="367"/>
                  </a:moveTo>
                  <a:lnTo>
                    <a:pt x="367" y="268"/>
                  </a:lnTo>
                  <a:cubicBezTo>
                    <a:pt x="323" y="266"/>
                    <a:pt x="281" y="260"/>
                    <a:pt x="242" y="251"/>
                  </a:cubicBezTo>
                  <a:cubicBezTo>
                    <a:pt x="233" y="287"/>
                    <a:pt x="228" y="326"/>
                    <a:pt x="226" y="367"/>
                  </a:cubicBezTo>
                  <a:lnTo>
                    <a:pt x="367" y="367"/>
                  </a:lnTo>
                  <a:close/>
                  <a:moveTo>
                    <a:pt x="367" y="61"/>
                  </a:moveTo>
                  <a:cubicBezTo>
                    <a:pt x="322" y="76"/>
                    <a:pt x="283" y="127"/>
                    <a:pt x="258" y="197"/>
                  </a:cubicBezTo>
                  <a:cubicBezTo>
                    <a:pt x="291" y="205"/>
                    <a:pt x="328" y="210"/>
                    <a:pt x="367" y="211"/>
                  </a:cubicBezTo>
                  <a:lnTo>
                    <a:pt x="367" y="61"/>
                  </a:lnTo>
                  <a:close/>
                  <a:moveTo>
                    <a:pt x="732" y="367"/>
                  </a:moveTo>
                  <a:cubicBezTo>
                    <a:pt x="727" y="306"/>
                    <a:pt x="706" y="250"/>
                    <a:pt x="673" y="203"/>
                  </a:cubicBezTo>
                  <a:cubicBezTo>
                    <a:pt x="652" y="215"/>
                    <a:pt x="628" y="226"/>
                    <a:pt x="601" y="235"/>
                  </a:cubicBezTo>
                  <a:cubicBezTo>
                    <a:pt x="612" y="276"/>
                    <a:pt x="618" y="320"/>
                    <a:pt x="620" y="367"/>
                  </a:cubicBezTo>
                  <a:lnTo>
                    <a:pt x="732" y="367"/>
                  </a:lnTo>
                  <a:close/>
                  <a:moveTo>
                    <a:pt x="537" y="88"/>
                  </a:moveTo>
                  <a:cubicBezTo>
                    <a:pt x="556" y="114"/>
                    <a:pt x="572" y="147"/>
                    <a:pt x="585" y="183"/>
                  </a:cubicBezTo>
                  <a:cubicBezTo>
                    <a:pt x="605" y="176"/>
                    <a:pt x="622" y="169"/>
                    <a:pt x="639" y="160"/>
                  </a:cubicBezTo>
                  <a:cubicBezTo>
                    <a:pt x="610" y="130"/>
                    <a:pt x="575" y="105"/>
                    <a:pt x="537" y="88"/>
                  </a:cubicBezTo>
                  <a:close/>
                  <a:moveTo>
                    <a:pt x="423" y="367"/>
                  </a:moveTo>
                  <a:lnTo>
                    <a:pt x="564" y="367"/>
                  </a:lnTo>
                  <a:cubicBezTo>
                    <a:pt x="562" y="326"/>
                    <a:pt x="557" y="287"/>
                    <a:pt x="548" y="251"/>
                  </a:cubicBezTo>
                  <a:cubicBezTo>
                    <a:pt x="509" y="260"/>
                    <a:pt x="467" y="266"/>
                    <a:pt x="423" y="268"/>
                  </a:cubicBezTo>
                  <a:lnTo>
                    <a:pt x="423" y="367"/>
                  </a:lnTo>
                  <a:close/>
                  <a:moveTo>
                    <a:pt x="423" y="61"/>
                  </a:moveTo>
                  <a:lnTo>
                    <a:pt x="423" y="211"/>
                  </a:lnTo>
                  <a:cubicBezTo>
                    <a:pt x="462" y="210"/>
                    <a:pt x="498" y="205"/>
                    <a:pt x="532" y="197"/>
                  </a:cubicBezTo>
                  <a:cubicBezTo>
                    <a:pt x="507" y="127"/>
                    <a:pt x="468" y="76"/>
                    <a:pt x="423" y="61"/>
                  </a:cubicBezTo>
                  <a:close/>
                  <a:moveTo>
                    <a:pt x="732" y="424"/>
                  </a:moveTo>
                  <a:lnTo>
                    <a:pt x="620" y="424"/>
                  </a:lnTo>
                  <a:cubicBezTo>
                    <a:pt x="618" y="470"/>
                    <a:pt x="612" y="515"/>
                    <a:pt x="601" y="556"/>
                  </a:cubicBezTo>
                  <a:cubicBezTo>
                    <a:pt x="628" y="565"/>
                    <a:pt x="652" y="576"/>
                    <a:pt x="673" y="588"/>
                  </a:cubicBezTo>
                  <a:cubicBezTo>
                    <a:pt x="706" y="541"/>
                    <a:pt x="727" y="484"/>
                    <a:pt x="732" y="424"/>
                  </a:cubicBezTo>
                  <a:close/>
                  <a:moveTo>
                    <a:pt x="537" y="703"/>
                  </a:moveTo>
                  <a:cubicBezTo>
                    <a:pt x="575" y="685"/>
                    <a:pt x="610" y="661"/>
                    <a:pt x="639" y="631"/>
                  </a:cubicBezTo>
                  <a:cubicBezTo>
                    <a:pt x="622" y="622"/>
                    <a:pt x="605" y="615"/>
                    <a:pt x="585" y="608"/>
                  </a:cubicBezTo>
                  <a:cubicBezTo>
                    <a:pt x="572" y="644"/>
                    <a:pt x="556" y="676"/>
                    <a:pt x="537" y="703"/>
                  </a:cubicBezTo>
                  <a:close/>
                  <a:moveTo>
                    <a:pt x="423" y="424"/>
                  </a:moveTo>
                  <a:lnTo>
                    <a:pt x="423" y="523"/>
                  </a:lnTo>
                  <a:cubicBezTo>
                    <a:pt x="467" y="525"/>
                    <a:pt x="509" y="531"/>
                    <a:pt x="548" y="540"/>
                  </a:cubicBezTo>
                  <a:cubicBezTo>
                    <a:pt x="557" y="504"/>
                    <a:pt x="562" y="465"/>
                    <a:pt x="564" y="424"/>
                  </a:cubicBezTo>
                  <a:lnTo>
                    <a:pt x="423" y="424"/>
                  </a:lnTo>
                  <a:close/>
                  <a:moveTo>
                    <a:pt x="423" y="729"/>
                  </a:moveTo>
                  <a:cubicBezTo>
                    <a:pt x="468" y="714"/>
                    <a:pt x="507" y="664"/>
                    <a:pt x="532" y="593"/>
                  </a:cubicBezTo>
                  <a:cubicBezTo>
                    <a:pt x="498" y="586"/>
                    <a:pt x="462" y="581"/>
                    <a:pt x="423" y="579"/>
                  </a:cubicBezTo>
                  <a:lnTo>
                    <a:pt x="423" y="729"/>
                  </a:lnTo>
                  <a:close/>
                  <a:moveTo>
                    <a:pt x="57" y="424"/>
                  </a:moveTo>
                  <a:cubicBezTo>
                    <a:pt x="62" y="484"/>
                    <a:pt x="83" y="541"/>
                    <a:pt x="116" y="588"/>
                  </a:cubicBezTo>
                  <a:cubicBezTo>
                    <a:pt x="138" y="576"/>
                    <a:pt x="162" y="565"/>
                    <a:pt x="188" y="556"/>
                  </a:cubicBezTo>
                  <a:cubicBezTo>
                    <a:pt x="178" y="515"/>
                    <a:pt x="172" y="470"/>
                    <a:pt x="170" y="424"/>
                  </a:cubicBezTo>
                  <a:lnTo>
                    <a:pt x="57" y="424"/>
                  </a:lnTo>
                  <a:close/>
                  <a:moveTo>
                    <a:pt x="253" y="703"/>
                  </a:moveTo>
                  <a:cubicBezTo>
                    <a:pt x="234" y="676"/>
                    <a:pt x="218" y="644"/>
                    <a:pt x="205" y="608"/>
                  </a:cubicBezTo>
                  <a:cubicBezTo>
                    <a:pt x="185" y="615"/>
                    <a:pt x="167" y="622"/>
                    <a:pt x="151" y="631"/>
                  </a:cubicBezTo>
                  <a:cubicBezTo>
                    <a:pt x="180" y="661"/>
                    <a:pt x="215" y="685"/>
                    <a:pt x="253" y="703"/>
                  </a:cubicBezTo>
                  <a:close/>
                  <a:moveTo>
                    <a:pt x="367" y="424"/>
                  </a:moveTo>
                  <a:lnTo>
                    <a:pt x="226" y="424"/>
                  </a:lnTo>
                  <a:cubicBezTo>
                    <a:pt x="228" y="465"/>
                    <a:pt x="233" y="504"/>
                    <a:pt x="242" y="540"/>
                  </a:cubicBezTo>
                  <a:cubicBezTo>
                    <a:pt x="281" y="531"/>
                    <a:pt x="323" y="525"/>
                    <a:pt x="367" y="523"/>
                  </a:cubicBezTo>
                  <a:lnTo>
                    <a:pt x="367" y="424"/>
                  </a:lnTo>
                  <a:close/>
                  <a:moveTo>
                    <a:pt x="367" y="729"/>
                  </a:moveTo>
                  <a:lnTo>
                    <a:pt x="367" y="579"/>
                  </a:lnTo>
                  <a:cubicBezTo>
                    <a:pt x="328" y="581"/>
                    <a:pt x="291" y="586"/>
                    <a:pt x="258" y="593"/>
                  </a:cubicBezTo>
                  <a:cubicBezTo>
                    <a:pt x="283" y="664"/>
                    <a:pt x="322" y="714"/>
                    <a:pt x="367" y="72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Circle"/>
            <p:cNvSpPr>
              <a:spLocks noChangeAspect="1" noEditPoints="1"/>
            </p:cNvSpPr>
            <p:nvPr/>
          </p:nvSpPr>
          <p:spPr bwMode="auto">
            <a:xfrm>
              <a:off x="3428433" y="2060848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809926" y="1930999"/>
            <a:ext cx="365665" cy="382741"/>
            <a:chOff x="1543929" y="2071742"/>
            <a:chExt cx="351479" cy="352338"/>
          </a:xfrm>
        </p:grpSpPr>
        <p:sp>
          <p:nvSpPr>
            <p:cNvPr id="35" name="Search Icon"/>
            <p:cNvSpPr>
              <a:spLocks noChangeAspect="1" noEditPoints="1"/>
            </p:cNvSpPr>
            <p:nvPr/>
          </p:nvSpPr>
          <p:spPr bwMode="auto">
            <a:xfrm>
              <a:off x="1641398" y="2168707"/>
              <a:ext cx="156541" cy="158405"/>
            </a:xfrm>
            <a:custGeom>
              <a:avLst/>
              <a:gdLst>
                <a:gd name="T0" fmla="*/ 22 w 591"/>
                <a:gd name="T1" fmla="*/ 483 h 592"/>
                <a:gd name="T2" fmla="*/ 170 w 591"/>
                <a:gd name="T3" fmla="*/ 338 h 592"/>
                <a:gd name="T4" fmla="*/ 147 w 591"/>
                <a:gd name="T5" fmla="*/ 226 h 592"/>
                <a:gd name="T6" fmla="*/ 366 w 591"/>
                <a:gd name="T7" fmla="*/ 0 h 592"/>
                <a:gd name="T8" fmla="*/ 591 w 591"/>
                <a:gd name="T9" fmla="*/ 226 h 592"/>
                <a:gd name="T10" fmla="*/ 366 w 591"/>
                <a:gd name="T11" fmla="*/ 444 h 592"/>
                <a:gd name="T12" fmla="*/ 258 w 591"/>
                <a:gd name="T13" fmla="*/ 424 h 592"/>
                <a:gd name="T14" fmla="*/ 108 w 591"/>
                <a:gd name="T15" fmla="*/ 570 h 592"/>
                <a:gd name="T16" fmla="*/ 22 w 591"/>
                <a:gd name="T17" fmla="*/ 570 h 592"/>
                <a:gd name="T18" fmla="*/ 22 w 591"/>
                <a:gd name="T19" fmla="*/ 483 h 592"/>
                <a:gd name="T20" fmla="*/ 366 w 591"/>
                <a:gd name="T21" fmla="*/ 84 h 592"/>
                <a:gd name="T22" fmla="*/ 225 w 591"/>
                <a:gd name="T23" fmla="*/ 226 h 592"/>
                <a:gd name="T24" fmla="*/ 366 w 591"/>
                <a:gd name="T25" fmla="*/ 367 h 592"/>
                <a:gd name="T26" fmla="*/ 507 w 591"/>
                <a:gd name="T27" fmla="*/ 226 h 592"/>
                <a:gd name="T28" fmla="*/ 366 w 591"/>
                <a:gd name="T29" fmla="*/ 8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1" h="592">
                  <a:moveTo>
                    <a:pt x="22" y="483"/>
                  </a:moveTo>
                  <a:lnTo>
                    <a:pt x="170" y="338"/>
                  </a:lnTo>
                  <a:cubicBezTo>
                    <a:pt x="151" y="305"/>
                    <a:pt x="147" y="267"/>
                    <a:pt x="147" y="226"/>
                  </a:cubicBezTo>
                  <a:cubicBezTo>
                    <a:pt x="147" y="101"/>
                    <a:pt x="241" y="0"/>
                    <a:pt x="366" y="0"/>
                  </a:cubicBezTo>
                  <a:cubicBezTo>
                    <a:pt x="490" y="0"/>
                    <a:pt x="591" y="101"/>
                    <a:pt x="591" y="226"/>
                  </a:cubicBezTo>
                  <a:cubicBezTo>
                    <a:pt x="591" y="350"/>
                    <a:pt x="490" y="444"/>
                    <a:pt x="366" y="444"/>
                  </a:cubicBezTo>
                  <a:cubicBezTo>
                    <a:pt x="327" y="444"/>
                    <a:pt x="290" y="441"/>
                    <a:pt x="258" y="424"/>
                  </a:cubicBezTo>
                  <a:lnTo>
                    <a:pt x="108" y="570"/>
                  </a:lnTo>
                  <a:cubicBezTo>
                    <a:pt x="86" y="592"/>
                    <a:pt x="44" y="592"/>
                    <a:pt x="22" y="570"/>
                  </a:cubicBezTo>
                  <a:cubicBezTo>
                    <a:pt x="0" y="548"/>
                    <a:pt x="0" y="505"/>
                    <a:pt x="22" y="483"/>
                  </a:cubicBezTo>
                  <a:close/>
                  <a:moveTo>
                    <a:pt x="366" y="84"/>
                  </a:moveTo>
                  <a:cubicBezTo>
                    <a:pt x="288" y="84"/>
                    <a:pt x="225" y="148"/>
                    <a:pt x="225" y="226"/>
                  </a:cubicBezTo>
                  <a:cubicBezTo>
                    <a:pt x="225" y="303"/>
                    <a:pt x="288" y="367"/>
                    <a:pt x="366" y="367"/>
                  </a:cubicBezTo>
                  <a:cubicBezTo>
                    <a:pt x="444" y="367"/>
                    <a:pt x="507" y="303"/>
                    <a:pt x="507" y="226"/>
                  </a:cubicBezTo>
                  <a:cubicBezTo>
                    <a:pt x="507" y="148"/>
                    <a:pt x="444" y="84"/>
                    <a:pt x="366" y="8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Circle"/>
            <p:cNvSpPr>
              <a:spLocks noChangeAspect="1" noEditPoints="1"/>
            </p:cNvSpPr>
            <p:nvPr/>
          </p:nvSpPr>
          <p:spPr bwMode="auto">
            <a:xfrm>
              <a:off x="1543929" y="2071742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8083177" y="1940674"/>
            <a:ext cx="365665" cy="382741"/>
            <a:chOff x="5832160" y="2072365"/>
            <a:chExt cx="351479" cy="352338"/>
          </a:xfrm>
        </p:grpSpPr>
        <p:sp>
          <p:nvSpPr>
            <p:cNvPr id="38" name="Light Bulb Icon"/>
            <p:cNvSpPr>
              <a:spLocks noChangeAspect="1" noEditPoints="1"/>
            </p:cNvSpPr>
            <p:nvPr/>
          </p:nvSpPr>
          <p:spPr bwMode="auto">
            <a:xfrm>
              <a:off x="5948089" y="2147124"/>
              <a:ext cx="119621" cy="202816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832160" y="2072365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247285" y="1099416"/>
            <a:ext cx="12928388" cy="5541818"/>
          </a:xfrm>
        </p:spPr>
        <p:txBody>
          <a:bodyPr/>
          <a:lstStyle/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What?</a:t>
            </a: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Training of young researchers in training networks across Europe</a:t>
            </a: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International knowledge transfer between institutions, sectors &amp; disciplines</a:t>
            </a: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How?</a:t>
            </a: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Research-related and transferable competences </a:t>
            </a: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Involvement of the non-academic sector</a:t>
            </a: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575756"/>
              </a:solidFill>
            </a:endParaRP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Who?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575756"/>
              </a:solidFill>
            </a:endParaRP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At least 3 institutions from 3 different member states/associated countries</a:t>
            </a: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399685" y="1417320"/>
            <a:ext cx="13087715" cy="553212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127095" cy="662400"/>
          </a:xfrm>
        </p:spPr>
        <p:txBody>
          <a:bodyPr/>
          <a:lstStyle/>
          <a:p>
            <a:r>
              <a:rPr lang="de-DE" dirty="0" err="1">
                <a:solidFill>
                  <a:srgbClr val="575756"/>
                </a:solidFill>
              </a:rPr>
              <a:t>Doctoral</a:t>
            </a:r>
            <a:r>
              <a:rPr lang="de-DE" dirty="0">
                <a:solidFill>
                  <a:srgbClr val="575756"/>
                </a:solidFill>
              </a:rPr>
              <a:t> Networks – Training Programme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488169520"/>
              </p:ext>
            </p:extLst>
          </p:nvPr>
        </p:nvGraphicFramePr>
        <p:xfrm>
          <a:off x="1349289" y="1252293"/>
          <a:ext cx="9875520" cy="639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27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896975" y="1645325"/>
            <a:ext cx="13132989" cy="5734963"/>
          </a:xfrm>
        </p:spPr>
        <p:txBody>
          <a:bodyPr/>
          <a:lstStyle/>
          <a:p>
            <a:endParaRPr lang="en-US" sz="2200" dirty="0"/>
          </a:p>
          <a:p>
            <a:r>
              <a:rPr lang="en-US" sz="2200" dirty="0"/>
              <a:t>Funded PhD positions for up to 3 years </a:t>
            </a:r>
          </a:p>
          <a:p>
            <a:r>
              <a:rPr lang="en-US" sz="2200" dirty="0"/>
              <a:t>All domains of research are covered (bottom-up approach) </a:t>
            </a:r>
          </a:p>
          <a:p>
            <a:r>
              <a:rPr lang="en-US" sz="2200" dirty="0"/>
              <a:t>Topic of the PhD project already defined </a:t>
            </a:r>
            <a:r>
              <a:rPr lang="en-US" sz="2200" dirty="0">
                <a:sym typeface="Wingdings" panose="05000000000000000000" pitchFamily="2" charset="2"/>
              </a:rPr>
              <a:t> Y</a:t>
            </a:r>
            <a:r>
              <a:rPr lang="en-US" sz="2200" dirty="0"/>
              <a:t>ou can start very soon</a:t>
            </a:r>
          </a:p>
          <a:p>
            <a:r>
              <a:rPr lang="en-US" sz="2200" dirty="0"/>
              <a:t>Employment contract including social security benefits</a:t>
            </a:r>
          </a:p>
          <a:p>
            <a:r>
              <a:rPr lang="en-US" sz="2200" dirty="0"/>
              <a:t>100% working time on your project</a:t>
            </a:r>
          </a:p>
          <a:p>
            <a:r>
              <a:rPr lang="en-US" sz="2200" dirty="0"/>
              <a:t>Training within an international network</a:t>
            </a:r>
          </a:p>
          <a:p>
            <a:r>
              <a:rPr lang="en-US" sz="2200" dirty="0"/>
              <a:t>Contact to the non–academic sector and potential future employers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185170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863834" y="1629740"/>
            <a:ext cx="13132989" cy="5734963"/>
          </a:xfrm>
        </p:spPr>
        <p:txBody>
          <a:bodyPr/>
          <a:lstStyle/>
          <a:p>
            <a:endParaRPr lang="en-US" sz="2200" dirty="0"/>
          </a:p>
          <a:p>
            <a:r>
              <a:rPr lang="en-US" sz="2200" dirty="0"/>
              <a:t>You apply for vacancies in EU-funded DN projects</a:t>
            </a:r>
          </a:p>
          <a:p>
            <a:r>
              <a:rPr lang="en-US" sz="2200" dirty="0"/>
              <a:t>You do </a:t>
            </a:r>
            <a:r>
              <a:rPr lang="en-US" sz="2200" u="sng" dirty="0"/>
              <a:t>not</a:t>
            </a:r>
            <a:r>
              <a:rPr lang="en-US" sz="2200" dirty="0"/>
              <a:t> hold a PhD</a:t>
            </a:r>
          </a:p>
          <a:p>
            <a:r>
              <a:rPr lang="en-US" sz="2200" dirty="0"/>
              <a:t>You can be of any nationality &amp; age </a:t>
            </a:r>
          </a:p>
          <a:p>
            <a:r>
              <a:rPr lang="en-US" sz="2200" dirty="0"/>
              <a:t>You need to follow the MSCA Mobility Rule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9870986" cy="662400"/>
          </a:xfrm>
        </p:spPr>
        <p:txBody>
          <a:bodyPr/>
          <a:lstStyle/>
          <a:p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a </a:t>
            </a:r>
            <a:r>
              <a:rPr lang="en-US" sz="2800" dirty="0"/>
              <a:t>DN Project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055241"/>
      </p:ext>
    </p:extLst>
  </p:cSld>
  <p:clrMapOvr>
    <a:masterClrMapping/>
  </p:clrMapOvr>
</p:sld>
</file>

<file path=ppt/theme/theme1.xml><?xml version="1.0" encoding="utf-8"?>
<a:theme xmlns:a="http://schemas.openxmlformats.org/drawingml/2006/main" name="Kooperationsstelle-Masterlayout-2010-dunkleres-grau">
  <a:themeElements>
    <a:clrScheme name="KoWi Standard">
      <a:dk1>
        <a:srgbClr val="292929"/>
      </a:dk1>
      <a:lt1>
        <a:srgbClr val="FFFFFF"/>
      </a:lt1>
      <a:dk2>
        <a:srgbClr val="4B4B4B"/>
      </a:dk2>
      <a:lt2>
        <a:srgbClr val="D8D8D8"/>
      </a:lt2>
      <a:accent1>
        <a:srgbClr val="FEB83E"/>
      </a:accent1>
      <a:accent2>
        <a:srgbClr val="0097AC"/>
      </a:accent2>
      <a:accent3>
        <a:srgbClr val="D8D8D8"/>
      </a:accent3>
      <a:accent4>
        <a:srgbClr val="4A6983"/>
      </a:accent4>
      <a:accent5>
        <a:srgbClr val="4BACC6"/>
      </a:accent5>
      <a:accent6>
        <a:srgbClr val="FEB83E"/>
      </a:accent6>
      <a:hlink>
        <a:srgbClr val="0097AC"/>
      </a:hlink>
      <a:folHlink>
        <a:srgbClr val="0097A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700" i="1" dirty="0">
            <a:solidFill>
              <a:srgbClr val="575756"/>
            </a:solidFill>
            <a:latin typeface="Fira Sans Medium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Wi_Masterlayout_Standard.potx" id="{F678B9BE-8F71-4D40-8818-CD41C86DC31B}" vid="{89284BFD-10E9-4AF0-A5CC-031157C6A3BD}"/>
    </a:ext>
  </a:extLst>
</a:theme>
</file>

<file path=ppt/theme/theme2.xml><?xml version="1.0" encoding="utf-8"?>
<a:theme xmlns:a="http://schemas.openxmlformats.org/drawingml/2006/main" name="1_Kooperationsstelle-Masterlayout-2010-dunkleres-grau">
  <a:themeElements>
    <a:clrScheme name="KoWi Standard">
      <a:dk1>
        <a:srgbClr val="292929"/>
      </a:dk1>
      <a:lt1>
        <a:srgbClr val="FFFFFF"/>
      </a:lt1>
      <a:dk2>
        <a:srgbClr val="4B4B4B"/>
      </a:dk2>
      <a:lt2>
        <a:srgbClr val="D8D8D8"/>
      </a:lt2>
      <a:accent1>
        <a:srgbClr val="FEB83E"/>
      </a:accent1>
      <a:accent2>
        <a:srgbClr val="0097AC"/>
      </a:accent2>
      <a:accent3>
        <a:srgbClr val="D8D8D8"/>
      </a:accent3>
      <a:accent4>
        <a:srgbClr val="4A6983"/>
      </a:accent4>
      <a:accent5>
        <a:srgbClr val="4BACC6"/>
      </a:accent5>
      <a:accent6>
        <a:srgbClr val="FEB83E"/>
      </a:accent6>
      <a:hlink>
        <a:srgbClr val="0097AC"/>
      </a:hlink>
      <a:folHlink>
        <a:srgbClr val="0097A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700" i="1" dirty="0">
            <a:solidFill>
              <a:srgbClr val="575756"/>
            </a:solidFill>
            <a:latin typeface="Fira Sans Medium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Wi-Muster_Standard_deutsch.pptx" id="{B6C36B85-C9C3-436D-A0F3-F378C944B39C}" vid="{FBB94F47-1B0B-49CD-9D0C-2EC338D169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KoWi_Masterlayout_Standard</Template>
  <TotalTime>0</TotalTime>
  <Words>823</Words>
  <Application>Microsoft Office PowerPoint</Application>
  <PresentationFormat>Benutzerdefiniert</PresentationFormat>
  <Paragraphs>197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Fira Sans Book</vt:lpstr>
      <vt:lpstr>Fira Sans Medium</vt:lpstr>
      <vt:lpstr>Fira Sans SemiBold</vt:lpstr>
      <vt:lpstr>Verdana</vt:lpstr>
      <vt:lpstr>Wingdings</vt:lpstr>
      <vt:lpstr>Kooperationsstelle-Masterlayout-2010-dunkleres-grau</vt:lpstr>
      <vt:lpstr>1_Kooperationsstelle-Masterlayout-2010-dunkleres-grau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2021-03-08T08:06:15Z</dcterms:created>
  <dcterms:modified xsi:type="dcterms:W3CDTF">2024-04-16T06:19:48Z</dcterms:modified>
</cp:coreProperties>
</file>