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99" r:id="rId2"/>
  </p:sldMasterIdLst>
  <p:notesMasterIdLst>
    <p:notesMasterId r:id="rId29"/>
  </p:notesMasterIdLst>
  <p:handoutMasterIdLst>
    <p:handoutMasterId r:id="rId30"/>
  </p:handoutMasterIdLst>
  <p:sldIdLst>
    <p:sldId id="256" r:id="rId3"/>
    <p:sldId id="477" r:id="rId4"/>
    <p:sldId id="478" r:id="rId5"/>
    <p:sldId id="476" r:id="rId6"/>
    <p:sldId id="383" r:id="rId7"/>
    <p:sldId id="445" r:id="rId8"/>
    <p:sldId id="406" r:id="rId9"/>
    <p:sldId id="444" r:id="rId10"/>
    <p:sldId id="447" r:id="rId11"/>
    <p:sldId id="448" r:id="rId12"/>
    <p:sldId id="449" r:id="rId13"/>
    <p:sldId id="409" r:id="rId14"/>
    <p:sldId id="525" r:id="rId15"/>
    <p:sldId id="452" r:id="rId16"/>
    <p:sldId id="475" r:id="rId17"/>
    <p:sldId id="480" r:id="rId18"/>
    <p:sldId id="463" r:id="rId19"/>
    <p:sldId id="464" r:id="rId20"/>
    <p:sldId id="465" r:id="rId21"/>
    <p:sldId id="289" r:id="rId22"/>
    <p:sldId id="648" r:id="rId23"/>
    <p:sldId id="378" r:id="rId24"/>
    <p:sldId id="349" r:id="rId25"/>
    <p:sldId id="412" r:id="rId26"/>
    <p:sldId id="981" r:id="rId27"/>
    <p:sldId id="649" r:id="rId28"/>
  </p:sldIdLst>
  <p:sldSz cx="13716000" cy="7740650"/>
  <p:notesSz cx="6735763" cy="9866313"/>
  <p:defaultTextStyle>
    <a:defPPr>
      <a:defRPr lang="de-DE"/>
    </a:defPPr>
    <a:lvl1pPr marL="0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1pPr>
    <a:lvl2pPr marL="514944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2pPr>
    <a:lvl3pPr marL="1029889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3pPr>
    <a:lvl4pPr marL="1544833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4pPr>
    <a:lvl5pPr marL="2059777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5pPr>
    <a:lvl6pPr marL="2574722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6pPr>
    <a:lvl7pPr marL="3089666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7pPr>
    <a:lvl8pPr marL="3604611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8pPr>
    <a:lvl9pPr marL="4119555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F19"/>
    <a:srgbClr val="575756"/>
    <a:srgbClr val="EC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8608" autoAdjust="0"/>
  </p:normalViewPr>
  <p:slideViewPr>
    <p:cSldViewPr snapToGrid="0">
      <p:cViewPr varScale="1">
        <p:scale>
          <a:sx n="51" d="100"/>
          <a:sy n="51" d="100"/>
        </p:scale>
        <p:origin x="100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54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575756"/>
              </a:solidFill>
              <a:latin typeface="Fira Sans Book" panose="020B05030500000200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69F19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D-4014-8E4A-975C5BECBD7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D-4014-8E4A-975C5BECBD7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57575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D-4014-8E4A-975C5BECB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2780136"/>
        <c:axId val="642775872"/>
      </c:barChart>
      <c:catAx>
        <c:axId val="64278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75756"/>
                </a:solidFill>
                <a:latin typeface="Fira Sans Book" panose="020B0503050000020004" pitchFamily="34" charset="0"/>
                <a:ea typeface="+mn-ea"/>
                <a:cs typeface="+mn-cs"/>
              </a:defRPr>
            </a:pPr>
            <a:endParaRPr lang="de-DE"/>
          </a:p>
        </c:txPr>
        <c:crossAx val="642775872"/>
        <c:crosses val="autoZero"/>
        <c:auto val="1"/>
        <c:lblAlgn val="ctr"/>
        <c:lblOffset val="100"/>
        <c:noMultiLvlLbl val="0"/>
      </c:catAx>
      <c:valAx>
        <c:axId val="6427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278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75756"/>
              </a:solidFill>
              <a:latin typeface="Fira Sans Book" panose="020B05030500000200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B276-5080-4FEC-9719-1305125A2215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8C8B-7F43-42F2-8D24-373E537CF72D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277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AD3D-1902-48A6-9E4C-5B8EA0B1ED7E}" type="datetimeFigureOut">
              <a:rPr lang="fr-BE" smtClean="0"/>
              <a:t>15-04-24</a:t>
            </a:fld>
            <a:endParaRPr lang="fr-B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3488"/>
            <a:ext cx="58975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B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A6DF4-9224-490B-8291-56FAAE171C2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328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1pPr>
    <a:lvl2pPr marL="514944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2pPr>
    <a:lvl3pPr marL="1029889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3pPr>
    <a:lvl4pPr marL="1544833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4pPr>
    <a:lvl5pPr marL="2059777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5pPr>
    <a:lvl6pPr marL="2574722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6pPr>
    <a:lvl7pPr marL="3089666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7pPr>
    <a:lvl8pPr marL="3604611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8pPr>
    <a:lvl9pPr marL="4119555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>
                <a:latin typeface="Fira Sans Book" panose="020B0503050000020004" pitchFamily="34" charset="0"/>
              </a:rPr>
              <a:t>- MSCA:</a:t>
            </a:r>
            <a:r>
              <a:rPr lang="en-US" sz="1000" dirty="0"/>
              <a:t> Fund excellent R&amp;I, equip researchers with new knowledge and skills through mobility and exposure to different sectors and discipline</a:t>
            </a:r>
          </a:p>
          <a:p>
            <a:r>
              <a:rPr lang="de-DE" sz="1000" dirty="0">
                <a:latin typeface="Fira Sans Book" panose="020B0503050000020004" pitchFamily="34" charset="0"/>
              </a:rPr>
              <a:t>- DN: </a:t>
            </a:r>
            <a:r>
              <a:rPr lang="en-US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and implement doctoral programs by partnerships of organizations from different sectors in Europe and beyond </a:t>
            </a:r>
            <a:endParaRPr lang="de-DE" sz="1000" dirty="0">
              <a:latin typeface="Fira Sans Book" panose="020B050305000002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82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800694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866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5204">
              <a:defRPr/>
            </a:pPr>
            <a:fld id="{22AA6DF4-9224-490B-8291-56FAAE171C2F}" type="slidenum">
              <a:rPr lang="fr-BE">
                <a:solidFill>
                  <a:prstClr val="black"/>
                </a:solidFill>
                <a:latin typeface="Calibri" panose="020F0502020204030204"/>
              </a:rPr>
              <a:pPr defTabSz="1075204">
                <a:defRPr/>
              </a:pPr>
              <a:t>19</a:t>
            </a:fld>
            <a:endParaRPr lang="fr-B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811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A6DF4-9224-490B-8291-56FAAE171C2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298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8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StG2017 in NCP Report 13,4%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A6DF4-9224-490B-8291-56FAAE171C2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298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5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338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591425" y="4949825"/>
            <a:ext cx="5137150" cy="1349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1">
                <a:solidFill>
                  <a:srgbClr val="575756"/>
                </a:solidFill>
              </a:defRPr>
            </a:lvl1pPr>
          </a:lstStyle>
          <a:p>
            <a:pPr lvl="0"/>
            <a:endParaRPr lang="de-DE" b="1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98E9F950-97A0-9340-8FDD-D38FAAC96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042" y="770433"/>
            <a:ext cx="4093199" cy="2268047"/>
          </a:xfrm>
          <a:prstGeom prst="rect">
            <a:avLst/>
          </a:prstGeom>
        </p:spPr>
      </p:pic>
      <p:cxnSp>
        <p:nvCxnSpPr>
          <p:cNvPr id="57" name="Gerade Verbindung 6">
            <a:extLst>
              <a:ext uri="{FF2B5EF4-FFF2-40B4-BE49-F238E27FC236}">
                <a16:creationId xmlns:a16="http://schemas.microsoft.com/office/drawing/2014/main" id="{5CCB19A4-AE51-D346-80BD-44A61FB401F5}"/>
              </a:ext>
            </a:extLst>
          </p:cNvPr>
          <p:cNvCxnSpPr>
            <a:cxnSpLocks/>
          </p:cNvCxnSpPr>
          <p:nvPr userDrawn="1"/>
        </p:nvCxnSpPr>
        <p:spPr>
          <a:xfrm>
            <a:off x="431043" y="3038480"/>
            <a:ext cx="12853914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>
            <a:extLst>
              <a:ext uri="{FF2B5EF4-FFF2-40B4-BE49-F238E27FC236}">
                <a16:creationId xmlns:a16="http://schemas.microsoft.com/office/drawing/2014/main" id="{885B5F69-43C4-E34F-91A7-9D4F60BB97FB}"/>
              </a:ext>
            </a:extLst>
          </p:cNvPr>
          <p:cNvSpPr/>
          <p:nvPr userDrawn="1"/>
        </p:nvSpPr>
        <p:spPr>
          <a:xfrm>
            <a:off x="6115786" y="5279658"/>
            <a:ext cx="912130" cy="912130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7247E161-D204-EC40-BA1F-EA2E1E9D6AFB}"/>
              </a:ext>
            </a:extLst>
          </p:cNvPr>
          <p:cNvSpPr/>
          <p:nvPr userDrawn="1"/>
        </p:nvSpPr>
        <p:spPr>
          <a:xfrm>
            <a:off x="5186986" y="4302188"/>
            <a:ext cx="1608418" cy="1608418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5638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183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90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61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904875" y="5591722"/>
            <a:ext cx="676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9788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1782400" y="1717145"/>
            <a:ext cx="10612800" cy="327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9061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399685" y="1419920"/>
            <a:ext cx="6044400" cy="51194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cxnSp>
        <p:nvCxnSpPr>
          <p:cNvPr id="5" name="Gerade Verbindung 9">
            <a:extLst>
              <a:ext uri="{FF2B5EF4-FFF2-40B4-BE49-F238E27FC236}">
                <a16:creationId xmlns:a16="http://schemas.microsoft.com/office/drawing/2014/main" id="{4E8E587C-D595-9F4A-B2E2-7935EC54779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9809727C-7E42-E944-A605-173720023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6981825" y="0"/>
            <a:ext cx="6734175" cy="7740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176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7093697" y="1419920"/>
            <a:ext cx="6044400" cy="53965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cxnSp>
        <p:nvCxnSpPr>
          <p:cNvPr id="4" name="Gerade Verbindung 10">
            <a:extLst>
              <a:ext uri="{FF2B5EF4-FFF2-40B4-BE49-F238E27FC236}">
                <a16:creationId xmlns:a16="http://schemas.microsoft.com/office/drawing/2014/main" id="{0721796C-310E-D74E-8011-23107C7B9722}"/>
              </a:ext>
            </a:extLst>
          </p:cNvPr>
          <p:cNvCxnSpPr>
            <a:cxnSpLocks/>
          </p:cNvCxnSpPr>
          <p:nvPr userDrawn="1"/>
        </p:nvCxnSpPr>
        <p:spPr>
          <a:xfrm>
            <a:off x="6955063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F0470FC-9B9B-5740-8740-64B779A93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40338" y="7060373"/>
            <a:ext cx="1047481" cy="582758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>
          <a:xfrm>
            <a:off x="0" y="0"/>
            <a:ext cx="6705600" cy="7740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8165407" y="7154922"/>
            <a:ext cx="49824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7093697" y="273466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62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0"/>
          <p:cNvSpPr>
            <a:spLocks noGrp="1"/>
          </p:cNvSpPr>
          <p:nvPr>
            <p:ph sz="quarter" idx="21"/>
          </p:nvPr>
        </p:nvSpPr>
        <p:spPr>
          <a:xfrm>
            <a:off x="197999" y="2251316"/>
            <a:ext cx="6645685" cy="33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6858000" y="1440934"/>
            <a:ext cx="6195600" cy="14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188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endParaRPr lang="de-DE" dirty="0"/>
          </a:p>
        </p:txBody>
      </p:sp>
      <p:cxnSp>
        <p:nvCxnSpPr>
          <p:cNvPr id="8" name="Gerade Verbindung 15">
            <a:extLst>
              <a:ext uri="{FF2B5EF4-FFF2-40B4-BE49-F238E27FC236}">
                <a16:creationId xmlns:a16="http://schemas.microsoft.com/office/drawing/2014/main" id="{47ABAF2D-0AE4-CD45-8AE4-9661FC229441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AF6F005E-9AD9-F54F-AE99-C7620DEFF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>
          <a:xfrm>
            <a:off x="399685" y="1440934"/>
            <a:ext cx="6231600" cy="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20"/>
          </p:nvPr>
        </p:nvSpPr>
        <p:spPr>
          <a:xfrm>
            <a:off x="399685" y="6385065"/>
            <a:ext cx="62316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666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/Bild Layou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93697" y="1419920"/>
            <a:ext cx="6044400" cy="539651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4" name="Gerade Verbindung 10">
            <a:extLst>
              <a:ext uri="{FF2B5EF4-FFF2-40B4-BE49-F238E27FC236}">
                <a16:creationId xmlns:a16="http://schemas.microsoft.com/office/drawing/2014/main" id="{0721796C-310E-D74E-8011-23107C7B9722}"/>
              </a:ext>
            </a:extLst>
          </p:cNvPr>
          <p:cNvCxnSpPr>
            <a:cxnSpLocks/>
          </p:cNvCxnSpPr>
          <p:nvPr userDrawn="1"/>
        </p:nvCxnSpPr>
        <p:spPr>
          <a:xfrm>
            <a:off x="6955063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F0470FC-9B9B-5740-8740-64B779A93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40338" y="7060373"/>
            <a:ext cx="1047481" cy="582758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>
          <a:xfrm>
            <a:off x="0" y="0"/>
            <a:ext cx="6705600" cy="77406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69F19"/>
              </a:buClr>
              <a:buNone/>
              <a:defRPr sz="1800">
                <a:solidFill>
                  <a:srgbClr val="575756"/>
                </a:solidFill>
              </a:defRPr>
            </a:lvl1pPr>
            <a:lvl2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2pPr>
            <a:lvl3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7093697" y="273466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703578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EB83E"/>
              </a:buClr>
              <a:defRPr/>
            </a:lvl1pPr>
            <a:lvl2pPr>
              <a:buClr>
                <a:srgbClr val="FEB83E"/>
              </a:buClr>
              <a:defRPr/>
            </a:lvl2pPr>
            <a:lvl3pPr>
              <a:buClr>
                <a:srgbClr val="FEB83E"/>
              </a:buClr>
              <a:defRPr/>
            </a:lvl3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08271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aseline="0">
                <a:solidFill>
                  <a:srgbClr val="ECECED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90988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90988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90988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90988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90988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7369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7369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67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591425" y="4949825"/>
            <a:ext cx="5137150" cy="1349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1">
                <a:solidFill>
                  <a:srgbClr val="575756"/>
                </a:solidFill>
              </a:defRPr>
            </a:lvl1pPr>
          </a:lstStyle>
          <a:p>
            <a:pPr lvl="0"/>
            <a:r>
              <a:rPr lang="de-DE" b="1"/>
              <a:t>Formatvorlagen des Textmasters bearbeiten</a:t>
            </a:r>
          </a:p>
          <a:p>
            <a:pPr lvl="1"/>
            <a:r>
              <a:rPr lang="de-DE" b="1"/>
              <a:t>Zweite Ebene</a:t>
            </a:r>
          </a:p>
          <a:p>
            <a:pPr lvl="2"/>
            <a:r>
              <a:rPr lang="de-DE" b="1"/>
              <a:t>Dritte Ebene</a:t>
            </a: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98E9F950-97A0-9340-8FDD-D38FAAC96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042" y="770433"/>
            <a:ext cx="4093199" cy="2268047"/>
          </a:xfrm>
          <a:prstGeom prst="rect">
            <a:avLst/>
          </a:prstGeom>
        </p:spPr>
      </p:pic>
      <p:cxnSp>
        <p:nvCxnSpPr>
          <p:cNvPr id="57" name="Gerade Verbindung 6">
            <a:extLst>
              <a:ext uri="{FF2B5EF4-FFF2-40B4-BE49-F238E27FC236}">
                <a16:creationId xmlns:a16="http://schemas.microsoft.com/office/drawing/2014/main" id="{5CCB19A4-AE51-D346-80BD-44A61FB401F5}"/>
              </a:ext>
            </a:extLst>
          </p:cNvPr>
          <p:cNvCxnSpPr>
            <a:cxnSpLocks/>
          </p:cNvCxnSpPr>
          <p:nvPr userDrawn="1"/>
        </p:nvCxnSpPr>
        <p:spPr>
          <a:xfrm>
            <a:off x="431043" y="3038480"/>
            <a:ext cx="12853914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>
            <a:extLst>
              <a:ext uri="{FF2B5EF4-FFF2-40B4-BE49-F238E27FC236}">
                <a16:creationId xmlns:a16="http://schemas.microsoft.com/office/drawing/2014/main" id="{885B5F69-43C4-E34F-91A7-9D4F60BB97FB}"/>
              </a:ext>
            </a:extLst>
          </p:cNvPr>
          <p:cNvSpPr/>
          <p:nvPr userDrawn="1"/>
        </p:nvSpPr>
        <p:spPr>
          <a:xfrm>
            <a:off x="6115786" y="5279658"/>
            <a:ext cx="912130" cy="912130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7247E161-D204-EC40-BA1F-EA2E1E9D6AFB}"/>
              </a:ext>
            </a:extLst>
          </p:cNvPr>
          <p:cNvSpPr/>
          <p:nvPr userDrawn="1"/>
        </p:nvSpPr>
        <p:spPr>
          <a:xfrm>
            <a:off x="5186986" y="4302188"/>
            <a:ext cx="1608418" cy="1608418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6932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aseline="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90988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90988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90988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90988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90988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7369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7369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92478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6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000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614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1892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1790988" y="5509458"/>
            <a:ext cx="576000" cy="57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8" name="Textplatzhalt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790988" y="4676400"/>
            <a:ext cx="576000" cy="57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0" name="Textplatzhalt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1790988" y="3016800"/>
            <a:ext cx="576000" cy="576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1" name="Textplatzhalt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1778731" y="3844800"/>
            <a:ext cx="576000" cy="576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2" name="Textplatzhalt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1778731" y="2178000"/>
            <a:ext cx="576000" cy="576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658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366293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164438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32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42810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529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6672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42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31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96303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70752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58177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7378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6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1790988" y="5509458"/>
            <a:ext cx="576000" cy="57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8" name="Textplatzhalt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790988" y="4676400"/>
            <a:ext cx="576000" cy="57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0" name="Textplatzhalt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1790988" y="3016800"/>
            <a:ext cx="576000" cy="576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1" name="Textplatzhalt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1778731" y="3844800"/>
            <a:ext cx="576000" cy="576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2" name="Textplatzhalt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1790988" y="2178000"/>
            <a:ext cx="576000" cy="576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469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18222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31131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2086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46827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72576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70746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904875" y="5591722"/>
            <a:ext cx="676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35829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11" y="1191622"/>
            <a:ext cx="13132989" cy="5734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03012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8547" y="176463"/>
            <a:ext cx="12564478" cy="689811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r>
              <a:rPr lang="de-DE" dirty="0"/>
              <a:t>Text durch Klicken hinzufügen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576"/>
            <a:ext cx="13755186" cy="2393035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81332" y="3224755"/>
            <a:ext cx="11746648" cy="1590675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Wingdings" pitchFamily="2" charset="2"/>
              <a:buNone/>
              <a:tabLst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Zwischenfolie. Es sind Inhalte des gleichen Kapitels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5121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99685" y="1419920"/>
            <a:ext cx="6044400" cy="5119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5" name="Gerade Verbindung 9">
            <a:extLst>
              <a:ext uri="{FF2B5EF4-FFF2-40B4-BE49-F238E27FC236}">
                <a16:creationId xmlns:a16="http://schemas.microsoft.com/office/drawing/2014/main" id="{4E8E587C-D595-9F4A-B2E2-7935EC54779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9809727C-7E42-E944-A605-173720023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6981825" y="0"/>
            <a:ext cx="6734175" cy="77406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69F19"/>
              </a:buClr>
              <a:buNone/>
              <a:defRPr sz="1800">
                <a:solidFill>
                  <a:srgbClr val="575756"/>
                </a:solidFill>
              </a:defRPr>
            </a:lvl1pPr>
            <a:lvl2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2pPr>
            <a:lvl3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5" y="0"/>
            <a:ext cx="6734175" cy="7740650"/>
          </a:xfrm>
          <a:prstGeom prst="rect">
            <a:avLst/>
          </a:prstGeom>
        </p:spPr>
      </p:pic>
      <p:sp>
        <p:nvSpPr>
          <p:cNvPr id="4" name="Textfeld 3"/>
          <p:cNvSpPr txBox="1"/>
          <p:nvPr userDrawn="1"/>
        </p:nvSpPr>
        <p:spPr>
          <a:xfrm>
            <a:off x="1718835" y="7060373"/>
            <a:ext cx="4184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0" dirty="0">
                <a:solidFill>
                  <a:srgbClr val="575756"/>
                </a:solidFill>
                <a:latin typeface="Fira Sans Book" panose="020B0503050000020004" pitchFamily="34" charset="0"/>
              </a:rPr>
              <a:t>Fußnoten /</a:t>
            </a:r>
            <a:r>
              <a:rPr lang="de-DE" sz="1200" i="0" baseline="0" dirty="0">
                <a:solidFill>
                  <a:srgbClr val="575756"/>
                </a:solidFill>
                <a:latin typeface="Fira Sans Book" panose="020B0503050000020004" pitchFamily="34" charset="0"/>
              </a:rPr>
              <a:t> Quellenangaben</a:t>
            </a:r>
            <a:endParaRPr lang="de-DE" sz="1200" i="0" dirty="0">
              <a:solidFill>
                <a:srgbClr val="575756"/>
              </a:solidFill>
              <a:latin typeface="Fira Sans Book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93697" y="1419920"/>
            <a:ext cx="6044400" cy="539651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4" name="Gerade Verbindung 10">
            <a:extLst>
              <a:ext uri="{FF2B5EF4-FFF2-40B4-BE49-F238E27FC236}">
                <a16:creationId xmlns:a16="http://schemas.microsoft.com/office/drawing/2014/main" id="{0721796C-310E-D74E-8011-23107C7B9722}"/>
              </a:ext>
            </a:extLst>
          </p:cNvPr>
          <p:cNvCxnSpPr>
            <a:cxnSpLocks/>
          </p:cNvCxnSpPr>
          <p:nvPr userDrawn="1"/>
        </p:nvCxnSpPr>
        <p:spPr>
          <a:xfrm>
            <a:off x="6955063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F0470FC-9B9B-5740-8740-64B779A93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40338" y="7060373"/>
            <a:ext cx="1047481" cy="582758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>
          <a:xfrm>
            <a:off x="0" y="0"/>
            <a:ext cx="6705600" cy="77406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69F19"/>
              </a:buClr>
              <a:buNone/>
              <a:defRPr sz="1800">
                <a:solidFill>
                  <a:srgbClr val="575756"/>
                </a:solidFill>
              </a:defRPr>
            </a:lvl1pPr>
            <a:lvl2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2pPr>
            <a:lvl3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165407" y="7154922"/>
            <a:ext cx="49824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 dirty="0"/>
              <a:t>Fußnoten / Quellennachweis: </a:t>
            </a:r>
          </a:p>
        </p:txBody>
      </p:sp>
      <p:sp>
        <p:nvSpPr>
          <p:cNvPr id="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7093697" y="273466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05601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18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0"/>
          <p:cNvSpPr>
            <a:spLocks noGrp="1"/>
          </p:cNvSpPr>
          <p:nvPr>
            <p:ph sz="quarter" idx="21"/>
          </p:nvPr>
        </p:nvSpPr>
        <p:spPr>
          <a:xfrm>
            <a:off x="197999" y="2251316"/>
            <a:ext cx="6645685" cy="33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06652" y="1440933"/>
            <a:ext cx="5946947" cy="531493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de-DE" sz="1800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8" name="Gerade Verbindung 15">
            <a:extLst>
              <a:ext uri="{FF2B5EF4-FFF2-40B4-BE49-F238E27FC236}">
                <a16:creationId xmlns:a16="http://schemas.microsoft.com/office/drawing/2014/main" id="{47ABAF2D-0AE4-CD45-8AE4-9661FC229441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AF6F005E-9AD9-F54F-AE99-C7620DEFF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>
          <a:xfrm>
            <a:off x="399685" y="1440934"/>
            <a:ext cx="6231600" cy="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20"/>
          </p:nvPr>
        </p:nvSpPr>
        <p:spPr>
          <a:xfrm>
            <a:off x="399685" y="6385065"/>
            <a:ext cx="62316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graphicFrame>
        <p:nvGraphicFramePr>
          <p:cNvPr id="5" name="Diagramm 4"/>
          <p:cNvGraphicFramePr/>
          <p:nvPr userDrawn="1">
            <p:extLst/>
          </p:nvPr>
        </p:nvGraphicFramePr>
        <p:xfrm>
          <a:off x="399685" y="2149255"/>
          <a:ext cx="6208294" cy="359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610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31569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51041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32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07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4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36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220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6" r:id="rId3"/>
    <p:sldLayoutId id="2147483679" r:id="rId4"/>
    <p:sldLayoutId id="2147483685" r:id="rId5"/>
    <p:sldLayoutId id="2147483682" r:id="rId6"/>
    <p:sldLayoutId id="2147483683" r:id="rId7"/>
    <p:sldLayoutId id="2147483684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62" r:id="rId14"/>
    <p:sldLayoutId id="2147483676" r:id="rId15"/>
    <p:sldLayoutId id="2147483677" r:id="rId16"/>
    <p:sldLayoutId id="2147483678" r:id="rId17"/>
    <p:sldLayoutId id="2147483698" r:id="rId18"/>
    <p:sldLayoutId id="2147483718" r:id="rId19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2800" kern="1200">
          <a:solidFill>
            <a:srgbClr val="292929"/>
          </a:solidFill>
          <a:latin typeface="Fira Sans Book" panose="020B05030500000200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FCC00"/>
        </a:buClr>
        <a:buSzPct val="120000"/>
        <a:buFont typeface="Wingdings" pitchFamily="2" charset="2"/>
        <a:buChar char="§"/>
        <a:defRPr sz="2000" kern="120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8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6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1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2800" kern="1200">
          <a:solidFill>
            <a:srgbClr val="292929"/>
          </a:solidFill>
          <a:latin typeface="Fira Sans Book" panose="020B05030500000200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FCC00"/>
        </a:buClr>
        <a:buSzPct val="120000"/>
        <a:buFont typeface="Wingdings" pitchFamily="2" charset="2"/>
        <a:buChar char="§"/>
        <a:defRPr sz="2000" kern="120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8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6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s-erc.de/" TargetMode="External"/><Relationship Id="rId2" Type="http://schemas.openxmlformats.org/officeDocument/2006/relationships/hyperlink" Target="https://www.kowi.de/en/kowi/services/information/kowi-newsletter.aspx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op.europa.eu/en/publication-detail/-/publication/50387715-52b5-11ee-9220-01aa75ed71a1/language-en" TargetMode="External"/><Relationship Id="rId13" Type="http://schemas.openxmlformats.org/officeDocument/2006/relationships/image" Target="../media/image31.jpg"/><Relationship Id="rId3" Type="http://schemas.openxmlformats.org/officeDocument/2006/relationships/hyperlink" Target="http://ec.europa.eu/research/participants/data/ref/h2020/grants_manual/hi/ethics/h2020_hi_ethics-self-assess_en.pdf" TargetMode="External"/><Relationship Id="rId7" Type="http://schemas.openxmlformats.org/officeDocument/2006/relationships/image" Target="../media/image28.jpg"/><Relationship Id="rId12" Type="http://schemas.openxmlformats.org/officeDocument/2006/relationships/hyperlink" Target="https://op.europa.eu/en/publication-detail/-/publication/fb6c6241-52b0-11ee-9220-01aa75ed71a1/language-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op.europa.eu/en/publication-detail/-/publication/9d4c2ca3-52b4-11ee-9220-01aa75ed71a1/language-en" TargetMode="External"/><Relationship Id="rId11" Type="http://schemas.openxmlformats.org/officeDocument/2006/relationships/image" Target="../media/image30.jpg"/><Relationship Id="rId5" Type="http://schemas.openxmlformats.org/officeDocument/2006/relationships/hyperlink" Target="http://ec.europa.eu/research/participants/docs/h2020-funding-guide/cross-cutting-issues/ethics_en.htm" TargetMode="External"/><Relationship Id="rId10" Type="http://schemas.openxmlformats.org/officeDocument/2006/relationships/hyperlink" Target="https://op.europa.eu/en/publication-detail/-/publication/c1086dc4-52b4-11ee-9220-01aa75ed71a1/language-en" TargetMode="External"/><Relationship Id="rId4" Type="http://schemas.openxmlformats.org/officeDocument/2006/relationships/hyperlink" Target="http://ec.europa.eu/research/participants/data/ref/fp7/89888/ethics-for-researchers_en.pdf" TargetMode="External"/><Relationship Id="rId9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0000" lnSpcReduction="20000"/>
          </a:bodyPr>
          <a:lstStyle/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4000" b="0" i="1" dirty="0">
                <a:latin typeface="Fira Sans Medium" panose="020B0503050000020004" pitchFamily="34" charset="0"/>
              </a:rPr>
              <a:t>Research in Europe (</a:t>
            </a:r>
            <a:r>
              <a:rPr lang="de-DE" sz="4000" b="0" i="1" dirty="0" err="1">
                <a:latin typeface="Fira Sans Medium" panose="020B0503050000020004" pitchFamily="34" charset="0"/>
              </a:rPr>
              <a:t>RiE</a:t>
            </a:r>
            <a:r>
              <a:rPr lang="de-DE" sz="4000" b="0" i="1" dirty="0">
                <a:latin typeface="Fira Sans Medium" panose="020B0503050000020004" pitchFamily="34" charset="0"/>
              </a:rPr>
              <a:t>)</a:t>
            </a:r>
          </a:p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3500" b="0" i="1" dirty="0">
              <a:latin typeface="Fira Sans Medium" panose="020B0503050000020004" pitchFamily="34" charset="0"/>
            </a:endParaRPr>
          </a:p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3200" b="0" i="1" dirty="0" err="1">
                <a:solidFill>
                  <a:srgbClr val="F69F19"/>
                </a:solidFill>
              </a:rPr>
              <a:t>Funding</a:t>
            </a:r>
            <a:r>
              <a:rPr lang="de-DE" sz="3200" b="0" i="1" dirty="0">
                <a:solidFill>
                  <a:srgbClr val="F69F19"/>
                </a:solidFill>
              </a:rPr>
              <a:t> </a:t>
            </a:r>
            <a:r>
              <a:rPr lang="de-DE" sz="3200" b="0" i="1" dirty="0" err="1">
                <a:solidFill>
                  <a:srgbClr val="F69F19"/>
                </a:solidFill>
              </a:rPr>
              <a:t>for</a:t>
            </a:r>
            <a:r>
              <a:rPr lang="de-DE" sz="3200" b="0" i="1" dirty="0">
                <a:solidFill>
                  <a:srgbClr val="F69F19"/>
                </a:solidFill>
              </a:rPr>
              <a:t> </a:t>
            </a:r>
            <a:r>
              <a:rPr lang="de-DE" sz="3200" b="0" i="1" dirty="0" err="1">
                <a:solidFill>
                  <a:srgbClr val="F69F19"/>
                </a:solidFill>
              </a:rPr>
              <a:t>PostDocs</a:t>
            </a:r>
            <a:r>
              <a:rPr lang="de-DE" sz="3200" b="0" i="1" dirty="0">
                <a:solidFill>
                  <a:srgbClr val="F69F19"/>
                </a:solidFill>
              </a:rPr>
              <a:t> – MSCA </a:t>
            </a:r>
            <a:r>
              <a:rPr lang="de-DE" sz="3200" b="0" i="1" dirty="0" err="1">
                <a:solidFill>
                  <a:srgbClr val="F69F19"/>
                </a:solidFill>
              </a:rPr>
              <a:t>Postdoctoral</a:t>
            </a:r>
            <a:r>
              <a:rPr lang="de-DE" sz="3200" b="0" i="1" dirty="0">
                <a:solidFill>
                  <a:srgbClr val="F69F19"/>
                </a:solidFill>
              </a:rPr>
              <a:t> Fellowships, </a:t>
            </a:r>
          </a:p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3200" b="0" i="1" dirty="0">
                <a:solidFill>
                  <a:srgbClr val="F69F19"/>
                </a:solidFill>
              </a:rPr>
              <a:t>European Research Council (ERC) </a:t>
            </a:r>
            <a:r>
              <a:rPr lang="de-DE" sz="3200" b="0" i="1" dirty="0" err="1">
                <a:solidFill>
                  <a:srgbClr val="F69F19"/>
                </a:solidFill>
              </a:rPr>
              <a:t>Starting</a:t>
            </a:r>
            <a:r>
              <a:rPr lang="de-DE" sz="3200" b="0" i="1" dirty="0">
                <a:solidFill>
                  <a:srgbClr val="F69F19"/>
                </a:solidFill>
              </a:rPr>
              <a:t> Grants </a:t>
            </a:r>
          </a:p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800" b="0" i="1" dirty="0">
              <a:solidFill>
                <a:srgbClr val="F69F19"/>
              </a:solidFill>
            </a:endParaRPr>
          </a:p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800" b="0" i="1" dirty="0">
              <a:solidFill>
                <a:srgbClr val="F69F19"/>
              </a:solidFill>
            </a:endParaRPr>
          </a:p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b="0" dirty="0"/>
              <a:t>Eberswalde, 18.04.2024</a:t>
            </a:r>
          </a:p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b="0" dirty="0"/>
              <a:t>Dominik Maas, </a:t>
            </a:r>
            <a:r>
              <a:rPr lang="de-DE" b="0" dirty="0" err="1"/>
              <a:t>KoWi</a:t>
            </a:r>
            <a:endParaRPr lang="de-DE" b="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06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5464157" y="1928750"/>
            <a:ext cx="365665" cy="382741"/>
            <a:chOff x="3428433" y="2060848"/>
            <a:chExt cx="351479" cy="352338"/>
          </a:xfrm>
        </p:grpSpPr>
        <p:sp>
          <p:nvSpPr>
            <p:cNvPr id="32" name="Web Icon"/>
            <p:cNvSpPr>
              <a:spLocks noChangeAspect="1" noEditPoints="1"/>
            </p:cNvSpPr>
            <p:nvPr/>
          </p:nvSpPr>
          <p:spPr bwMode="auto">
            <a:xfrm>
              <a:off x="3499320" y="2131165"/>
              <a:ext cx="209706" cy="211698"/>
            </a:xfrm>
            <a:custGeom>
              <a:avLst/>
              <a:gdLst>
                <a:gd name="T0" fmla="*/ 790 w 790"/>
                <a:gd name="T1" fmla="*/ 395 h 790"/>
                <a:gd name="T2" fmla="*/ 0 w 790"/>
                <a:gd name="T3" fmla="*/ 395 h 790"/>
                <a:gd name="T4" fmla="*/ 57 w 790"/>
                <a:gd name="T5" fmla="*/ 367 h 790"/>
                <a:gd name="T6" fmla="*/ 188 w 790"/>
                <a:gd name="T7" fmla="*/ 235 h 790"/>
                <a:gd name="T8" fmla="*/ 57 w 790"/>
                <a:gd name="T9" fmla="*/ 367 h 790"/>
                <a:gd name="T10" fmla="*/ 151 w 790"/>
                <a:gd name="T11" fmla="*/ 160 h 790"/>
                <a:gd name="T12" fmla="*/ 253 w 790"/>
                <a:gd name="T13" fmla="*/ 88 h 790"/>
                <a:gd name="T14" fmla="*/ 367 w 790"/>
                <a:gd name="T15" fmla="*/ 268 h 790"/>
                <a:gd name="T16" fmla="*/ 226 w 790"/>
                <a:gd name="T17" fmla="*/ 367 h 790"/>
                <a:gd name="T18" fmla="*/ 367 w 790"/>
                <a:gd name="T19" fmla="*/ 61 h 790"/>
                <a:gd name="T20" fmla="*/ 367 w 790"/>
                <a:gd name="T21" fmla="*/ 211 h 790"/>
                <a:gd name="T22" fmla="*/ 732 w 790"/>
                <a:gd name="T23" fmla="*/ 367 h 790"/>
                <a:gd name="T24" fmla="*/ 601 w 790"/>
                <a:gd name="T25" fmla="*/ 235 h 790"/>
                <a:gd name="T26" fmla="*/ 732 w 790"/>
                <a:gd name="T27" fmla="*/ 367 h 790"/>
                <a:gd name="T28" fmla="*/ 585 w 790"/>
                <a:gd name="T29" fmla="*/ 183 h 790"/>
                <a:gd name="T30" fmla="*/ 537 w 790"/>
                <a:gd name="T31" fmla="*/ 88 h 790"/>
                <a:gd name="T32" fmla="*/ 564 w 790"/>
                <a:gd name="T33" fmla="*/ 367 h 790"/>
                <a:gd name="T34" fmla="*/ 423 w 790"/>
                <a:gd name="T35" fmla="*/ 268 h 790"/>
                <a:gd name="T36" fmla="*/ 423 w 790"/>
                <a:gd name="T37" fmla="*/ 61 h 790"/>
                <a:gd name="T38" fmla="*/ 532 w 790"/>
                <a:gd name="T39" fmla="*/ 197 h 790"/>
                <a:gd name="T40" fmla="*/ 732 w 790"/>
                <a:gd name="T41" fmla="*/ 424 h 790"/>
                <a:gd name="T42" fmla="*/ 601 w 790"/>
                <a:gd name="T43" fmla="*/ 556 h 790"/>
                <a:gd name="T44" fmla="*/ 732 w 790"/>
                <a:gd name="T45" fmla="*/ 424 h 790"/>
                <a:gd name="T46" fmla="*/ 639 w 790"/>
                <a:gd name="T47" fmla="*/ 631 h 790"/>
                <a:gd name="T48" fmla="*/ 537 w 790"/>
                <a:gd name="T49" fmla="*/ 703 h 790"/>
                <a:gd name="T50" fmla="*/ 423 w 790"/>
                <a:gd name="T51" fmla="*/ 523 h 790"/>
                <a:gd name="T52" fmla="*/ 564 w 790"/>
                <a:gd name="T53" fmla="*/ 424 h 790"/>
                <a:gd name="T54" fmla="*/ 423 w 790"/>
                <a:gd name="T55" fmla="*/ 729 h 790"/>
                <a:gd name="T56" fmla="*/ 423 w 790"/>
                <a:gd name="T57" fmla="*/ 579 h 790"/>
                <a:gd name="T58" fmla="*/ 57 w 790"/>
                <a:gd name="T59" fmla="*/ 424 h 790"/>
                <a:gd name="T60" fmla="*/ 188 w 790"/>
                <a:gd name="T61" fmla="*/ 556 h 790"/>
                <a:gd name="T62" fmla="*/ 57 w 790"/>
                <a:gd name="T63" fmla="*/ 424 h 790"/>
                <a:gd name="T64" fmla="*/ 205 w 790"/>
                <a:gd name="T65" fmla="*/ 608 h 790"/>
                <a:gd name="T66" fmla="*/ 253 w 790"/>
                <a:gd name="T67" fmla="*/ 703 h 790"/>
                <a:gd name="T68" fmla="*/ 226 w 790"/>
                <a:gd name="T69" fmla="*/ 424 h 790"/>
                <a:gd name="T70" fmla="*/ 367 w 790"/>
                <a:gd name="T71" fmla="*/ 523 h 790"/>
                <a:gd name="T72" fmla="*/ 367 w 790"/>
                <a:gd name="T73" fmla="*/ 729 h 790"/>
                <a:gd name="T74" fmla="*/ 258 w 790"/>
                <a:gd name="T75" fmla="*/ 59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0" h="790">
                  <a:moveTo>
                    <a:pt x="395" y="0"/>
                  </a:moveTo>
                  <a:cubicBezTo>
                    <a:pt x="613" y="0"/>
                    <a:pt x="790" y="177"/>
                    <a:pt x="790" y="395"/>
                  </a:cubicBezTo>
                  <a:cubicBezTo>
                    <a:pt x="790" y="614"/>
                    <a:pt x="613" y="790"/>
                    <a:pt x="395" y="790"/>
                  </a:cubicBezTo>
                  <a:cubicBezTo>
                    <a:pt x="177" y="790"/>
                    <a:pt x="0" y="614"/>
                    <a:pt x="0" y="395"/>
                  </a:cubicBezTo>
                  <a:cubicBezTo>
                    <a:pt x="0" y="177"/>
                    <a:pt x="177" y="0"/>
                    <a:pt x="395" y="0"/>
                  </a:cubicBezTo>
                  <a:close/>
                  <a:moveTo>
                    <a:pt x="57" y="367"/>
                  </a:moveTo>
                  <a:lnTo>
                    <a:pt x="170" y="367"/>
                  </a:lnTo>
                  <a:cubicBezTo>
                    <a:pt x="172" y="320"/>
                    <a:pt x="178" y="276"/>
                    <a:pt x="188" y="235"/>
                  </a:cubicBezTo>
                  <a:cubicBezTo>
                    <a:pt x="162" y="226"/>
                    <a:pt x="138" y="215"/>
                    <a:pt x="116" y="203"/>
                  </a:cubicBezTo>
                  <a:cubicBezTo>
                    <a:pt x="83" y="250"/>
                    <a:pt x="62" y="306"/>
                    <a:pt x="57" y="367"/>
                  </a:cubicBezTo>
                  <a:close/>
                  <a:moveTo>
                    <a:pt x="253" y="88"/>
                  </a:moveTo>
                  <a:cubicBezTo>
                    <a:pt x="215" y="105"/>
                    <a:pt x="180" y="130"/>
                    <a:pt x="151" y="160"/>
                  </a:cubicBezTo>
                  <a:cubicBezTo>
                    <a:pt x="167" y="169"/>
                    <a:pt x="185" y="176"/>
                    <a:pt x="205" y="183"/>
                  </a:cubicBezTo>
                  <a:cubicBezTo>
                    <a:pt x="218" y="147"/>
                    <a:pt x="234" y="114"/>
                    <a:pt x="253" y="88"/>
                  </a:cubicBezTo>
                  <a:close/>
                  <a:moveTo>
                    <a:pt x="367" y="367"/>
                  </a:moveTo>
                  <a:lnTo>
                    <a:pt x="367" y="268"/>
                  </a:lnTo>
                  <a:cubicBezTo>
                    <a:pt x="323" y="266"/>
                    <a:pt x="281" y="260"/>
                    <a:pt x="242" y="251"/>
                  </a:cubicBezTo>
                  <a:cubicBezTo>
                    <a:pt x="233" y="287"/>
                    <a:pt x="228" y="326"/>
                    <a:pt x="226" y="367"/>
                  </a:cubicBezTo>
                  <a:lnTo>
                    <a:pt x="367" y="367"/>
                  </a:lnTo>
                  <a:close/>
                  <a:moveTo>
                    <a:pt x="367" y="61"/>
                  </a:moveTo>
                  <a:cubicBezTo>
                    <a:pt x="322" y="76"/>
                    <a:pt x="283" y="127"/>
                    <a:pt x="258" y="197"/>
                  </a:cubicBezTo>
                  <a:cubicBezTo>
                    <a:pt x="291" y="205"/>
                    <a:pt x="328" y="210"/>
                    <a:pt x="367" y="211"/>
                  </a:cubicBezTo>
                  <a:lnTo>
                    <a:pt x="367" y="61"/>
                  </a:lnTo>
                  <a:close/>
                  <a:moveTo>
                    <a:pt x="732" y="367"/>
                  </a:moveTo>
                  <a:cubicBezTo>
                    <a:pt x="727" y="306"/>
                    <a:pt x="706" y="250"/>
                    <a:pt x="673" y="203"/>
                  </a:cubicBezTo>
                  <a:cubicBezTo>
                    <a:pt x="652" y="215"/>
                    <a:pt x="628" y="226"/>
                    <a:pt x="601" y="235"/>
                  </a:cubicBezTo>
                  <a:cubicBezTo>
                    <a:pt x="612" y="276"/>
                    <a:pt x="618" y="320"/>
                    <a:pt x="620" y="367"/>
                  </a:cubicBezTo>
                  <a:lnTo>
                    <a:pt x="732" y="367"/>
                  </a:lnTo>
                  <a:close/>
                  <a:moveTo>
                    <a:pt x="537" y="88"/>
                  </a:moveTo>
                  <a:cubicBezTo>
                    <a:pt x="556" y="114"/>
                    <a:pt x="572" y="147"/>
                    <a:pt x="585" y="183"/>
                  </a:cubicBezTo>
                  <a:cubicBezTo>
                    <a:pt x="605" y="176"/>
                    <a:pt x="622" y="169"/>
                    <a:pt x="639" y="160"/>
                  </a:cubicBezTo>
                  <a:cubicBezTo>
                    <a:pt x="610" y="130"/>
                    <a:pt x="575" y="105"/>
                    <a:pt x="537" y="88"/>
                  </a:cubicBezTo>
                  <a:close/>
                  <a:moveTo>
                    <a:pt x="423" y="367"/>
                  </a:moveTo>
                  <a:lnTo>
                    <a:pt x="564" y="367"/>
                  </a:lnTo>
                  <a:cubicBezTo>
                    <a:pt x="562" y="326"/>
                    <a:pt x="557" y="287"/>
                    <a:pt x="548" y="251"/>
                  </a:cubicBezTo>
                  <a:cubicBezTo>
                    <a:pt x="509" y="260"/>
                    <a:pt x="467" y="266"/>
                    <a:pt x="423" y="268"/>
                  </a:cubicBezTo>
                  <a:lnTo>
                    <a:pt x="423" y="367"/>
                  </a:lnTo>
                  <a:close/>
                  <a:moveTo>
                    <a:pt x="423" y="61"/>
                  </a:moveTo>
                  <a:lnTo>
                    <a:pt x="423" y="211"/>
                  </a:lnTo>
                  <a:cubicBezTo>
                    <a:pt x="462" y="210"/>
                    <a:pt x="498" y="205"/>
                    <a:pt x="532" y="197"/>
                  </a:cubicBezTo>
                  <a:cubicBezTo>
                    <a:pt x="507" y="127"/>
                    <a:pt x="468" y="76"/>
                    <a:pt x="423" y="61"/>
                  </a:cubicBezTo>
                  <a:close/>
                  <a:moveTo>
                    <a:pt x="732" y="424"/>
                  </a:moveTo>
                  <a:lnTo>
                    <a:pt x="620" y="424"/>
                  </a:lnTo>
                  <a:cubicBezTo>
                    <a:pt x="618" y="470"/>
                    <a:pt x="612" y="515"/>
                    <a:pt x="601" y="556"/>
                  </a:cubicBezTo>
                  <a:cubicBezTo>
                    <a:pt x="628" y="565"/>
                    <a:pt x="652" y="576"/>
                    <a:pt x="673" y="588"/>
                  </a:cubicBezTo>
                  <a:cubicBezTo>
                    <a:pt x="706" y="541"/>
                    <a:pt x="727" y="484"/>
                    <a:pt x="732" y="424"/>
                  </a:cubicBezTo>
                  <a:close/>
                  <a:moveTo>
                    <a:pt x="537" y="703"/>
                  </a:moveTo>
                  <a:cubicBezTo>
                    <a:pt x="575" y="685"/>
                    <a:pt x="610" y="661"/>
                    <a:pt x="639" y="631"/>
                  </a:cubicBezTo>
                  <a:cubicBezTo>
                    <a:pt x="622" y="622"/>
                    <a:pt x="605" y="615"/>
                    <a:pt x="585" y="608"/>
                  </a:cubicBezTo>
                  <a:cubicBezTo>
                    <a:pt x="572" y="644"/>
                    <a:pt x="556" y="676"/>
                    <a:pt x="537" y="703"/>
                  </a:cubicBezTo>
                  <a:close/>
                  <a:moveTo>
                    <a:pt x="423" y="424"/>
                  </a:moveTo>
                  <a:lnTo>
                    <a:pt x="423" y="523"/>
                  </a:lnTo>
                  <a:cubicBezTo>
                    <a:pt x="467" y="525"/>
                    <a:pt x="509" y="531"/>
                    <a:pt x="548" y="540"/>
                  </a:cubicBezTo>
                  <a:cubicBezTo>
                    <a:pt x="557" y="504"/>
                    <a:pt x="562" y="465"/>
                    <a:pt x="564" y="424"/>
                  </a:cubicBezTo>
                  <a:lnTo>
                    <a:pt x="423" y="424"/>
                  </a:lnTo>
                  <a:close/>
                  <a:moveTo>
                    <a:pt x="423" y="729"/>
                  </a:moveTo>
                  <a:cubicBezTo>
                    <a:pt x="468" y="714"/>
                    <a:pt x="507" y="664"/>
                    <a:pt x="532" y="593"/>
                  </a:cubicBezTo>
                  <a:cubicBezTo>
                    <a:pt x="498" y="586"/>
                    <a:pt x="462" y="581"/>
                    <a:pt x="423" y="579"/>
                  </a:cubicBezTo>
                  <a:lnTo>
                    <a:pt x="423" y="729"/>
                  </a:lnTo>
                  <a:close/>
                  <a:moveTo>
                    <a:pt x="57" y="424"/>
                  </a:moveTo>
                  <a:cubicBezTo>
                    <a:pt x="62" y="484"/>
                    <a:pt x="83" y="541"/>
                    <a:pt x="116" y="588"/>
                  </a:cubicBezTo>
                  <a:cubicBezTo>
                    <a:pt x="138" y="576"/>
                    <a:pt x="162" y="565"/>
                    <a:pt x="188" y="556"/>
                  </a:cubicBezTo>
                  <a:cubicBezTo>
                    <a:pt x="178" y="515"/>
                    <a:pt x="172" y="470"/>
                    <a:pt x="170" y="424"/>
                  </a:cubicBezTo>
                  <a:lnTo>
                    <a:pt x="57" y="424"/>
                  </a:lnTo>
                  <a:close/>
                  <a:moveTo>
                    <a:pt x="253" y="703"/>
                  </a:moveTo>
                  <a:cubicBezTo>
                    <a:pt x="234" y="676"/>
                    <a:pt x="218" y="644"/>
                    <a:pt x="205" y="608"/>
                  </a:cubicBezTo>
                  <a:cubicBezTo>
                    <a:pt x="185" y="615"/>
                    <a:pt x="167" y="622"/>
                    <a:pt x="151" y="631"/>
                  </a:cubicBezTo>
                  <a:cubicBezTo>
                    <a:pt x="180" y="661"/>
                    <a:pt x="215" y="685"/>
                    <a:pt x="253" y="703"/>
                  </a:cubicBezTo>
                  <a:close/>
                  <a:moveTo>
                    <a:pt x="367" y="424"/>
                  </a:moveTo>
                  <a:lnTo>
                    <a:pt x="226" y="424"/>
                  </a:lnTo>
                  <a:cubicBezTo>
                    <a:pt x="228" y="465"/>
                    <a:pt x="233" y="504"/>
                    <a:pt x="242" y="540"/>
                  </a:cubicBezTo>
                  <a:cubicBezTo>
                    <a:pt x="281" y="531"/>
                    <a:pt x="323" y="525"/>
                    <a:pt x="367" y="523"/>
                  </a:cubicBezTo>
                  <a:lnTo>
                    <a:pt x="367" y="424"/>
                  </a:lnTo>
                  <a:close/>
                  <a:moveTo>
                    <a:pt x="367" y="729"/>
                  </a:moveTo>
                  <a:lnTo>
                    <a:pt x="367" y="579"/>
                  </a:lnTo>
                  <a:cubicBezTo>
                    <a:pt x="328" y="581"/>
                    <a:pt x="291" y="586"/>
                    <a:pt x="258" y="593"/>
                  </a:cubicBezTo>
                  <a:cubicBezTo>
                    <a:pt x="283" y="664"/>
                    <a:pt x="322" y="714"/>
                    <a:pt x="367" y="72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Circle"/>
            <p:cNvSpPr>
              <a:spLocks noChangeAspect="1" noEditPoints="1"/>
            </p:cNvSpPr>
            <p:nvPr/>
          </p:nvSpPr>
          <p:spPr bwMode="auto">
            <a:xfrm>
              <a:off x="3428433" y="2060848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2809926" y="1930999"/>
            <a:ext cx="365665" cy="382741"/>
            <a:chOff x="1543929" y="2071742"/>
            <a:chExt cx="351479" cy="352338"/>
          </a:xfrm>
        </p:grpSpPr>
        <p:sp>
          <p:nvSpPr>
            <p:cNvPr id="35" name="Search Icon"/>
            <p:cNvSpPr>
              <a:spLocks noChangeAspect="1" noEditPoints="1"/>
            </p:cNvSpPr>
            <p:nvPr/>
          </p:nvSpPr>
          <p:spPr bwMode="auto">
            <a:xfrm>
              <a:off x="1641398" y="2168707"/>
              <a:ext cx="156541" cy="158405"/>
            </a:xfrm>
            <a:custGeom>
              <a:avLst/>
              <a:gdLst>
                <a:gd name="T0" fmla="*/ 22 w 591"/>
                <a:gd name="T1" fmla="*/ 483 h 592"/>
                <a:gd name="T2" fmla="*/ 170 w 591"/>
                <a:gd name="T3" fmla="*/ 338 h 592"/>
                <a:gd name="T4" fmla="*/ 147 w 591"/>
                <a:gd name="T5" fmla="*/ 226 h 592"/>
                <a:gd name="T6" fmla="*/ 366 w 591"/>
                <a:gd name="T7" fmla="*/ 0 h 592"/>
                <a:gd name="T8" fmla="*/ 591 w 591"/>
                <a:gd name="T9" fmla="*/ 226 h 592"/>
                <a:gd name="T10" fmla="*/ 366 w 591"/>
                <a:gd name="T11" fmla="*/ 444 h 592"/>
                <a:gd name="T12" fmla="*/ 258 w 591"/>
                <a:gd name="T13" fmla="*/ 424 h 592"/>
                <a:gd name="T14" fmla="*/ 108 w 591"/>
                <a:gd name="T15" fmla="*/ 570 h 592"/>
                <a:gd name="T16" fmla="*/ 22 w 591"/>
                <a:gd name="T17" fmla="*/ 570 h 592"/>
                <a:gd name="T18" fmla="*/ 22 w 591"/>
                <a:gd name="T19" fmla="*/ 483 h 592"/>
                <a:gd name="T20" fmla="*/ 366 w 591"/>
                <a:gd name="T21" fmla="*/ 84 h 592"/>
                <a:gd name="T22" fmla="*/ 225 w 591"/>
                <a:gd name="T23" fmla="*/ 226 h 592"/>
                <a:gd name="T24" fmla="*/ 366 w 591"/>
                <a:gd name="T25" fmla="*/ 367 h 592"/>
                <a:gd name="T26" fmla="*/ 507 w 591"/>
                <a:gd name="T27" fmla="*/ 226 h 592"/>
                <a:gd name="T28" fmla="*/ 366 w 591"/>
                <a:gd name="T29" fmla="*/ 8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1" h="592">
                  <a:moveTo>
                    <a:pt x="22" y="483"/>
                  </a:moveTo>
                  <a:lnTo>
                    <a:pt x="170" y="338"/>
                  </a:lnTo>
                  <a:cubicBezTo>
                    <a:pt x="151" y="305"/>
                    <a:pt x="147" y="267"/>
                    <a:pt x="147" y="226"/>
                  </a:cubicBezTo>
                  <a:cubicBezTo>
                    <a:pt x="147" y="101"/>
                    <a:pt x="241" y="0"/>
                    <a:pt x="366" y="0"/>
                  </a:cubicBezTo>
                  <a:cubicBezTo>
                    <a:pt x="490" y="0"/>
                    <a:pt x="591" y="101"/>
                    <a:pt x="591" y="226"/>
                  </a:cubicBezTo>
                  <a:cubicBezTo>
                    <a:pt x="591" y="350"/>
                    <a:pt x="490" y="444"/>
                    <a:pt x="366" y="444"/>
                  </a:cubicBezTo>
                  <a:cubicBezTo>
                    <a:pt x="327" y="444"/>
                    <a:pt x="290" y="441"/>
                    <a:pt x="258" y="424"/>
                  </a:cubicBezTo>
                  <a:lnTo>
                    <a:pt x="108" y="570"/>
                  </a:lnTo>
                  <a:cubicBezTo>
                    <a:pt x="86" y="592"/>
                    <a:pt x="44" y="592"/>
                    <a:pt x="22" y="570"/>
                  </a:cubicBezTo>
                  <a:cubicBezTo>
                    <a:pt x="0" y="548"/>
                    <a:pt x="0" y="505"/>
                    <a:pt x="22" y="483"/>
                  </a:cubicBezTo>
                  <a:close/>
                  <a:moveTo>
                    <a:pt x="366" y="84"/>
                  </a:moveTo>
                  <a:cubicBezTo>
                    <a:pt x="288" y="84"/>
                    <a:pt x="225" y="148"/>
                    <a:pt x="225" y="226"/>
                  </a:cubicBezTo>
                  <a:cubicBezTo>
                    <a:pt x="225" y="303"/>
                    <a:pt x="288" y="367"/>
                    <a:pt x="366" y="367"/>
                  </a:cubicBezTo>
                  <a:cubicBezTo>
                    <a:pt x="444" y="367"/>
                    <a:pt x="507" y="303"/>
                    <a:pt x="507" y="226"/>
                  </a:cubicBezTo>
                  <a:cubicBezTo>
                    <a:pt x="507" y="148"/>
                    <a:pt x="444" y="84"/>
                    <a:pt x="366" y="8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Circle"/>
            <p:cNvSpPr>
              <a:spLocks noChangeAspect="1" noEditPoints="1"/>
            </p:cNvSpPr>
            <p:nvPr/>
          </p:nvSpPr>
          <p:spPr bwMode="auto">
            <a:xfrm>
              <a:off x="1543929" y="2071742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8083177" y="1940674"/>
            <a:ext cx="365665" cy="382741"/>
            <a:chOff x="5832160" y="2072365"/>
            <a:chExt cx="351479" cy="352338"/>
          </a:xfrm>
        </p:grpSpPr>
        <p:sp>
          <p:nvSpPr>
            <p:cNvPr id="38" name="Light Bulb Icon"/>
            <p:cNvSpPr>
              <a:spLocks noChangeAspect="1" noEditPoints="1"/>
            </p:cNvSpPr>
            <p:nvPr/>
          </p:nvSpPr>
          <p:spPr bwMode="auto">
            <a:xfrm>
              <a:off x="5948089" y="2147124"/>
              <a:ext cx="119621" cy="202816"/>
            </a:xfrm>
            <a:custGeom>
              <a:avLst/>
              <a:gdLst>
                <a:gd name="T0" fmla="*/ 170 w 452"/>
                <a:gd name="T1" fmla="*/ 762 h 762"/>
                <a:gd name="T2" fmla="*/ 170 w 452"/>
                <a:gd name="T3" fmla="*/ 713 h 762"/>
                <a:gd name="T4" fmla="*/ 283 w 452"/>
                <a:gd name="T5" fmla="*/ 734 h 762"/>
                <a:gd name="T6" fmla="*/ 283 w 452"/>
                <a:gd name="T7" fmla="*/ 762 h 762"/>
                <a:gd name="T8" fmla="*/ 170 w 452"/>
                <a:gd name="T9" fmla="*/ 762 h 762"/>
                <a:gd name="T10" fmla="*/ 113 w 452"/>
                <a:gd name="T11" fmla="*/ 671 h 762"/>
                <a:gd name="T12" fmla="*/ 113 w 452"/>
                <a:gd name="T13" fmla="*/ 621 h 762"/>
                <a:gd name="T14" fmla="*/ 339 w 452"/>
                <a:gd name="T15" fmla="*/ 649 h 762"/>
                <a:gd name="T16" fmla="*/ 339 w 452"/>
                <a:gd name="T17" fmla="*/ 699 h 762"/>
                <a:gd name="T18" fmla="*/ 113 w 452"/>
                <a:gd name="T19" fmla="*/ 671 h 762"/>
                <a:gd name="T20" fmla="*/ 339 w 452"/>
                <a:gd name="T21" fmla="*/ 614 h 762"/>
                <a:gd name="T22" fmla="*/ 113 w 452"/>
                <a:gd name="T23" fmla="*/ 586 h 762"/>
                <a:gd name="T24" fmla="*/ 113 w 452"/>
                <a:gd name="T25" fmla="*/ 536 h 762"/>
                <a:gd name="T26" fmla="*/ 339 w 452"/>
                <a:gd name="T27" fmla="*/ 565 h 762"/>
                <a:gd name="T28" fmla="*/ 339 w 452"/>
                <a:gd name="T29" fmla="*/ 614 h 762"/>
                <a:gd name="T30" fmla="*/ 226 w 452"/>
                <a:gd name="T31" fmla="*/ 0 h 762"/>
                <a:gd name="T32" fmla="*/ 452 w 452"/>
                <a:gd name="T33" fmla="*/ 240 h 762"/>
                <a:gd name="T34" fmla="*/ 339 w 452"/>
                <a:gd name="T35" fmla="*/ 448 h 762"/>
                <a:gd name="T36" fmla="*/ 339 w 452"/>
                <a:gd name="T37" fmla="*/ 536 h 762"/>
                <a:gd name="T38" fmla="*/ 113 w 452"/>
                <a:gd name="T39" fmla="*/ 508 h 762"/>
                <a:gd name="T40" fmla="*/ 113 w 452"/>
                <a:gd name="T41" fmla="*/ 448 h 762"/>
                <a:gd name="T42" fmla="*/ 0 w 452"/>
                <a:gd name="T43" fmla="*/ 240 h 762"/>
                <a:gd name="T44" fmla="*/ 226 w 452"/>
                <a:gd name="T45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2" h="762">
                  <a:moveTo>
                    <a:pt x="170" y="762"/>
                  </a:moveTo>
                  <a:lnTo>
                    <a:pt x="170" y="713"/>
                  </a:lnTo>
                  <a:lnTo>
                    <a:pt x="283" y="734"/>
                  </a:lnTo>
                  <a:lnTo>
                    <a:pt x="283" y="762"/>
                  </a:lnTo>
                  <a:lnTo>
                    <a:pt x="170" y="762"/>
                  </a:lnTo>
                  <a:close/>
                  <a:moveTo>
                    <a:pt x="113" y="671"/>
                  </a:moveTo>
                  <a:lnTo>
                    <a:pt x="113" y="621"/>
                  </a:lnTo>
                  <a:lnTo>
                    <a:pt x="339" y="649"/>
                  </a:lnTo>
                  <a:lnTo>
                    <a:pt x="339" y="699"/>
                  </a:lnTo>
                  <a:lnTo>
                    <a:pt x="113" y="671"/>
                  </a:lnTo>
                  <a:close/>
                  <a:moveTo>
                    <a:pt x="339" y="614"/>
                  </a:moveTo>
                  <a:lnTo>
                    <a:pt x="113" y="586"/>
                  </a:lnTo>
                  <a:lnTo>
                    <a:pt x="113" y="536"/>
                  </a:lnTo>
                  <a:lnTo>
                    <a:pt x="339" y="565"/>
                  </a:lnTo>
                  <a:lnTo>
                    <a:pt x="339" y="614"/>
                  </a:lnTo>
                  <a:close/>
                  <a:moveTo>
                    <a:pt x="226" y="0"/>
                  </a:moveTo>
                  <a:cubicBezTo>
                    <a:pt x="351" y="0"/>
                    <a:pt x="452" y="108"/>
                    <a:pt x="452" y="240"/>
                  </a:cubicBezTo>
                  <a:cubicBezTo>
                    <a:pt x="452" y="329"/>
                    <a:pt x="339" y="416"/>
                    <a:pt x="339" y="448"/>
                  </a:cubicBezTo>
                  <a:lnTo>
                    <a:pt x="339" y="536"/>
                  </a:lnTo>
                  <a:lnTo>
                    <a:pt x="113" y="508"/>
                  </a:lnTo>
                  <a:lnTo>
                    <a:pt x="113" y="448"/>
                  </a:lnTo>
                  <a:cubicBezTo>
                    <a:pt x="113" y="424"/>
                    <a:pt x="0" y="329"/>
                    <a:pt x="0" y="240"/>
                  </a:cubicBezTo>
                  <a:cubicBezTo>
                    <a:pt x="0" y="108"/>
                    <a:pt x="101" y="0"/>
                    <a:pt x="22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Circle"/>
            <p:cNvSpPr>
              <a:spLocks noChangeAspect="1" noEditPoints="1"/>
            </p:cNvSpPr>
            <p:nvPr/>
          </p:nvSpPr>
          <p:spPr bwMode="auto">
            <a:xfrm>
              <a:off x="5832160" y="2072365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399685" y="1293541"/>
            <a:ext cx="12928388" cy="5880372"/>
          </a:xfrm>
        </p:spPr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575756"/>
                </a:solidFill>
              </a:rPr>
              <a:t>Eligibility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de-DE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75756"/>
                </a:solidFill>
              </a:rPr>
              <a:t>Postdoctoral researchers with up to 8 years* of research experience after PhD (full-time)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75756"/>
                </a:solidFill>
              </a:rPr>
              <a:t>Nationality of a MS / AC or at least 5 years of residence in MS /AC ("long-term residents")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98B1"/>
                </a:solidFill>
              </a:rPr>
              <a:t>Mobility rule</a:t>
            </a:r>
            <a:r>
              <a:rPr lang="en-GB" dirty="0">
                <a:solidFill>
                  <a:srgbClr val="575756"/>
                </a:solidFill>
              </a:rPr>
              <a:t>: may not have lived / worked more than 12 months within the last 3 years in host country (refers to outgoing phase)</a:t>
            </a:r>
            <a:endParaRPr lang="en-US" dirty="0">
              <a:solidFill>
                <a:srgbClr val="575756"/>
              </a:solidFill>
            </a:endParaRP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de-DE" dirty="0">
              <a:solidFill>
                <a:srgbClr val="575756"/>
              </a:solidFill>
              <a:sym typeface="Wingdings" panose="05000000000000000000" pitchFamily="2" charset="2"/>
            </a:endParaRP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de-DE" dirty="0">
              <a:solidFill>
                <a:srgbClr val="575756"/>
              </a:solidFill>
              <a:sym typeface="Wingdings" panose="05000000000000000000" pitchFamily="2" charset="2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 err="1">
                <a:solidFill>
                  <a:srgbClr val="575756"/>
                </a:solidFill>
              </a:rPr>
              <a:t>Funding</a:t>
            </a: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75756"/>
                </a:solidFill>
              </a:rPr>
              <a:t>Implementation of an independent research project at any public or private research institution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75756"/>
                </a:solidFill>
              </a:rPr>
              <a:t>1-2 years in non-associated TC (outgoing phase) + 1 year mandatory return phase in MS /AC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75756"/>
                </a:solidFill>
              </a:rPr>
              <a:t>Worldwide </a:t>
            </a:r>
            <a:r>
              <a:rPr lang="en-US" dirty="0" err="1">
                <a:solidFill>
                  <a:srgbClr val="575756"/>
                </a:solidFill>
              </a:rPr>
              <a:t>secondment</a:t>
            </a:r>
            <a:r>
              <a:rPr lang="en-US" dirty="0">
                <a:solidFill>
                  <a:srgbClr val="575756"/>
                </a:solidFill>
              </a:rPr>
              <a:t> for max. 1/3 of the of the fellowship duration (outgoing phase)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75756"/>
                </a:solidFill>
              </a:rPr>
              <a:t>Optional: additional placement of up to 6 months in non-academic sector in Europe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575756"/>
                </a:solidFill>
              </a:rPr>
              <a:t>Application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575756"/>
                </a:solidFill>
              </a:rPr>
              <a:t>Fellow </a:t>
            </a:r>
            <a:r>
              <a:rPr lang="en-AU" dirty="0">
                <a:solidFill>
                  <a:srgbClr val="575756"/>
                </a:solidFill>
              </a:rPr>
              <a:t>writes individual application jointly with Host Institution</a:t>
            </a:r>
            <a:br>
              <a:rPr lang="en-AU" dirty="0">
                <a:solidFill>
                  <a:srgbClr val="575756"/>
                </a:solidFill>
              </a:rPr>
            </a:br>
            <a:r>
              <a:rPr lang="en-AU" dirty="0">
                <a:solidFill>
                  <a:srgbClr val="575756"/>
                </a:solidFill>
                <a:sym typeface="Wingdings" panose="05000000000000000000" pitchFamily="2" charset="2"/>
              </a:rPr>
              <a:t> proposal (10 pages) is submitted jointly with supervisor in </a:t>
            </a:r>
            <a:r>
              <a:rPr lang="en-AU" dirty="0">
                <a:solidFill>
                  <a:srgbClr val="575756"/>
                </a:solidFill>
              </a:rPr>
              <a:t>Funding </a:t>
            </a:r>
            <a:r>
              <a:rPr lang="de-DE" dirty="0">
                <a:solidFill>
                  <a:srgbClr val="575756"/>
                </a:solidFill>
              </a:rPr>
              <a:t>&amp; Tender Opportunities Portal: </a:t>
            </a:r>
            <a:r>
              <a:rPr lang="de-DE" dirty="0">
                <a:solidFill>
                  <a:srgbClr val="0097AC"/>
                </a:solidFill>
                <a:hlinkClick r:id="rId2"/>
              </a:rPr>
              <a:t>https://ec.europa.eu/info/funding-tenders/opportunities/portal/screen/home</a:t>
            </a:r>
            <a:endParaRPr lang="de-DE" dirty="0">
              <a:solidFill>
                <a:srgbClr val="0097AC"/>
              </a:solidFill>
            </a:endParaRP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de-DE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13316315" cy="68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>
                <a:solidFill>
                  <a:srgbClr val="F69F19"/>
                </a:solidFill>
              </a:rPr>
              <a:t>Global Postdoctoral Fellowship </a:t>
            </a:r>
            <a:r>
              <a:rPr lang="de-DE" dirty="0">
                <a:solidFill>
                  <a:srgbClr val="575756"/>
                </a:solidFill>
              </a:rPr>
              <a:t>– Research </a:t>
            </a:r>
            <a:r>
              <a:rPr lang="de-DE" dirty="0"/>
              <a:t>P</a:t>
            </a:r>
            <a:r>
              <a:rPr lang="de-DE" dirty="0">
                <a:solidFill>
                  <a:srgbClr val="575756"/>
                </a:solidFill>
              </a:rPr>
              <a:t>roject in Third Country (TC) </a:t>
            </a:r>
            <a:r>
              <a:rPr lang="de-DE" dirty="0" err="1">
                <a:solidFill>
                  <a:srgbClr val="575756"/>
                </a:solidFill>
              </a:rPr>
              <a:t>and</a:t>
            </a:r>
            <a:r>
              <a:rPr lang="de-DE" dirty="0">
                <a:solidFill>
                  <a:srgbClr val="575756"/>
                </a:solidFill>
              </a:rPr>
              <a:t> Europe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5F2D821-55A7-424D-8711-8B4B5A76CBFA}"/>
              </a:ext>
            </a:extLst>
          </p:cNvPr>
          <p:cNvSpPr/>
          <p:nvPr/>
        </p:nvSpPr>
        <p:spPr>
          <a:xfrm>
            <a:off x="6693408" y="7102406"/>
            <a:ext cx="6793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0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*Periods outside research and career breaks as well as periods in a TC can be reduced (only applies to citizens of an EU MS or AC, or "long-term residents").</a:t>
            </a:r>
          </a:p>
        </p:txBody>
      </p:sp>
    </p:spTree>
    <p:extLst>
      <p:ext uri="{BB962C8B-B14F-4D97-AF65-F5344CB8AC3E}">
        <p14:creationId xmlns:p14="http://schemas.microsoft.com/office/powerpoint/2010/main" val="241489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9494124" cy="662400"/>
          </a:xfrm>
        </p:spPr>
        <p:txBody>
          <a:bodyPr/>
          <a:lstStyle/>
          <a:p>
            <a:r>
              <a:rPr lang="de-DE" dirty="0">
                <a:solidFill>
                  <a:srgbClr val="575756"/>
                </a:solidFill>
              </a:rPr>
              <a:t>MSCA</a:t>
            </a:r>
            <a:r>
              <a:rPr lang="de-DE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dirty="0">
                <a:solidFill>
                  <a:srgbClr val="575756"/>
                </a:solidFill>
              </a:rPr>
              <a:t>Postdoctoral Fellowships - </a:t>
            </a:r>
            <a:r>
              <a:rPr lang="de-DE" dirty="0" err="1">
                <a:solidFill>
                  <a:srgbClr val="575756"/>
                </a:solidFill>
              </a:rPr>
              <a:t>financing</a:t>
            </a:r>
            <a:endParaRPr lang="de-DE" dirty="0">
              <a:solidFill>
                <a:srgbClr val="575756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16399"/>
              </p:ext>
            </p:extLst>
          </p:nvPr>
        </p:nvGraphicFramePr>
        <p:xfrm>
          <a:off x="399686" y="1679575"/>
          <a:ext cx="12954368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0164">
                  <a:extLst>
                    <a:ext uri="{9D8B030D-6E8A-4147-A177-3AD203B41FA5}">
                      <a16:colId xmlns:a16="http://schemas.microsoft.com/office/drawing/2014/main" val="1205844868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98711003"/>
                    </a:ext>
                  </a:extLst>
                </a:gridCol>
                <a:gridCol w="1295174">
                  <a:extLst>
                    <a:ext uri="{9D8B030D-6E8A-4147-A177-3AD203B41FA5}">
                      <a16:colId xmlns:a16="http://schemas.microsoft.com/office/drawing/2014/main" val="2644301342"/>
                    </a:ext>
                  </a:extLst>
                </a:gridCol>
                <a:gridCol w="1619296">
                  <a:extLst>
                    <a:ext uri="{9D8B030D-6E8A-4147-A177-3AD203B41FA5}">
                      <a16:colId xmlns:a16="http://schemas.microsoft.com/office/drawing/2014/main" val="526319070"/>
                    </a:ext>
                  </a:extLst>
                </a:gridCol>
                <a:gridCol w="1619296">
                  <a:extLst>
                    <a:ext uri="{9D8B030D-6E8A-4147-A177-3AD203B41FA5}">
                      <a16:colId xmlns:a16="http://schemas.microsoft.com/office/drawing/2014/main" val="2255258139"/>
                    </a:ext>
                  </a:extLst>
                </a:gridCol>
                <a:gridCol w="1619296">
                  <a:extLst>
                    <a:ext uri="{9D8B030D-6E8A-4147-A177-3AD203B41FA5}">
                      <a16:colId xmlns:a16="http://schemas.microsoft.com/office/drawing/2014/main" val="7160546"/>
                    </a:ext>
                  </a:extLst>
                </a:gridCol>
                <a:gridCol w="1619296">
                  <a:extLst>
                    <a:ext uri="{9D8B030D-6E8A-4147-A177-3AD203B41FA5}">
                      <a16:colId xmlns:a16="http://schemas.microsoft.com/office/drawing/2014/main" val="932869586"/>
                    </a:ext>
                  </a:extLst>
                </a:gridCol>
                <a:gridCol w="1619296">
                  <a:extLst>
                    <a:ext uri="{9D8B030D-6E8A-4147-A177-3AD203B41FA5}">
                      <a16:colId xmlns:a16="http://schemas.microsoft.com/office/drawing/2014/main" val="4073965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In EUR;</a:t>
                      </a:r>
                    </a:p>
                    <a:p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Funding 100%, in 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gross</a:t>
                      </a:r>
                      <a:endParaRPr lang="de-DE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Research 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unit</a:t>
                      </a:r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cost</a:t>
                      </a:r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en-GB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(</a:t>
                      </a:r>
                      <a:r>
                        <a:rPr lang="de-DE" baseline="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person</a:t>
                      </a:r>
                      <a:r>
                        <a:rPr lang="de-DE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/</a:t>
                      </a:r>
                      <a:r>
                        <a:rPr lang="de-DE" baseline="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month</a:t>
                      </a:r>
                      <a:r>
                        <a:rPr lang="de-DE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)</a:t>
                      </a:r>
                      <a:endParaRPr lang="de-DE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Insitutional</a:t>
                      </a:r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unit</a:t>
                      </a:r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cost</a:t>
                      </a:r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(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person</a:t>
                      </a:r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/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month</a:t>
                      </a:r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44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57575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Living 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allowance</a:t>
                      </a:r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Mobility 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allowance</a:t>
                      </a:r>
                      <a:endParaRPr lang="de-DE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Family</a:t>
                      </a:r>
                      <a:r>
                        <a:rPr lang="de-DE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allowance</a:t>
                      </a:r>
                      <a:r>
                        <a:rPr lang="de-DE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**</a:t>
                      </a:r>
                      <a:endParaRPr lang="de-DE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Long-term 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leave</a:t>
                      </a:r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allowance</a:t>
                      </a:r>
                      <a:endParaRPr lang="de-DE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Special-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needs</a:t>
                      </a:r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allowance</a:t>
                      </a:r>
                      <a:endParaRPr lang="de-DE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Research,</a:t>
                      </a:r>
                      <a:r>
                        <a:rPr lang="de-DE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training</a:t>
                      </a:r>
                      <a:r>
                        <a:rPr lang="de-DE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and</a:t>
                      </a:r>
                      <a:r>
                        <a:rPr lang="de-DE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networking</a:t>
                      </a:r>
                      <a:r>
                        <a:rPr lang="de-DE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costs</a:t>
                      </a:r>
                      <a:endParaRPr lang="de-DE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Management &amp;</a:t>
                      </a:r>
                      <a:r>
                        <a:rPr lang="de-DE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Overhead</a:t>
                      </a:r>
                      <a:endParaRPr lang="de-DE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9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Postdoctoral Fellowships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5.080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660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5.680***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Depending</a:t>
                      </a:r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on </a:t>
                      </a:r>
                      <a:r>
                        <a:rPr lang="de-DE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request</a:t>
                      </a:r>
                      <a:endParaRPr lang="de-DE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1.000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650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846587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8A67CC3-A277-4B27-B32F-991FAB2A2DE9}"/>
              </a:ext>
            </a:extLst>
          </p:cNvPr>
          <p:cNvSpPr txBox="1"/>
          <p:nvPr/>
        </p:nvSpPr>
        <p:spPr>
          <a:xfrm>
            <a:off x="4379145" y="6340807"/>
            <a:ext cx="87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en-US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Application of the country correction coefficient: for Germany 98.3%.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** If applicable, c</a:t>
            </a:r>
            <a:r>
              <a:rPr lang="en-US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an also be applied for after project start</a:t>
            </a:r>
            <a:endParaRPr lang="en-GB" sz="1600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*** If applicable (4.000 / 5.680 x % covered by the beneficiary)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53173F-B5D2-46EC-858F-B24155EBF9BD}"/>
              </a:ext>
            </a:extLst>
          </p:cNvPr>
          <p:cNvSpPr txBox="1"/>
          <p:nvPr/>
        </p:nvSpPr>
        <p:spPr>
          <a:xfrm rot="20241129">
            <a:off x="726500" y="5034537"/>
            <a:ext cx="371475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2700" i="1" dirty="0">
                <a:solidFill>
                  <a:schemeClr val="bg1"/>
                </a:solidFill>
                <a:highlight>
                  <a:srgbClr val="FF0000"/>
                </a:highlight>
                <a:latin typeface="Fira Sans Medium" panose="020B0503050000020004" pitchFamily="34" charset="0"/>
              </a:rPr>
              <a:t>Units </a:t>
            </a:r>
            <a:r>
              <a:rPr lang="de-DE" sz="2700" i="1" dirty="0" err="1">
                <a:solidFill>
                  <a:schemeClr val="bg1"/>
                </a:solidFill>
                <a:highlight>
                  <a:srgbClr val="FF0000"/>
                </a:highlight>
                <a:latin typeface="Fira Sans Medium" panose="020B0503050000020004" pitchFamily="34" charset="0"/>
              </a:rPr>
              <a:t>expected</a:t>
            </a:r>
            <a:r>
              <a:rPr lang="de-DE" sz="2700" i="1" dirty="0">
                <a:solidFill>
                  <a:schemeClr val="bg1"/>
                </a:solidFill>
                <a:highlight>
                  <a:srgbClr val="FF0000"/>
                </a:highlight>
                <a:latin typeface="Fira Sans Medium" panose="020B0503050000020004" pitchFamily="34" charset="0"/>
              </a:rPr>
              <a:t> </a:t>
            </a:r>
            <a:r>
              <a:rPr lang="de-DE" sz="2700" i="1" dirty="0" err="1">
                <a:solidFill>
                  <a:schemeClr val="bg1"/>
                </a:solidFill>
                <a:highlight>
                  <a:srgbClr val="FF0000"/>
                </a:highlight>
                <a:latin typeface="Fira Sans Medium" panose="020B0503050000020004" pitchFamily="34" charset="0"/>
              </a:rPr>
              <a:t>to</a:t>
            </a:r>
            <a:r>
              <a:rPr lang="de-DE" sz="2700" i="1" dirty="0">
                <a:solidFill>
                  <a:schemeClr val="bg1"/>
                </a:solidFill>
                <a:highlight>
                  <a:srgbClr val="FF0000"/>
                </a:highlight>
                <a:latin typeface="Fira Sans Medium" panose="020B0503050000020004" pitchFamily="34" charset="0"/>
              </a:rPr>
              <a:t> </a:t>
            </a:r>
            <a:r>
              <a:rPr lang="de-DE" sz="2700" i="1" dirty="0" err="1">
                <a:solidFill>
                  <a:schemeClr val="bg1"/>
                </a:solidFill>
                <a:highlight>
                  <a:srgbClr val="FF0000"/>
                </a:highlight>
                <a:latin typeface="Fira Sans Medium" panose="020B0503050000020004" pitchFamily="34" charset="0"/>
              </a:rPr>
              <a:t>increase</a:t>
            </a:r>
            <a:r>
              <a:rPr lang="de-DE" sz="2700" i="1" dirty="0">
                <a:solidFill>
                  <a:schemeClr val="bg1"/>
                </a:solidFill>
                <a:highlight>
                  <a:srgbClr val="FF0000"/>
                </a:highlight>
                <a:latin typeface="Fira Sans Medium" panose="020B0503050000020004" pitchFamily="34" charset="0"/>
              </a:rPr>
              <a:t> in WP 2025 + </a:t>
            </a:r>
            <a:r>
              <a:rPr lang="de-DE" sz="2700" i="1" dirty="0" err="1">
                <a:solidFill>
                  <a:schemeClr val="bg1"/>
                </a:solidFill>
                <a:highlight>
                  <a:srgbClr val="FF0000"/>
                </a:highlight>
                <a:latin typeface="Fira Sans Medium" panose="020B0503050000020004" pitchFamily="34" charset="0"/>
              </a:rPr>
              <a:t>higher</a:t>
            </a:r>
            <a:r>
              <a:rPr lang="de-DE" sz="2700" i="1" dirty="0">
                <a:solidFill>
                  <a:schemeClr val="bg1"/>
                </a:solidFill>
                <a:highlight>
                  <a:srgbClr val="FF0000"/>
                </a:highlight>
                <a:latin typeface="Fira Sans Medium" panose="020B0503050000020004" pitchFamily="34" charset="0"/>
              </a:rPr>
              <a:t> CCC </a:t>
            </a:r>
            <a:r>
              <a:rPr lang="de-DE" sz="2700" i="1" dirty="0" err="1">
                <a:solidFill>
                  <a:schemeClr val="bg1"/>
                </a:solidFill>
                <a:highlight>
                  <a:srgbClr val="FF0000"/>
                </a:highlight>
                <a:latin typeface="Fira Sans Medium" panose="020B0503050000020004" pitchFamily="34" charset="0"/>
              </a:rPr>
              <a:t>for</a:t>
            </a:r>
            <a:r>
              <a:rPr lang="de-DE" sz="2700" i="1" dirty="0">
                <a:solidFill>
                  <a:schemeClr val="bg1"/>
                </a:solidFill>
                <a:highlight>
                  <a:srgbClr val="FF0000"/>
                </a:highlight>
                <a:latin typeface="Fira Sans Medium" panose="020B0503050000020004" pitchFamily="34" charset="0"/>
              </a:rPr>
              <a:t> Germany</a:t>
            </a:r>
          </a:p>
        </p:txBody>
      </p:sp>
    </p:spTree>
    <p:extLst>
      <p:ext uri="{BB962C8B-B14F-4D97-AF65-F5344CB8AC3E}">
        <p14:creationId xmlns:p14="http://schemas.microsoft.com/office/powerpoint/2010/main" val="265527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575756"/>
                </a:solidFill>
              </a:rPr>
              <a:t>8 Main Evaluation Panels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575756"/>
                </a:solidFill>
              </a:rPr>
              <a:t>Chemistry (CHE)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575756"/>
                </a:solidFill>
              </a:rPr>
              <a:t>Social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Sciences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and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Humanities</a:t>
            </a:r>
            <a:r>
              <a:rPr lang="de-DE" dirty="0">
                <a:solidFill>
                  <a:srgbClr val="575756"/>
                </a:solidFill>
              </a:rPr>
              <a:t> (SOC)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575756"/>
                </a:solidFill>
              </a:rPr>
              <a:t>Economic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Sciences</a:t>
            </a:r>
            <a:r>
              <a:rPr lang="de-DE" dirty="0">
                <a:solidFill>
                  <a:srgbClr val="575756"/>
                </a:solidFill>
              </a:rPr>
              <a:t> (ECO)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575756"/>
                </a:solidFill>
              </a:rPr>
              <a:t>Information </a:t>
            </a:r>
            <a:r>
              <a:rPr lang="de-DE" dirty="0" err="1">
                <a:solidFill>
                  <a:srgbClr val="575756"/>
                </a:solidFill>
              </a:rPr>
              <a:t>Sciences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and</a:t>
            </a:r>
            <a:r>
              <a:rPr lang="de-DE" dirty="0">
                <a:solidFill>
                  <a:srgbClr val="575756"/>
                </a:solidFill>
              </a:rPr>
              <a:t> Engineering (ENG)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575756"/>
                </a:solidFill>
              </a:rPr>
              <a:t>Environment </a:t>
            </a:r>
            <a:r>
              <a:rPr lang="de-DE" dirty="0" err="1">
                <a:solidFill>
                  <a:srgbClr val="575756"/>
                </a:solidFill>
              </a:rPr>
              <a:t>and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Geosciences</a:t>
            </a:r>
            <a:r>
              <a:rPr lang="de-DE" dirty="0">
                <a:solidFill>
                  <a:srgbClr val="575756"/>
                </a:solidFill>
              </a:rPr>
              <a:t> (ENV)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575756"/>
                </a:solidFill>
              </a:rPr>
              <a:t>Life </a:t>
            </a:r>
            <a:r>
              <a:rPr lang="de-DE" dirty="0" err="1">
                <a:solidFill>
                  <a:srgbClr val="575756"/>
                </a:solidFill>
              </a:rPr>
              <a:t>Sciences</a:t>
            </a:r>
            <a:r>
              <a:rPr lang="de-DE" dirty="0">
                <a:solidFill>
                  <a:srgbClr val="575756"/>
                </a:solidFill>
              </a:rPr>
              <a:t> (LIF)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575756"/>
                </a:solidFill>
              </a:rPr>
              <a:t>Mathematics</a:t>
            </a:r>
            <a:r>
              <a:rPr lang="de-DE" dirty="0">
                <a:solidFill>
                  <a:srgbClr val="575756"/>
                </a:solidFill>
              </a:rPr>
              <a:t> (MAT)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575756"/>
                </a:solidFill>
              </a:rPr>
              <a:t>Physics</a:t>
            </a:r>
            <a:r>
              <a:rPr lang="de-DE" dirty="0">
                <a:solidFill>
                  <a:srgbClr val="575756"/>
                </a:solidFill>
              </a:rPr>
              <a:t> (PHY)</a:t>
            </a:r>
          </a:p>
          <a:p>
            <a:pPr marL="685791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285750" indent="-285750"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Evaluation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Panels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1637400" y="1684980"/>
            <a:ext cx="3430800" cy="1429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69F19"/>
            </a:solidFill>
          </a:ln>
          <a:effectLst/>
        </p:spPr>
        <p:txBody>
          <a:bodyPr anchor="ctr">
            <a:normAutofit/>
          </a:bodyPr>
          <a:lstStyle>
            <a:lvl1pPr marL="342891" indent="-342891" algn="l" defTabSz="914377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Wingdings" pitchFamily="2" charset="2"/>
              <a:buChar char="§"/>
              <a:defRPr sz="2000" kern="1200">
                <a:solidFill>
                  <a:srgbClr val="292929"/>
                </a:solidFill>
                <a:latin typeface="Fira Sans Book" panose="020B0503050000020004" pitchFamily="34" charset="0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 lang="de-DE" sz="1800" kern="1200" dirty="0" smtClean="0">
                <a:solidFill>
                  <a:srgbClr val="292929"/>
                </a:solidFill>
                <a:latin typeface="Fira Sans Book" panose="020B05030500000200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 lang="de-DE" sz="1600" kern="1200" dirty="0" smtClean="0">
                <a:solidFill>
                  <a:srgbClr val="292929"/>
                </a:solidFill>
                <a:latin typeface="Fira Sans Book" panose="020B05030500000200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b="1" dirty="0">
                <a:solidFill>
                  <a:srgbClr val="575756"/>
                </a:solidFill>
                <a:ea typeface="Verdana" pitchFamily="34" charset="0"/>
                <a:cs typeface="Verdana" pitchFamily="34" charset="0"/>
              </a:rPr>
              <a:t>Excellence</a:t>
            </a:r>
          </a:p>
          <a:p>
            <a:pPr marL="0" indent="0"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dirty="0">
                <a:solidFill>
                  <a:srgbClr val="575756"/>
                </a:solidFill>
                <a:ea typeface="Verdana" pitchFamily="34" charset="0"/>
                <a:cs typeface="Verdana" pitchFamily="34" charset="0"/>
              </a:rPr>
              <a:t>(weighting: 50%)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639176" y="3467585"/>
            <a:ext cx="3429024" cy="128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69F19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en-GB" sz="20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Impact</a:t>
            </a:r>
          </a:p>
          <a:p>
            <a:pPr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en-GB" sz="20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(weighting: 30%)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1639176" y="5107314"/>
            <a:ext cx="3429024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69F19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en-GB" sz="20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Implementation</a:t>
            </a:r>
            <a:endParaRPr lang="en-GB" sz="1600" b="1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  <a:p>
            <a:pPr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en-GB" sz="20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(weighting: 20%</a:t>
            </a:r>
            <a:r>
              <a:rPr lang="en-GB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738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>
                <a:solidFill>
                  <a:srgbClr val="575756"/>
                </a:solidFill>
              </a:rPr>
              <a:t>Success</a:t>
            </a:r>
            <a:r>
              <a:rPr lang="de-DE" dirty="0">
                <a:solidFill>
                  <a:srgbClr val="575756"/>
                </a:solidFill>
              </a:rPr>
              <a:t> Rates 2023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07203"/>
              </p:ext>
            </p:extLst>
          </p:nvPr>
        </p:nvGraphicFramePr>
        <p:xfrm>
          <a:off x="6249960" y="1796681"/>
          <a:ext cx="6934545" cy="2616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271">
                  <a:extLst>
                    <a:ext uri="{9D8B030D-6E8A-4147-A177-3AD203B41FA5}">
                      <a16:colId xmlns:a16="http://schemas.microsoft.com/office/drawing/2014/main" val="1923471585"/>
                    </a:ext>
                  </a:extLst>
                </a:gridCol>
                <a:gridCol w="2686699">
                  <a:extLst>
                    <a:ext uri="{9D8B030D-6E8A-4147-A177-3AD203B41FA5}">
                      <a16:colId xmlns:a16="http://schemas.microsoft.com/office/drawing/2014/main" val="1520651264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3912509874"/>
                    </a:ext>
                  </a:extLst>
                </a:gridCol>
              </a:tblGrid>
              <a:tr h="1002539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 marL="91140" marR="91140" marT="45570" marB="45570" anchor="ctr"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Proposals</a:t>
                      </a:r>
                      <a:r>
                        <a:rPr lang="de-DE" sz="2000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retained</a:t>
                      </a:r>
                      <a:r>
                        <a:rPr lang="de-DE" sz="2000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for</a:t>
                      </a:r>
                      <a:r>
                        <a:rPr lang="de-DE" sz="2000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funding</a:t>
                      </a:r>
                      <a:endParaRPr lang="de-DE" sz="20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Success</a:t>
                      </a:r>
                      <a:r>
                        <a:rPr lang="de-DE" sz="2000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rate</a:t>
                      </a:r>
                      <a:endParaRPr lang="de-DE" sz="20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 marL="91140" marR="91140" marT="45570" marB="45570"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14074"/>
                  </a:ext>
                </a:extLst>
              </a:tr>
              <a:tr h="80701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EF</a:t>
                      </a:r>
                    </a:p>
                  </a:txBody>
                  <a:tcPr marL="91140" marR="91140" marT="45570" marB="45570" anchor="ctr"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Fira Sans Book" panose="020B0503050000020004" pitchFamily="34" charset="0"/>
                        </a:rPr>
                        <a:t>1.110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Fira Sans Book" panose="020B0503050000020004" pitchFamily="34" charset="0"/>
                        </a:rPr>
                        <a:t>15,7 %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530353"/>
                  </a:ext>
                </a:extLst>
              </a:tr>
              <a:tr h="80701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GF</a:t>
                      </a:r>
                    </a:p>
                  </a:txBody>
                  <a:tcPr marL="91140" marR="91140" marT="45570" marB="45570" anchor="ctr"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Fira Sans Book" panose="020B0503050000020004" pitchFamily="34" charset="0"/>
                        </a:rPr>
                        <a:t>139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Fira Sans Book" panose="020B0503050000020004" pitchFamily="34" charset="0"/>
                        </a:rPr>
                        <a:t>16,7% (2022: 21 %)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979727"/>
                  </a:ext>
                </a:extLst>
              </a:tr>
            </a:tbl>
          </a:graphicData>
        </a:graphic>
      </p:graphicFrame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1440656" y="1853522"/>
            <a:ext cx="3343550" cy="2149048"/>
            <a:chOff x="616" y="2625"/>
            <a:chExt cx="1777" cy="1463"/>
          </a:xfrm>
          <a:solidFill>
            <a:schemeClr val="bg1">
              <a:lumMod val="85000"/>
            </a:schemeClr>
          </a:solidFill>
        </p:grpSpPr>
        <p:sp>
          <p:nvSpPr>
            <p:cNvPr id="7" name="Freeform 56"/>
            <p:cNvSpPr>
              <a:spLocks noChangeAspect="1"/>
            </p:cNvSpPr>
            <p:nvPr/>
          </p:nvSpPr>
          <p:spPr bwMode="auto">
            <a:xfrm>
              <a:off x="616" y="3651"/>
              <a:ext cx="143" cy="197"/>
            </a:xfrm>
            <a:custGeom>
              <a:avLst/>
              <a:gdLst>
                <a:gd name="T0" fmla="*/ 82 w 307"/>
                <a:gd name="T1" fmla="*/ 0 h 436"/>
                <a:gd name="T2" fmla="*/ 90 w 307"/>
                <a:gd name="T3" fmla="*/ 17 h 436"/>
                <a:gd name="T4" fmla="*/ 98 w 307"/>
                <a:gd name="T5" fmla="*/ 17 h 436"/>
                <a:gd name="T6" fmla="*/ 119 w 307"/>
                <a:gd name="T7" fmla="*/ 20 h 436"/>
                <a:gd name="T8" fmla="*/ 130 w 307"/>
                <a:gd name="T9" fmla="*/ 25 h 436"/>
                <a:gd name="T10" fmla="*/ 139 w 307"/>
                <a:gd name="T11" fmla="*/ 40 h 436"/>
                <a:gd name="T12" fmla="*/ 142 w 307"/>
                <a:gd name="T13" fmla="*/ 47 h 436"/>
                <a:gd name="T14" fmla="*/ 116 w 307"/>
                <a:gd name="T15" fmla="*/ 57 h 436"/>
                <a:gd name="T16" fmla="*/ 108 w 307"/>
                <a:gd name="T17" fmla="*/ 75 h 436"/>
                <a:gd name="T18" fmla="*/ 101 w 307"/>
                <a:gd name="T19" fmla="*/ 93 h 436"/>
                <a:gd name="T20" fmla="*/ 95 w 307"/>
                <a:gd name="T21" fmla="*/ 106 h 436"/>
                <a:gd name="T22" fmla="*/ 84 w 307"/>
                <a:gd name="T23" fmla="*/ 103 h 436"/>
                <a:gd name="T24" fmla="*/ 82 w 307"/>
                <a:gd name="T25" fmla="*/ 116 h 436"/>
                <a:gd name="T26" fmla="*/ 83 w 307"/>
                <a:gd name="T27" fmla="*/ 130 h 436"/>
                <a:gd name="T28" fmla="*/ 72 w 307"/>
                <a:gd name="T29" fmla="*/ 142 h 436"/>
                <a:gd name="T30" fmla="*/ 71 w 307"/>
                <a:gd name="T31" fmla="*/ 160 h 436"/>
                <a:gd name="T32" fmla="*/ 73 w 307"/>
                <a:gd name="T33" fmla="*/ 171 h 436"/>
                <a:gd name="T34" fmla="*/ 54 w 307"/>
                <a:gd name="T35" fmla="*/ 180 h 436"/>
                <a:gd name="T36" fmla="*/ 54 w 307"/>
                <a:gd name="T37" fmla="*/ 195 h 436"/>
                <a:gd name="T38" fmla="*/ 27 w 307"/>
                <a:gd name="T39" fmla="*/ 197 h 436"/>
                <a:gd name="T40" fmla="*/ 9 w 307"/>
                <a:gd name="T41" fmla="*/ 183 h 436"/>
                <a:gd name="T42" fmla="*/ 0 w 307"/>
                <a:gd name="T43" fmla="*/ 178 h 436"/>
                <a:gd name="T44" fmla="*/ 10 w 307"/>
                <a:gd name="T45" fmla="*/ 164 h 436"/>
                <a:gd name="T46" fmla="*/ 22 w 307"/>
                <a:gd name="T47" fmla="*/ 142 h 436"/>
                <a:gd name="T48" fmla="*/ 20 w 307"/>
                <a:gd name="T49" fmla="*/ 130 h 436"/>
                <a:gd name="T50" fmla="*/ 14 w 307"/>
                <a:gd name="T51" fmla="*/ 123 h 436"/>
                <a:gd name="T52" fmla="*/ 24 w 307"/>
                <a:gd name="T53" fmla="*/ 114 h 436"/>
                <a:gd name="T54" fmla="*/ 10 w 307"/>
                <a:gd name="T55" fmla="*/ 116 h 436"/>
                <a:gd name="T56" fmla="*/ 14 w 307"/>
                <a:gd name="T57" fmla="*/ 102 h 436"/>
                <a:gd name="T58" fmla="*/ 19 w 307"/>
                <a:gd name="T59" fmla="*/ 90 h 436"/>
                <a:gd name="T60" fmla="*/ 24 w 307"/>
                <a:gd name="T61" fmla="*/ 84 h 436"/>
                <a:gd name="T62" fmla="*/ 38 w 307"/>
                <a:gd name="T63" fmla="*/ 75 h 436"/>
                <a:gd name="T64" fmla="*/ 57 w 307"/>
                <a:gd name="T65" fmla="*/ 52 h 436"/>
                <a:gd name="T66" fmla="*/ 64 w 307"/>
                <a:gd name="T67" fmla="*/ 35 h 436"/>
                <a:gd name="T68" fmla="*/ 69 w 307"/>
                <a:gd name="T69" fmla="*/ 17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7"/>
                <a:gd name="T106" fmla="*/ 0 h 436"/>
                <a:gd name="T107" fmla="*/ 307 w 307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1" y="44"/>
                  </a:lnTo>
                  <a:lnTo>
                    <a:pt x="280" y="56"/>
                  </a:lnTo>
                  <a:lnTo>
                    <a:pt x="288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8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7"/>
                  </a:lnTo>
                  <a:lnTo>
                    <a:pt x="168" y="297"/>
                  </a:lnTo>
                  <a:lnTo>
                    <a:pt x="155" y="314"/>
                  </a:lnTo>
                  <a:lnTo>
                    <a:pt x="149" y="328"/>
                  </a:lnTo>
                  <a:lnTo>
                    <a:pt x="152" y="354"/>
                  </a:lnTo>
                  <a:lnTo>
                    <a:pt x="163" y="369"/>
                  </a:lnTo>
                  <a:lnTo>
                    <a:pt x="156" y="378"/>
                  </a:lnTo>
                  <a:lnTo>
                    <a:pt x="127" y="387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4"/>
                  </a:lnTo>
                  <a:lnTo>
                    <a:pt x="22" y="362"/>
                  </a:lnTo>
                  <a:lnTo>
                    <a:pt x="30" y="340"/>
                  </a:lnTo>
                  <a:lnTo>
                    <a:pt x="48" y="314"/>
                  </a:lnTo>
                  <a:lnTo>
                    <a:pt x="52" y="299"/>
                  </a:lnTo>
                  <a:lnTo>
                    <a:pt x="44" y="288"/>
                  </a:lnTo>
                  <a:lnTo>
                    <a:pt x="33" y="278"/>
                  </a:lnTo>
                  <a:lnTo>
                    <a:pt x="30" y="272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8" name="Freeform 57"/>
            <p:cNvSpPr>
              <a:spLocks noChangeAspect="1"/>
            </p:cNvSpPr>
            <p:nvPr/>
          </p:nvSpPr>
          <p:spPr bwMode="auto">
            <a:xfrm>
              <a:off x="669" y="3589"/>
              <a:ext cx="379" cy="324"/>
            </a:xfrm>
            <a:custGeom>
              <a:avLst/>
              <a:gdLst>
                <a:gd name="T0" fmla="*/ 17 w 811"/>
                <a:gd name="T1" fmla="*/ 59 h 718"/>
                <a:gd name="T2" fmla="*/ 29 w 811"/>
                <a:gd name="T3" fmla="*/ 35 h 718"/>
                <a:gd name="T4" fmla="*/ 26 w 811"/>
                <a:gd name="T5" fmla="*/ 27 h 718"/>
                <a:gd name="T6" fmla="*/ 21 w 811"/>
                <a:gd name="T7" fmla="*/ 19 h 718"/>
                <a:gd name="T8" fmla="*/ 42 w 811"/>
                <a:gd name="T9" fmla="*/ 9 h 718"/>
                <a:gd name="T10" fmla="*/ 57 w 811"/>
                <a:gd name="T11" fmla="*/ 5 h 718"/>
                <a:gd name="T12" fmla="*/ 73 w 811"/>
                <a:gd name="T13" fmla="*/ 2 h 718"/>
                <a:gd name="T14" fmla="*/ 104 w 811"/>
                <a:gd name="T15" fmla="*/ 25 h 718"/>
                <a:gd name="T16" fmla="*/ 126 w 811"/>
                <a:gd name="T17" fmla="*/ 27 h 718"/>
                <a:gd name="T18" fmla="*/ 186 w 811"/>
                <a:gd name="T19" fmla="*/ 54 h 718"/>
                <a:gd name="T20" fmla="*/ 212 w 811"/>
                <a:gd name="T21" fmla="*/ 60 h 718"/>
                <a:gd name="T22" fmla="*/ 230 w 811"/>
                <a:gd name="T23" fmla="*/ 74 h 718"/>
                <a:gd name="T24" fmla="*/ 247 w 811"/>
                <a:gd name="T25" fmla="*/ 75 h 718"/>
                <a:gd name="T26" fmla="*/ 247 w 811"/>
                <a:gd name="T27" fmla="*/ 83 h 718"/>
                <a:gd name="T28" fmla="*/ 275 w 811"/>
                <a:gd name="T29" fmla="*/ 109 h 718"/>
                <a:gd name="T30" fmla="*/ 297 w 811"/>
                <a:gd name="T31" fmla="*/ 119 h 718"/>
                <a:gd name="T32" fmla="*/ 332 w 811"/>
                <a:gd name="T33" fmla="*/ 129 h 718"/>
                <a:gd name="T34" fmla="*/ 339 w 811"/>
                <a:gd name="T35" fmla="*/ 140 h 718"/>
                <a:gd name="T36" fmla="*/ 353 w 811"/>
                <a:gd name="T37" fmla="*/ 145 h 718"/>
                <a:gd name="T38" fmla="*/ 367 w 811"/>
                <a:gd name="T39" fmla="*/ 145 h 718"/>
                <a:gd name="T40" fmla="*/ 376 w 811"/>
                <a:gd name="T41" fmla="*/ 145 h 718"/>
                <a:gd name="T42" fmla="*/ 379 w 811"/>
                <a:gd name="T43" fmla="*/ 161 h 718"/>
                <a:gd name="T44" fmla="*/ 346 w 811"/>
                <a:gd name="T45" fmla="*/ 185 h 718"/>
                <a:gd name="T46" fmla="*/ 299 w 811"/>
                <a:gd name="T47" fmla="*/ 194 h 718"/>
                <a:gd name="T48" fmla="*/ 287 w 811"/>
                <a:gd name="T49" fmla="*/ 205 h 718"/>
                <a:gd name="T50" fmla="*/ 273 w 811"/>
                <a:gd name="T51" fmla="*/ 210 h 718"/>
                <a:gd name="T52" fmla="*/ 259 w 811"/>
                <a:gd name="T53" fmla="*/ 225 h 718"/>
                <a:gd name="T54" fmla="*/ 243 w 811"/>
                <a:gd name="T55" fmla="*/ 236 h 718"/>
                <a:gd name="T56" fmla="*/ 249 w 811"/>
                <a:gd name="T57" fmla="*/ 254 h 718"/>
                <a:gd name="T58" fmla="*/ 250 w 811"/>
                <a:gd name="T59" fmla="*/ 267 h 718"/>
                <a:gd name="T60" fmla="*/ 242 w 811"/>
                <a:gd name="T61" fmla="*/ 272 h 718"/>
                <a:gd name="T62" fmla="*/ 218 w 811"/>
                <a:gd name="T63" fmla="*/ 292 h 718"/>
                <a:gd name="T64" fmla="*/ 209 w 811"/>
                <a:gd name="T65" fmla="*/ 301 h 718"/>
                <a:gd name="T66" fmla="*/ 193 w 811"/>
                <a:gd name="T67" fmla="*/ 305 h 718"/>
                <a:gd name="T68" fmla="*/ 178 w 811"/>
                <a:gd name="T69" fmla="*/ 309 h 718"/>
                <a:gd name="T70" fmla="*/ 169 w 811"/>
                <a:gd name="T71" fmla="*/ 319 h 718"/>
                <a:gd name="T72" fmla="*/ 155 w 811"/>
                <a:gd name="T73" fmla="*/ 322 h 718"/>
                <a:gd name="T74" fmla="*/ 128 w 811"/>
                <a:gd name="T75" fmla="*/ 319 h 718"/>
                <a:gd name="T76" fmla="*/ 85 w 811"/>
                <a:gd name="T77" fmla="*/ 305 h 718"/>
                <a:gd name="T78" fmla="*/ 64 w 811"/>
                <a:gd name="T79" fmla="*/ 314 h 718"/>
                <a:gd name="T80" fmla="*/ 45 w 811"/>
                <a:gd name="T81" fmla="*/ 321 h 718"/>
                <a:gd name="T82" fmla="*/ 21 w 811"/>
                <a:gd name="T83" fmla="*/ 304 h 718"/>
                <a:gd name="T84" fmla="*/ 12 w 811"/>
                <a:gd name="T85" fmla="*/ 265 h 718"/>
                <a:gd name="T86" fmla="*/ 0 w 811"/>
                <a:gd name="T87" fmla="*/ 252 h 718"/>
                <a:gd name="T88" fmla="*/ 5 w 811"/>
                <a:gd name="T89" fmla="*/ 237 h 718"/>
                <a:gd name="T90" fmla="*/ 22 w 811"/>
                <a:gd name="T91" fmla="*/ 229 h 718"/>
                <a:gd name="T92" fmla="*/ 15 w 811"/>
                <a:gd name="T93" fmla="*/ 210 h 718"/>
                <a:gd name="T94" fmla="*/ 31 w 811"/>
                <a:gd name="T95" fmla="*/ 190 h 718"/>
                <a:gd name="T96" fmla="*/ 28 w 811"/>
                <a:gd name="T97" fmla="*/ 176 h 718"/>
                <a:gd name="T98" fmla="*/ 33 w 811"/>
                <a:gd name="T99" fmla="*/ 162 h 718"/>
                <a:gd name="T100" fmla="*/ 42 w 811"/>
                <a:gd name="T101" fmla="*/ 167 h 718"/>
                <a:gd name="T102" fmla="*/ 49 w 811"/>
                <a:gd name="T103" fmla="*/ 142 h 718"/>
                <a:gd name="T104" fmla="*/ 62 w 811"/>
                <a:gd name="T105" fmla="*/ 124 h 718"/>
                <a:gd name="T106" fmla="*/ 77 w 811"/>
                <a:gd name="T107" fmla="*/ 111 h 718"/>
                <a:gd name="T108" fmla="*/ 91 w 811"/>
                <a:gd name="T109" fmla="*/ 105 h 718"/>
                <a:gd name="T110" fmla="*/ 75 w 811"/>
                <a:gd name="T111" fmla="*/ 83 h 718"/>
                <a:gd name="T112" fmla="*/ 61 w 811"/>
                <a:gd name="T113" fmla="*/ 85 h 718"/>
                <a:gd name="T114" fmla="*/ 43 w 811"/>
                <a:gd name="T115" fmla="*/ 79 h 718"/>
                <a:gd name="T116" fmla="*/ 36 w 811"/>
                <a:gd name="T117" fmla="*/ 77 h 718"/>
                <a:gd name="T118" fmla="*/ 31 w 811"/>
                <a:gd name="T119" fmla="*/ 64 h 718"/>
                <a:gd name="T120" fmla="*/ 19 w 811"/>
                <a:gd name="T121" fmla="*/ 64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1"/>
                <a:gd name="T184" fmla="*/ 0 h 718"/>
                <a:gd name="T185" fmla="*/ 811 w 811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1" h="718">
                  <a:moveTo>
                    <a:pt x="41" y="141"/>
                  </a:moveTo>
                  <a:lnTo>
                    <a:pt x="37" y="130"/>
                  </a:lnTo>
                  <a:lnTo>
                    <a:pt x="41" y="115"/>
                  </a:lnTo>
                  <a:lnTo>
                    <a:pt x="63" y="78"/>
                  </a:lnTo>
                  <a:lnTo>
                    <a:pt x="52" y="70"/>
                  </a:lnTo>
                  <a:lnTo>
                    <a:pt x="56" y="59"/>
                  </a:lnTo>
                  <a:lnTo>
                    <a:pt x="44" y="56"/>
                  </a:lnTo>
                  <a:lnTo>
                    <a:pt x="44" y="41"/>
                  </a:lnTo>
                  <a:lnTo>
                    <a:pt x="52" y="30"/>
                  </a:lnTo>
                  <a:lnTo>
                    <a:pt x="89" y="19"/>
                  </a:lnTo>
                  <a:lnTo>
                    <a:pt x="119" y="22"/>
                  </a:lnTo>
                  <a:lnTo>
                    <a:pt x="122" y="11"/>
                  </a:lnTo>
                  <a:lnTo>
                    <a:pt x="145" y="0"/>
                  </a:lnTo>
                  <a:lnTo>
                    <a:pt x="157" y="4"/>
                  </a:lnTo>
                  <a:lnTo>
                    <a:pt x="182" y="37"/>
                  </a:lnTo>
                  <a:lnTo>
                    <a:pt x="223" y="56"/>
                  </a:lnTo>
                  <a:lnTo>
                    <a:pt x="260" y="56"/>
                  </a:lnTo>
                  <a:lnTo>
                    <a:pt x="270" y="59"/>
                  </a:lnTo>
                  <a:lnTo>
                    <a:pt x="369" y="115"/>
                  </a:lnTo>
                  <a:lnTo>
                    <a:pt x="399" y="119"/>
                  </a:lnTo>
                  <a:lnTo>
                    <a:pt x="421" y="141"/>
                  </a:lnTo>
                  <a:lnTo>
                    <a:pt x="454" y="133"/>
                  </a:lnTo>
                  <a:lnTo>
                    <a:pt x="473" y="145"/>
                  </a:lnTo>
                  <a:lnTo>
                    <a:pt x="492" y="163"/>
                  </a:lnTo>
                  <a:lnTo>
                    <a:pt x="514" y="163"/>
                  </a:lnTo>
                  <a:lnTo>
                    <a:pt x="529" y="167"/>
                  </a:lnTo>
                  <a:lnTo>
                    <a:pt x="536" y="174"/>
                  </a:lnTo>
                  <a:lnTo>
                    <a:pt x="529" y="185"/>
                  </a:lnTo>
                  <a:lnTo>
                    <a:pt x="529" y="200"/>
                  </a:lnTo>
                  <a:lnTo>
                    <a:pt x="588" y="241"/>
                  </a:lnTo>
                  <a:lnTo>
                    <a:pt x="621" y="267"/>
                  </a:lnTo>
                  <a:lnTo>
                    <a:pt x="636" y="263"/>
                  </a:lnTo>
                  <a:lnTo>
                    <a:pt x="654" y="259"/>
                  </a:lnTo>
                  <a:lnTo>
                    <a:pt x="711" y="285"/>
                  </a:lnTo>
                  <a:lnTo>
                    <a:pt x="718" y="304"/>
                  </a:lnTo>
                  <a:lnTo>
                    <a:pt x="726" y="311"/>
                  </a:lnTo>
                  <a:lnTo>
                    <a:pt x="744" y="315"/>
                  </a:lnTo>
                  <a:lnTo>
                    <a:pt x="755" y="322"/>
                  </a:lnTo>
                  <a:lnTo>
                    <a:pt x="770" y="322"/>
                  </a:lnTo>
                  <a:lnTo>
                    <a:pt x="785" y="322"/>
                  </a:lnTo>
                  <a:lnTo>
                    <a:pt x="800" y="326"/>
                  </a:lnTo>
                  <a:lnTo>
                    <a:pt x="804" y="322"/>
                  </a:lnTo>
                  <a:lnTo>
                    <a:pt x="811" y="337"/>
                  </a:lnTo>
                  <a:lnTo>
                    <a:pt x="811" y="356"/>
                  </a:lnTo>
                  <a:lnTo>
                    <a:pt x="800" y="367"/>
                  </a:lnTo>
                  <a:lnTo>
                    <a:pt x="741" y="411"/>
                  </a:lnTo>
                  <a:lnTo>
                    <a:pt x="715" y="411"/>
                  </a:lnTo>
                  <a:lnTo>
                    <a:pt x="640" y="429"/>
                  </a:lnTo>
                  <a:lnTo>
                    <a:pt x="614" y="433"/>
                  </a:lnTo>
                  <a:lnTo>
                    <a:pt x="614" y="455"/>
                  </a:lnTo>
                  <a:lnTo>
                    <a:pt x="599" y="455"/>
                  </a:lnTo>
                  <a:lnTo>
                    <a:pt x="584" y="466"/>
                  </a:lnTo>
                  <a:lnTo>
                    <a:pt x="569" y="485"/>
                  </a:lnTo>
                  <a:lnTo>
                    <a:pt x="554" y="499"/>
                  </a:lnTo>
                  <a:lnTo>
                    <a:pt x="536" y="503"/>
                  </a:lnTo>
                  <a:lnTo>
                    <a:pt x="521" y="522"/>
                  </a:lnTo>
                  <a:lnTo>
                    <a:pt x="521" y="548"/>
                  </a:lnTo>
                  <a:lnTo>
                    <a:pt x="532" y="562"/>
                  </a:lnTo>
                  <a:lnTo>
                    <a:pt x="536" y="573"/>
                  </a:lnTo>
                  <a:lnTo>
                    <a:pt x="536" y="592"/>
                  </a:lnTo>
                  <a:lnTo>
                    <a:pt x="532" y="599"/>
                  </a:lnTo>
                  <a:lnTo>
                    <a:pt x="517" y="603"/>
                  </a:lnTo>
                  <a:lnTo>
                    <a:pt x="495" y="622"/>
                  </a:lnTo>
                  <a:lnTo>
                    <a:pt x="466" y="648"/>
                  </a:lnTo>
                  <a:lnTo>
                    <a:pt x="454" y="659"/>
                  </a:lnTo>
                  <a:lnTo>
                    <a:pt x="447" y="666"/>
                  </a:lnTo>
                  <a:lnTo>
                    <a:pt x="447" y="677"/>
                  </a:lnTo>
                  <a:lnTo>
                    <a:pt x="414" y="677"/>
                  </a:lnTo>
                  <a:lnTo>
                    <a:pt x="395" y="681"/>
                  </a:lnTo>
                  <a:lnTo>
                    <a:pt x="380" y="685"/>
                  </a:lnTo>
                  <a:lnTo>
                    <a:pt x="373" y="692"/>
                  </a:lnTo>
                  <a:lnTo>
                    <a:pt x="362" y="707"/>
                  </a:lnTo>
                  <a:lnTo>
                    <a:pt x="343" y="714"/>
                  </a:lnTo>
                  <a:lnTo>
                    <a:pt x="332" y="714"/>
                  </a:lnTo>
                  <a:lnTo>
                    <a:pt x="310" y="711"/>
                  </a:lnTo>
                  <a:lnTo>
                    <a:pt x="273" y="707"/>
                  </a:lnTo>
                  <a:lnTo>
                    <a:pt x="208" y="681"/>
                  </a:lnTo>
                  <a:lnTo>
                    <a:pt x="182" y="677"/>
                  </a:lnTo>
                  <a:lnTo>
                    <a:pt x="157" y="685"/>
                  </a:lnTo>
                  <a:lnTo>
                    <a:pt x="137" y="696"/>
                  </a:lnTo>
                  <a:lnTo>
                    <a:pt x="115" y="699"/>
                  </a:lnTo>
                  <a:lnTo>
                    <a:pt x="96" y="711"/>
                  </a:lnTo>
                  <a:lnTo>
                    <a:pt x="85" y="718"/>
                  </a:lnTo>
                  <a:lnTo>
                    <a:pt x="44" y="674"/>
                  </a:lnTo>
                  <a:lnTo>
                    <a:pt x="44" y="611"/>
                  </a:lnTo>
                  <a:lnTo>
                    <a:pt x="26" y="588"/>
                  </a:lnTo>
                  <a:lnTo>
                    <a:pt x="4" y="570"/>
                  </a:lnTo>
                  <a:lnTo>
                    <a:pt x="0" y="559"/>
                  </a:lnTo>
                  <a:lnTo>
                    <a:pt x="0" y="536"/>
                  </a:lnTo>
                  <a:lnTo>
                    <a:pt x="11" y="525"/>
                  </a:lnTo>
                  <a:lnTo>
                    <a:pt x="41" y="514"/>
                  </a:lnTo>
                  <a:lnTo>
                    <a:pt x="48" y="507"/>
                  </a:lnTo>
                  <a:lnTo>
                    <a:pt x="37" y="492"/>
                  </a:lnTo>
                  <a:lnTo>
                    <a:pt x="33" y="466"/>
                  </a:lnTo>
                  <a:lnTo>
                    <a:pt x="44" y="444"/>
                  </a:lnTo>
                  <a:lnTo>
                    <a:pt x="67" y="422"/>
                  </a:lnTo>
                  <a:lnTo>
                    <a:pt x="67" y="404"/>
                  </a:lnTo>
                  <a:lnTo>
                    <a:pt x="59" y="389"/>
                  </a:lnTo>
                  <a:lnTo>
                    <a:pt x="67" y="363"/>
                  </a:lnTo>
                  <a:lnTo>
                    <a:pt x="70" y="360"/>
                  </a:lnTo>
                  <a:lnTo>
                    <a:pt x="81" y="360"/>
                  </a:lnTo>
                  <a:lnTo>
                    <a:pt x="89" y="371"/>
                  </a:lnTo>
                  <a:lnTo>
                    <a:pt x="100" y="356"/>
                  </a:lnTo>
                  <a:lnTo>
                    <a:pt x="104" y="315"/>
                  </a:lnTo>
                  <a:lnTo>
                    <a:pt x="133" y="289"/>
                  </a:lnTo>
                  <a:lnTo>
                    <a:pt x="133" y="274"/>
                  </a:lnTo>
                  <a:lnTo>
                    <a:pt x="133" y="263"/>
                  </a:lnTo>
                  <a:lnTo>
                    <a:pt x="164" y="245"/>
                  </a:lnTo>
                  <a:lnTo>
                    <a:pt x="186" y="241"/>
                  </a:lnTo>
                  <a:lnTo>
                    <a:pt x="194" y="233"/>
                  </a:lnTo>
                  <a:lnTo>
                    <a:pt x="175" y="215"/>
                  </a:lnTo>
                  <a:lnTo>
                    <a:pt x="160" y="185"/>
                  </a:lnTo>
                  <a:lnTo>
                    <a:pt x="153" y="178"/>
                  </a:lnTo>
                  <a:lnTo>
                    <a:pt x="130" y="189"/>
                  </a:lnTo>
                  <a:lnTo>
                    <a:pt x="115" y="182"/>
                  </a:lnTo>
                  <a:lnTo>
                    <a:pt x="93" y="174"/>
                  </a:lnTo>
                  <a:lnTo>
                    <a:pt x="85" y="178"/>
                  </a:lnTo>
                  <a:lnTo>
                    <a:pt x="78" y="170"/>
                  </a:lnTo>
                  <a:lnTo>
                    <a:pt x="78" y="156"/>
                  </a:lnTo>
                  <a:lnTo>
                    <a:pt x="67" y="141"/>
                  </a:lnTo>
                  <a:lnTo>
                    <a:pt x="59" y="137"/>
                  </a:lnTo>
                  <a:lnTo>
                    <a:pt x="41" y="14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9" name="Freeform 58"/>
            <p:cNvSpPr>
              <a:spLocks noChangeAspect="1"/>
            </p:cNvSpPr>
            <p:nvPr/>
          </p:nvSpPr>
          <p:spPr bwMode="auto">
            <a:xfrm>
              <a:off x="1557" y="3075"/>
              <a:ext cx="13" cy="12"/>
            </a:xfrm>
            <a:custGeom>
              <a:avLst/>
              <a:gdLst>
                <a:gd name="T0" fmla="*/ 11 w 28"/>
                <a:gd name="T1" fmla="*/ 0 h 26"/>
                <a:gd name="T2" fmla="*/ 6 w 28"/>
                <a:gd name="T3" fmla="*/ 3 h 26"/>
                <a:gd name="T4" fmla="*/ 0 w 28"/>
                <a:gd name="T5" fmla="*/ 8 h 26"/>
                <a:gd name="T6" fmla="*/ 1 w 28"/>
                <a:gd name="T7" fmla="*/ 12 h 26"/>
                <a:gd name="T8" fmla="*/ 4 w 28"/>
                <a:gd name="T9" fmla="*/ 12 h 26"/>
                <a:gd name="T10" fmla="*/ 13 w 28"/>
                <a:gd name="T11" fmla="*/ 6 h 26"/>
                <a:gd name="T12" fmla="*/ 11 w 28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6"/>
                <a:gd name="T23" fmla="*/ 28 w 28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6">
                  <a:moveTo>
                    <a:pt x="24" y="0"/>
                  </a:moveTo>
                  <a:lnTo>
                    <a:pt x="13" y="6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28" y="1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10" name="Freeform 59"/>
            <p:cNvSpPr>
              <a:spLocks noChangeAspect="1"/>
            </p:cNvSpPr>
            <p:nvPr/>
          </p:nvSpPr>
          <p:spPr bwMode="auto">
            <a:xfrm>
              <a:off x="1571" y="2692"/>
              <a:ext cx="206" cy="408"/>
            </a:xfrm>
            <a:custGeom>
              <a:avLst/>
              <a:gdLst>
                <a:gd name="T0" fmla="*/ 56 w 438"/>
                <a:gd name="T1" fmla="*/ 394 h 903"/>
                <a:gd name="T2" fmla="*/ 44 w 438"/>
                <a:gd name="T3" fmla="*/ 385 h 903"/>
                <a:gd name="T4" fmla="*/ 28 w 438"/>
                <a:gd name="T5" fmla="*/ 381 h 903"/>
                <a:gd name="T6" fmla="*/ 28 w 438"/>
                <a:gd name="T7" fmla="*/ 349 h 903"/>
                <a:gd name="T8" fmla="*/ 21 w 438"/>
                <a:gd name="T9" fmla="*/ 328 h 903"/>
                <a:gd name="T10" fmla="*/ 19 w 438"/>
                <a:gd name="T11" fmla="*/ 311 h 903"/>
                <a:gd name="T12" fmla="*/ 14 w 438"/>
                <a:gd name="T13" fmla="*/ 296 h 903"/>
                <a:gd name="T14" fmla="*/ 24 w 438"/>
                <a:gd name="T15" fmla="*/ 281 h 903"/>
                <a:gd name="T16" fmla="*/ 30 w 438"/>
                <a:gd name="T17" fmla="*/ 267 h 903"/>
                <a:gd name="T18" fmla="*/ 50 w 438"/>
                <a:gd name="T19" fmla="*/ 251 h 903"/>
                <a:gd name="T20" fmla="*/ 64 w 438"/>
                <a:gd name="T21" fmla="*/ 231 h 903"/>
                <a:gd name="T22" fmla="*/ 75 w 438"/>
                <a:gd name="T23" fmla="*/ 214 h 903"/>
                <a:gd name="T24" fmla="*/ 84 w 438"/>
                <a:gd name="T25" fmla="*/ 202 h 903"/>
                <a:gd name="T26" fmla="*/ 85 w 438"/>
                <a:gd name="T27" fmla="*/ 191 h 903"/>
                <a:gd name="T28" fmla="*/ 82 w 438"/>
                <a:gd name="T29" fmla="*/ 179 h 903"/>
                <a:gd name="T30" fmla="*/ 71 w 438"/>
                <a:gd name="T31" fmla="*/ 174 h 903"/>
                <a:gd name="T32" fmla="*/ 56 w 438"/>
                <a:gd name="T33" fmla="*/ 142 h 903"/>
                <a:gd name="T34" fmla="*/ 57 w 438"/>
                <a:gd name="T35" fmla="*/ 115 h 903"/>
                <a:gd name="T36" fmla="*/ 50 w 438"/>
                <a:gd name="T37" fmla="*/ 89 h 903"/>
                <a:gd name="T38" fmla="*/ 38 w 438"/>
                <a:gd name="T39" fmla="*/ 71 h 903"/>
                <a:gd name="T40" fmla="*/ 14 w 438"/>
                <a:gd name="T41" fmla="*/ 58 h 903"/>
                <a:gd name="T42" fmla="*/ 5 w 438"/>
                <a:gd name="T43" fmla="*/ 45 h 903"/>
                <a:gd name="T44" fmla="*/ 7 w 438"/>
                <a:gd name="T45" fmla="*/ 35 h 903"/>
                <a:gd name="T46" fmla="*/ 23 w 438"/>
                <a:gd name="T47" fmla="*/ 43 h 903"/>
                <a:gd name="T48" fmla="*/ 50 w 438"/>
                <a:gd name="T49" fmla="*/ 50 h 903"/>
                <a:gd name="T50" fmla="*/ 61 w 438"/>
                <a:gd name="T51" fmla="*/ 56 h 903"/>
                <a:gd name="T52" fmla="*/ 75 w 438"/>
                <a:gd name="T53" fmla="*/ 45 h 903"/>
                <a:gd name="T54" fmla="*/ 84 w 438"/>
                <a:gd name="T55" fmla="*/ 35 h 903"/>
                <a:gd name="T56" fmla="*/ 82 w 438"/>
                <a:gd name="T57" fmla="*/ 17 h 903"/>
                <a:gd name="T58" fmla="*/ 96 w 438"/>
                <a:gd name="T59" fmla="*/ 9 h 903"/>
                <a:gd name="T60" fmla="*/ 115 w 438"/>
                <a:gd name="T61" fmla="*/ 12 h 903"/>
                <a:gd name="T62" fmla="*/ 115 w 438"/>
                <a:gd name="T63" fmla="*/ 27 h 903"/>
                <a:gd name="T64" fmla="*/ 99 w 438"/>
                <a:gd name="T65" fmla="*/ 42 h 903"/>
                <a:gd name="T66" fmla="*/ 117 w 438"/>
                <a:gd name="T67" fmla="*/ 38 h 903"/>
                <a:gd name="T68" fmla="*/ 119 w 438"/>
                <a:gd name="T69" fmla="*/ 14 h 903"/>
                <a:gd name="T70" fmla="*/ 129 w 438"/>
                <a:gd name="T71" fmla="*/ 28 h 903"/>
                <a:gd name="T72" fmla="*/ 126 w 438"/>
                <a:gd name="T73" fmla="*/ 52 h 903"/>
                <a:gd name="T74" fmla="*/ 140 w 438"/>
                <a:gd name="T75" fmla="*/ 71 h 903"/>
                <a:gd name="T76" fmla="*/ 149 w 438"/>
                <a:gd name="T77" fmla="*/ 90 h 903"/>
                <a:gd name="T78" fmla="*/ 150 w 438"/>
                <a:gd name="T79" fmla="*/ 118 h 903"/>
                <a:gd name="T80" fmla="*/ 164 w 438"/>
                <a:gd name="T81" fmla="*/ 159 h 903"/>
                <a:gd name="T82" fmla="*/ 169 w 438"/>
                <a:gd name="T83" fmla="*/ 202 h 903"/>
                <a:gd name="T84" fmla="*/ 176 w 438"/>
                <a:gd name="T85" fmla="*/ 234 h 903"/>
                <a:gd name="T86" fmla="*/ 197 w 438"/>
                <a:gd name="T87" fmla="*/ 256 h 903"/>
                <a:gd name="T88" fmla="*/ 206 w 438"/>
                <a:gd name="T89" fmla="*/ 273 h 903"/>
                <a:gd name="T90" fmla="*/ 196 w 438"/>
                <a:gd name="T91" fmla="*/ 307 h 903"/>
                <a:gd name="T92" fmla="*/ 190 w 438"/>
                <a:gd name="T93" fmla="*/ 326 h 903"/>
                <a:gd name="T94" fmla="*/ 180 w 438"/>
                <a:gd name="T95" fmla="*/ 336 h 903"/>
                <a:gd name="T96" fmla="*/ 154 w 438"/>
                <a:gd name="T97" fmla="*/ 361 h 903"/>
                <a:gd name="T98" fmla="*/ 142 w 438"/>
                <a:gd name="T99" fmla="*/ 373 h 903"/>
                <a:gd name="T100" fmla="*/ 126 w 438"/>
                <a:gd name="T101" fmla="*/ 380 h 903"/>
                <a:gd name="T102" fmla="*/ 101 w 438"/>
                <a:gd name="T103" fmla="*/ 386 h 903"/>
                <a:gd name="T104" fmla="*/ 77 w 438"/>
                <a:gd name="T105" fmla="*/ 396 h 903"/>
                <a:gd name="T106" fmla="*/ 57 w 438"/>
                <a:gd name="T107" fmla="*/ 408 h 9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8"/>
                <a:gd name="T163" fmla="*/ 0 h 903"/>
                <a:gd name="T164" fmla="*/ 438 w 438"/>
                <a:gd name="T165" fmla="*/ 903 h 9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8" h="903">
                  <a:moveTo>
                    <a:pt x="122" y="903"/>
                  </a:moveTo>
                  <a:lnTo>
                    <a:pt x="119" y="873"/>
                  </a:lnTo>
                  <a:lnTo>
                    <a:pt x="104" y="858"/>
                  </a:lnTo>
                  <a:lnTo>
                    <a:pt x="93" y="851"/>
                  </a:lnTo>
                  <a:lnTo>
                    <a:pt x="74" y="844"/>
                  </a:lnTo>
                  <a:lnTo>
                    <a:pt x="59" y="844"/>
                  </a:lnTo>
                  <a:lnTo>
                    <a:pt x="52" y="829"/>
                  </a:lnTo>
                  <a:lnTo>
                    <a:pt x="59" y="773"/>
                  </a:lnTo>
                  <a:lnTo>
                    <a:pt x="56" y="740"/>
                  </a:lnTo>
                  <a:lnTo>
                    <a:pt x="44" y="725"/>
                  </a:lnTo>
                  <a:lnTo>
                    <a:pt x="37" y="718"/>
                  </a:lnTo>
                  <a:lnTo>
                    <a:pt x="41" y="688"/>
                  </a:lnTo>
                  <a:lnTo>
                    <a:pt x="37" y="669"/>
                  </a:lnTo>
                  <a:lnTo>
                    <a:pt x="30" y="655"/>
                  </a:lnTo>
                  <a:lnTo>
                    <a:pt x="41" y="622"/>
                  </a:lnTo>
                  <a:lnTo>
                    <a:pt x="52" y="622"/>
                  </a:lnTo>
                  <a:lnTo>
                    <a:pt x="59" y="615"/>
                  </a:lnTo>
                  <a:lnTo>
                    <a:pt x="63" y="592"/>
                  </a:lnTo>
                  <a:lnTo>
                    <a:pt x="85" y="574"/>
                  </a:lnTo>
                  <a:lnTo>
                    <a:pt x="107" y="555"/>
                  </a:lnTo>
                  <a:lnTo>
                    <a:pt x="111" y="533"/>
                  </a:lnTo>
                  <a:lnTo>
                    <a:pt x="137" y="511"/>
                  </a:lnTo>
                  <a:lnTo>
                    <a:pt x="163" y="485"/>
                  </a:lnTo>
                  <a:lnTo>
                    <a:pt x="159" y="474"/>
                  </a:lnTo>
                  <a:lnTo>
                    <a:pt x="159" y="459"/>
                  </a:lnTo>
                  <a:lnTo>
                    <a:pt x="178" y="448"/>
                  </a:lnTo>
                  <a:lnTo>
                    <a:pt x="185" y="444"/>
                  </a:lnTo>
                  <a:lnTo>
                    <a:pt x="181" y="422"/>
                  </a:lnTo>
                  <a:lnTo>
                    <a:pt x="181" y="400"/>
                  </a:lnTo>
                  <a:lnTo>
                    <a:pt x="174" y="396"/>
                  </a:lnTo>
                  <a:lnTo>
                    <a:pt x="163" y="400"/>
                  </a:lnTo>
                  <a:lnTo>
                    <a:pt x="152" y="385"/>
                  </a:lnTo>
                  <a:lnTo>
                    <a:pt x="141" y="344"/>
                  </a:lnTo>
                  <a:lnTo>
                    <a:pt x="119" y="314"/>
                  </a:lnTo>
                  <a:lnTo>
                    <a:pt x="126" y="273"/>
                  </a:lnTo>
                  <a:lnTo>
                    <a:pt x="122" y="255"/>
                  </a:lnTo>
                  <a:lnTo>
                    <a:pt x="96" y="229"/>
                  </a:lnTo>
                  <a:lnTo>
                    <a:pt x="107" y="196"/>
                  </a:lnTo>
                  <a:lnTo>
                    <a:pt x="100" y="177"/>
                  </a:lnTo>
                  <a:lnTo>
                    <a:pt x="81" y="158"/>
                  </a:lnTo>
                  <a:lnTo>
                    <a:pt x="70" y="170"/>
                  </a:lnTo>
                  <a:lnTo>
                    <a:pt x="30" y="129"/>
                  </a:lnTo>
                  <a:lnTo>
                    <a:pt x="19" y="114"/>
                  </a:lnTo>
                  <a:lnTo>
                    <a:pt x="11" y="99"/>
                  </a:lnTo>
                  <a:lnTo>
                    <a:pt x="0" y="92"/>
                  </a:lnTo>
                  <a:lnTo>
                    <a:pt x="15" y="78"/>
                  </a:lnTo>
                  <a:lnTo>
                    <a:pt x="37" y="78"/>
                  </a:lnTo>
                  <a:lnTo>
                    <a:pt x="48" y="95"/>
                  </a:lnTo>
                  <a:lnTo>
                    <a:pt x="78" y="129"/>
                  </a:lnTo>
                  <a:lnTo>
                    <a:pt x="107" y="110"/>
                  </a:lnTo>
                  <a:lnTo>
                    <a:pt x="126" y="114"/>
                  </a:lnTo>
                  <a:lnTo>
                    <a:pt x="130" y="125"/>
                  </a:lnTo>
                  <a:lnTo>
                    <a:pt x="152" y="129"/>
                  </a:lnTo>
                  <a:lnTo>
                    <a:pt x="159" y="99"/>
                  </a:lnTo>
                  <a:lnTo>
                    <a:pt x="170" y="89"/>
                  </a:lnTo>
                  <a:lnTo>
                    <a:pt x="178" y="78"/>
                  </a:lnTo>
                  <a:lnTo>
                    <a:pt x="178" y="67"/>
                  </a:lnTo>
                  <a:lnTo>
                    <a:pt x="174" y="37"/>
                  </a:lnTo>
                  <a:lnTo>
                    <a:pt x="193" y="19"/>
                  </a:lnTo>
                  <a:lnTo>
                    <a:pt x="204" y="19"/>
                  </a:lnTo>
                  <a:lnTo>
                    <a:pt x="222" y="0"/>
                  </a:lnTo>
                  <a:lnTo>
                    <a:pt x="244" y="26"/>
                  </a:lnTo>
                  <a:lnTo>
                    <a:pt x="252" y="37"/>
                  </a:lnTo>
                  <a:lnTo>
                    <a:pt x="244" y="59"/>
                  </a:lnTo>
                  <a:lnTo>
                    <a:pt x="226" y="74"/>
                  </a:lnTo>
                  <a:lnTo>
                    <a:pt x="211" y="92"/>
                  </a:lnTo>
                  <a:lnTo>
                    <a:pt x="215" y="110"/>
                  </a:lnTo>
                  <a:lnTo>
                    <a:pt x="248" y="85"/>
                  </a:lnTo>
                  <a:lnTo>
                    <a:pt x="248" y="63"/>
                  </a:lnTo>
                  <a:lnTo>
                    <a:pt x="252" y="30"/>
                  </a:lnTo>
                  <a:lnTo>
                    <a:pt x="263" y="22"/>
                  </a:lnTo>
                  <a:lnTo>
                    <a:pt x="275" y="63"/>
                  </a:lnTo>
                  <a:lnTo>
                    <a:pt x="275" y="99"/>
                  </a:lnTo>
                  <a:lnTo>
                    <a:pt x="267" y="114"/>
                  </a:lnTo>
                  <a:lnTo>
                    <a:pt x="267" y="136"/>
                  </a:lnTo>
                  <a:lnTo>
                    <a:pt x="297" y="158"/>
                  </a:lnTo>
                  <a:lnTo>
                    <a:pt x="297" y="173"/>
                  </a:lnTo>
                  <a:lnTo>
                    <a:pt x="316" y="199"/>
                  </a:lnTo>
                  <a:lnTo>
                    <a:pt x="323" y="218"/>
                  </a:lnTo>
                  <a:lnTo>
                    <a:pt x="319" y="262"/>
                  </a:lnTo>
                  <a:lnTo>
                    <a:pt x="331" y="311"/>
                  </a:lnTo>
                  <a:lnTo>
                    <a:pt x="349" y="351"/>
                  </a:lnTo>
                  <a:lnTo>
                    <a:pt x="345" y="411"/>
                  </a:lnTo>
                  <a:lnTo>
                    <a:pt x="360" y="448"/>
                  </a:lnTo>
                  <a:lnTo>
                    <a:pt x="368" y="463"/>
                  </a:lnTo>
                  <a:lnTo>
                    <a:pt x="375" y="518"/>
                  </a:lnTo>
                  <a:lnTo>
                    <a:pt x="382" y="541"/>
                  </a:lnTo>
                  <a:lnTo>
                    <a:pt x="419" y="566"/>
                  </a:lnTo>
                  <a:lnTo>
                    <a:pt x="438" y="589"/>
                  </a:lnTo>
                  <a:lnTo>
                    <a:pt x="438" y="604"/>
                  </a:lnTo>
                  <a:lnTo>
                    <a:pt x="423" y="673"/>
                  </a:lnTo>
                  <a:lnTo>
                    <a:pt x="416" y="680"/>
                  </a:lnTo>
                  <a:lnTo>
                    <a:pt x="423" y="695"/>
                  </a:lnTo>
                  <a:lnTo>
                    <a:pt x="405" y="721"/>
                  </a:lnTo>
                  <a:lnTo>
                    <a:pt x="382" y="732"/>
                  </a:lnTo>
                  <a:lnTo>
                    <a:pt x="382" y="744"/>
                  </a:lnTo>
                  <a:lnTo>
                    <a:pt x="349" y="788"/>
                  </a:lnTo>
                  <a:lnTo>
                    <a:pt x="327" y="799"/>
                  </a:lnTo>
                  <a:lnTo>
                    <a:pt x="323" y="825"/>
                  </a:lnTo>
                  <a:lnTo>
                    <a:pt x="301" y="825"/>
                  </a:lnTo>
                  <a:lnTo>
                    <a:pt x="290" y="833"/>
                  </a:lnTo>
                  <a:lnTo>
                    <a:pt x="267" y="840"/>
                  </a:lnTo>
                  <a:lnTo>
                    <a:pt x="237" y="836"/>
                  </a:lnTo>
                  <a:lnTo>
                    <a:pt x="215" y="855"/>
                  </a:lnTo>
                  <a:lnTo>
                    <a:pt x="189" y="870"/>
                  </a:lnTo>
                  <a:lnTo>
                    <a:pt x="163" y="877"/>
                  </a:lnTo>
                  <a:lnTo>
                    <a:pt x="144" y="892"/>
                  </a:lnTo>
                  <a:lnTo>
                    <a:pt x="122" y="90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11" name="Freeform 60"/>
            <p:cNvSpPr>
              <a:spLocks noChangeAspect="1"/>
            </p:cNvSpPr>
            <p:nvPr/>
          </p:nvSpPr>
          <p:spPr bwMode="auto">
            <a:xfrm>
              <a:off x="893" y="3060"/>
              <a:ext cx="211" cy="336"/>
            </a:xfrm>
            <a:custGeom>
              <a:avLst/>
              <a:gdLst>
                <a:gd name="T0" fmla="*/ 69 w 452"/>
                <a:gd name="T1" fmla="*/ 232 h 745"/>
                <a:gd name="T2" fmla="*/ 45 w 452"/>
                <a:gd name="T3" fmla="*/ 248 h 745"/>
                <a:gd name="T4" fmla="*/ 39 w 452"/>
                <a:gd name="T5" fmla="*/ 262 h 745"/>
                <a:gd name="T6" fmla="*/ 53 w 452"/>
                <a:gd name="T7" fmla="*/ 269 h 745"/>
                <a:gd name="T8" fmla="*/ 64 w 452"/>
                <a:gd name="T9" fmla="*/ 274 h 745"/>
                <a:gd name="T10" fmla="*/ 84 w 452"/>
                <a:gd name="T11" fmla="*/ 278 h 745"/>
                <a:gd name="T12" fmla="*/ 71 w 452"/>
                <a:gd name="T13" fmla="*/ 294 h 745"/>
                <a:gd name="T14" fmla="*/ 41 w 452"/>
                <a:gd name="T15" fmla="*/ 285 h 745"/>
                <a:gd name="T16" fmla="*/ 19 w 452"/>
                <a:gd name="T17" fmla="*/ 303 h 745"/>
                <a:gd name="T18" fmla="*/ 1 w 452"/>
                <a:gd name="T19" fmla="*/ 312 h 745"/>
                <a:gd name="T20" fmla="*/ 10 w 452"/>
                <a:gd name="T21" fmla="*/ 319 h 745"/>
                <a:gd name="T22" fmla="*/ 28 w 452"/>
                <a:gd name="T23" fmla="*/ 317 h 745"/>
                <a:gd name="T24" fmla="*/ 51 w 452"/>
                <a:gd name="T25" fmla="*/ 326 h 745"/>
                <a:gd name="T26" fmla="*/ 69 w 452"/>
                <a:gd name="T27" fmla="*/ 311 h 745"/>
                <a:gd name="T28" fmla="*/ 85 w 452"/>
                <a:gd name="T29" fmla="*/ 320 h 745"/>
                <a:gd name="T30" fmla="*/ 108 w 452"/>
                <a:gd name="T31" fmla="*/ 323 h 745"/>
                <a:gd name="T32" fmla="*/ 124 w 452"/>
                <a:gd name="T33" fmla="*/ 322 h 745"/>
                <a:gd name="T34" fmla="*/ 147 w 452"/>
                <a:gd name="T35" fmla="*/ 331 h 745"/>
                <a:gd name="T36" fmla="*/ 167 w 452"/>
                <a:gd name="T37" fmla="*/ 333 h 745"/>
                <a:gd name="T38" fmla="*/ 186 w 452"/>
                <a:gd name="T39" fmla="*/ 326 h 745"/>
                <a:gd name="T40" fmla="*/ 178 w 452"/>
                <a:gd name="T41" fmla="*/ 311 h 745"/>
                <a:gd name="T42" fmla="*/ 179 w 452"/>
                <a:gd name="T43" fmla="*/ 301 h 745"/>
                <a:gd name="T44" fmla="*/ 204 w 452"/>
                <a:gd name="T45" fmla="*/ 285 h 745"/>
                <a:gd name="T46" fmla="*/ 211 w 452"/>
                <a:gd name="T47" fmla="*/ 263 h 745"/>
                <a:gd name="T48" fmla="*/ 193 w 452"/>
                <a:gd name="T49" fmla="*/ 252 h 745"/>
                <a:gd name="T50" fmla="*/ 180 w 452"/>
                <a:gd name="T51" fmla="*/ 251 h 745"/>
                <a:gd name="T52" fmla="*/ 184 w 452"/>
                <a:gd name="T53" fmla="*/ 230 h 745"/>
                <a:gd name="T54" fmla="*/ 184 w 452"/>
                <a:gd name="T55" fmla="*/ 202 h 745"/>
                <a:gd name="T56" fmla="*/ 165 w 452"/>
                <a:gd name="T57" fmla="*/ 169 h 745"/>
                <a:gd name="T58" fmla="*/ 165 w 452"/>
                <a:gd name="T59" fmla="*/ 143 h 745"/>
                <a:gd name="T60" fmla="*/ 159 w 452"/>
                <a:gd name="T61" fmla="*/ 123 h 745"/>
                <a:gd name="T62" fmla="*/ 139 w 452"/>
                <a:gd name="T63" fmla="*/ 112 h 745"/>
                <a:gd name="T64" fmla="*/ 137 w 452"/>
                <a:gd name="T65" fmla="*/ 104 h 745"/>
                <a:gd name="T66" fmla="*/ 155 w 452"/>
                <a:gd name="T67" fmla="*/ 106 h 745"/>
                <a:gd name="T68" fmla="*/ 182 w 452"/>
                <a:gd name="T69" fmla="*/ 74 h 745"/>
                <a:gd name="T70" fmla="*/ 180 w 452"/>
                <a:gd name="T71" fmla="*/ 54 h 745"/>
                <a:gd name="T72" fmla="*/ 155 w 452"/>
                <a:gd name="T73" fmla="*/ 44 h 745"/>
                <a:gd name="T74" fmla="*/ 141 w 452"/>
                <a:gd name="T75" fmla="*/ 45 h 745"/>
                <a:gd name="T76" fmla="*/ 148 w 452"/>
                <a:gd name="T77" fmla="*/ 32 h 745"/>
                <a:gd name="T78" fmla="*/ 176 w 452"/>
                <a:gd name="T79" fmla="*/ 17 h 745"/>
                <a:gd name="T80" fmla="*/ 158 w 452"/>
                <a:gd name="T81" fmla="*/ 6 h 745"/>
                <a:gd name="T82" fmla="*/ 130 w 452"/>
                <a:gd name="T83" fmla="*/ 10 h 745"/>
                <a:gd name="T84" fmla="*/ 117 w 452"/>
                <a:gd name="T85" fmla="*/ 22 h 745"/>
                <a:gd name="T86" fmla="*/ 108 w 452"/>
                <a:gd name="T87" fmla="*/ 37 h 745"/>
                <a:gd name="T88" fmla="*/ 85 w 452"/>
                <a:gd name="T89" fmla="*/ 64 h 745"/>
                <a:gd name="T90" fmla="*/ 100 w 452"/>
                <a:gd name="T91" fmla="*/ 70 h 745"/>
                <a:gd name="T92" fmla="*/ 79 w 452"/>
                <a:gd name="T93" fmla="*/ 104 h 745"/>
                <a:gd name="T94" fmla="*/ 86 w 452"/>
                <a:gd name="T95" fmla="*/ 109 h 745"/>
                <a:gd name="T96" fmla="*/ 99 w 452"/>
                <a:gd name="T97" fmla="*/ 116 h 745"/>
                <a:gd name="T98" fmla="*/ 84 w 452"/>
                <a:gd name="T99" fmla="*/ 136 h 745"/>
                <a:gd name="T100" fmla="*/ 106 w 452"/>
                <a:gd name="T101" fmla="*/ 149 h 745"/>
                <a:gd name="T102" fmla="*/ 118 w 452"/>
                <a:gd name="T103" fmla="*/ 154 h 745"/>
                <a:gd name="T104" fmla="*/ 114 w 452"/>
                <a:gd name="T105" fmla="*/ 183 h 745"/>
                <a:gd name="T106" fmla="*/ 113 w 452"/>
                <a:gd name="T107" fmla="*/ 203 h 745"/>
                <a:gd name="T108" fmla="*/ 104 w 452"/>
                <a:gd name="T109" fmla="*/ 212 h 7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745"/>
                <a:gd name="T167" fmla="*/ 452 w 452"/>
                <a:gd name="T168" fmla="*/ 745 h 7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745">
                  <a:moveTo>
                    <a:pt x="135" y="478"/>
                  </a:moveTo>
                  <a:lnTo>
                    <a:pt x="156" y="497"/>
                  </a:lnTo>
                  <a:lnTo>
                    <a:pt x="147" y="515"/>
                  </a:lnTo>
                  <a:lnTo>
                    <a:pt x="134" y="530"/>
                  </a:lnTo>
                  <a:lnTo>
                    <a:pt x="113" y="540"/>
                  </a:lnTo>
                  <a:lnTo>
                    <a:pt x="97" y="549"/>
                  </a:lnTo>
                  <a:lnTo>
                    <a:pt x="80" y="551"/>
                  </a:lnTo>
                  <a:lnTo>
                    <a:pt x="71" y="558"/>
                  </a:lnTo>
                  <a:lnTo>
                    <a:pt x="84" y="580"/>
                  </a:lnTo>
                  <a:lnTo>
                    <a:pt x="104" y="580"/>
                  </a:lnTo>
                  <a:lnTo>
                    <a:pt x="113" y="582"/>
                  </a:lnTo>
                  <a:lnTo>
                    <a:pt x="113" y="597"/>
                  </a:lnTo>
                  <a:lnTo>
                    <a:pt x="124" y="597"/>
                  </a:lnTo>
                  <a:lnTo>
                    <a:pt x="132" y="593"/>
                  </a:lnTo>
                  <a:lnTo>
                    <a:pt x="137" y="608"/>
                  </a:lnTo>
                  <a:lnTo>
                    <a:pt x="148" y="621"/>
                  </a:lnTo>
                  <a:lnTo>
                    <a:pt x="167" y="621"/>
                  </a:lnTo>
                  <a:lnTo>
                    <a:pt x="181" y="617"/>
                  </a:lnTo>
                  <a:lnTo>
                    <a:pt x="192" y="621"/>
                  </a:lnTo>
                  <a:lnTo>
                    <a:pt x="163" y="645"/>
                  </a:lnTo>
                  <a:lnTo>
                    <a:pt x="152" y="651"/>
                  </a:lnTo>
                  <a:lnTo>
                    <a:pt x="137" y="645"/>
                  </a:lnTo>
                  <a:lnTo>
                    <a:pt x="104" y="632"/>
                  </a:lnTo>
                  <a:lnTo>
                    <a:pt x="87" y="632"/>
                  </a:lnTo>
                  <a:lnTo>
                    <a:pt x="72" y="645"/>
                  </a:lnTo>
                  <a:lnTo>
                    <a:pt x="52" y="662"/>
                  </a:lnTo>
                  <a:lnTo>
                    <a:pt x="41" y="671"/>
                  </a:lnTo>
                  <a:lnTo>
                    <a:pt x="28" y="675"/>
                  </a:lnTo>
                  <a:lnTo>
                    <a:pt x="13" y="682"/>
                  </a:lnTo>
                  <a:lnTo>
                    <a:pt x="2" y="691"/>
                  </a:lnTo>
                  <a:lnTo>
                    <a:pt x="0" y="697"/>
                  </a:lnTo>
                  <a:lnTo>
                    <a:pt x="13" y="699"/>
                  </a:lnTo>
                  <a:lnTo>
                    <a:pt x="22" y="708"/>
                  </a:lnTo>
                  <a:lnTo>
                    <a:pt x="35" y="714"/>
                  </a:lnTo>
                  <a:lnTo>
                    <a:pt x="48" y="708"/>
                  </a:lnTo>
                  <a:lnTo>
                    <a:pt x="59" y="702"/>
                  </a:lnTo>
                  <a:lnTo>
                    <a:pt x="72" y="704"/>
                  </a:lnTo>
                  <a:lnTo>
                    <a:pt x="91" y="715"/>
                  </a:lnTo>
                  <a:lnTo>
                    <a:pt x="110" y="723"/>
                  </a:lnTo>
                  <a:lnTo>
                    <a:pt x="122" y="715"/>
                  </a:lnTo>
                  <a:lnTo>
                    <a:pt x="128" y="701"/>
                  </a:lnTo>
                  <a:lnTo>
                    <a:pt x="148" y="689"/>
                  </a:lnTo>
                  <a:lnTo>
                    <a:pt x="161" y="689"/>
                  </a:lnTo>
                  <a:lnTo>
                    <a:pt x="173" y="702"/>
                  </a:lnTo>
                  <a:lnTo>
                    <a:pt x="183" y="710"/>
                  </a:lnTo>
                  <a:lnTo>
                    <a:pt x="198" y="710"/>
                  </a:lnTo>
                  <a:lnTo>
                    <a:pt x="218" y="712"/>
                  </a:lnTo>
                  <a:lnTo>
                    <a:pt x="231" y="717"/>
                  </a:lnTo>
                  <a:lnTo>
                    <a:pt x="244" y="708"/>
                  </a:lnTo>
                  <a:lnTo>
                    <a:pt x="255" y="708"/>
                  </a:lnTo>
                  <a:lnTo>
                    <a:pt x="266" y="714"/>
                  </a:lnTo>
                  <a:lnTo>
                    <a:pt x="279" y="728"/>
                  </a:lnTo>
                  <a:lnTo>
                    <a:pt x="296" y="730"/>
                  </a:lnTo>
                  <a:lnTo>
                    <a:pt x="315" y="734"/>
                  </a:lnTo>
                  <a:lnTo>
                    <a:pt x="328" y="741"/>
                  </a:lnTo>
                  <a:lnTo>
                    <a:pt x="344" y="745"/>
                  </a:lnTo>
                  <a:lnTo>
                    <a:pt x="357" y="738"/>
                  </a:lnTo>
                  <a:lnTo>
                    <a:pt x="374" y="728"/>
                  </a:lnTo>
                  <a:lnTo>
                    <a:pt x="385" y="726"/>
                  </a:lnTo>
                  <a:lnTo>
                    <a:pt x="398" y="723"/>
                  </a:lnTo>
                  <a:lnTo>
                    <a:pt x="411" y="712"/>
                  </a:lnTo>
                  <a:lnTo>
                    <a:pt x="402" y="701"/>
                  </a:lnTo>
                  <a:lnTo>
                    <a:pt x="381" y="689"/>
                  </a:lnTo>
                  <a:lnTo>
                    <a:pt x="374" y="682"/>
                  </a:lnTo>
                  <a:lnTo>
                    <a:pt x="374" y="675"/>
                  </a:lnTo>
                  <a:lnTo>
                    <a:pt x="383" y="667"/>
                  </a:lnTo>
                  <a:lnTo>
                    <a:pt x="398" y="665"/>
                  </a:lnTo>
                  <a:lnTo>
                    <a:pt x="413" y="658"/>
                  </a:lnTo>
                  <a:lnTo>
                    <a:pt x="437" y="632"/>
                  </a:lnTo>
                  <a:lnTo>
                    <a:pt x="448" y="619"/>
                  </a:lnTo>
                  <a:lnTo>
                    <a:pt x="452" y="597"/>
                  </a:lnTo>
                  <a:lnTo>
                    <a:pt x="452" y="584"/>
                  </a:lnTo>
                  <a:lnTo>
                    <a:pt x="441" y="575"/>
                  </a:lnTo>
                  <a:lnTo>
                    <a:pt x="426" y="564"/>
                  </a:lnTo>
                  <a:lnTo>
                    <a:pt x="413" y="558"/>
                  </a:lnTo>
                  <a:lnTo>
                    <a:pt x="398" y="560"/>
                  </a:lnTo>
                  <a:lnTo>
                    <a:pt x="389" y="565"/>
                  </a:lnTo>
                  <a:lnTo>
                    <a:pt x="385" y="556"/>
                  </a:lnTo>
                  <a:lnTo>
                    <a:pt x="393" y="541"/>
                  </a:lnTo>
                  <a:lnTo>
                    <a:pt x="396" y="530"/>
                  </a:lnTo>
                  <a:lnTo>
                    <a:pt x="394" y="510"/>
                  </a:lnTo>
                  <a:lnTo>
                    <a:pt x="393" y="482"/>
                  </a:lnTo>
                  <a:lnTo>
                    <a:pt x="398" y="460"/>
                  </a:lnTo>
                  <a:lnTo>
                    <a:pt x="394" y="447"/>
                  </a:lnTo>
                  <a:lnTo>
                    <a:pt x="385" y="431"/>
                  </a:lnTo>
                  <a:lnTo>
                    <a:pt x="363" y="392"/>
                  </a:lnTo>
                  <a:lnTo>
                    <a:pt x="354" y="374"/>
                  </a:lnTo>
                  <a:lnTo>
                    <a:pt x="350" y="352"/>
                  </a:lnTo>
                  <a:lnTo>
                    <a:pt x="348" y="339"/>
                  </a:lnTo>
                  <a:lnTo>
                    <a:pt x="354" y="317"/>
                  </a:lnTo>
                  <a:lnTo>
                    <a:pt x="354" y="300"/>
                  </a:lnTo>
                  <a:lnTo>
                    <a:pt x="350" y="281"/>
                  </a:lnTo>
                  <a:lnTo>
                    <a:pt x="341" y="272"/>
                  </a:lnTo>
                  <a:lnTo>
                    <a:pt x="324" y="255"/>
                  </a:lnTo>
                  <a:lnTo>
                    <a:pt x="311" y="250"/>
                  </a:lnTo>
                  <a:lnTo>
                    <a:pt x="298" y="248"/>
                  </a:lnTo>
                  <a:lnTo>
                    <a:pt x="289" y="246"/>
                  </a:lnTo>
                  <a:lnTo>
                    <a:pt x="289" y="237"/>
                  </a:lnTo>
                  <a:lnTo>
                    <a:pt x="294" y="230"/>
                  </a:lnTo>
                  <a:lnTo>
                    <a:pt x="309" y="228"/>
                  </a:lnTo>
                  <a:lnTo>
                    <a:pt x="322" y="233"/>
                  </a:lnTo>
                  <a:lnTo>
                    <a:pt x="331" y="235"/>
                  </a:lnTo>
                  <a:lnTo>
                    <a:pt x="337" y="226"/>
                  </a:lnTo>
                  <a:lnTo>
                    <a:pt x="335" y="215"/>
                  </a:lnTo>
                  <a:lnTo>
                    <a:pt x="389" y="165"/>
                  </a:lnTo>
                  <a:lnTo>
                    <a:pt x="398" y="154"/>
                  </a:lnTo>
                  <a:lnTo>
                    <a:pt x="398" y="131"/>
                  </a:lnTo>
                  <a:lnTo>
                    <a:pt x="385" y="120"/>
                  </a:lnTo>
                  <a:lnTo>
                    <a:pt x="370" y="118"/>
                  </a:lnTo>
                  <a:lnTo>
                    <a:pt x="357" y="98"/>
                  </a:lnTo>
                  <a:lnTo>
                    <a:pt x="331" y="98"/>
                  </a:lnTo>
                  <a:lnTo>
                    <a:pt x="307" y="102"/>
                  </a:lnTo>
                  <a:lnTo>
                    <a:pt x="302" y="100"/>
                  </a:lnTo>
                  <a:lnTo>
                    <a:pt x="296" y="91"/>
                  </a:lnTo>
                  <a:lnTo>
                    <a:pt x="307" y="83"/>
                  </a:lnTo>
                  <a:lnTo>
                    <a:pt x="318" y="72"/>
                  </a:lnTo>
                  <a:lnTo>
                    <a:pt x="341" y="52"/>
                  </a:lnTo>
                  <a:lnTo>
                    <a:pt x="359" y="50"/>
                  </a:lnTo>
                  <a:lnTo>
                    <a:pt x="376" y="37"/>
                  </a:lnTo>
                  <a:lnTo>
                    <a:pt x="393" y="24"/>
                  </a:lnTo>
                  <a:lnTo>
                    <a:pt x="355" y="15"/>
                  </a:lnTo>
                  <a:lnTo>
                    <a:pt x="339" y="13"/>
                  </a:lnTo>
                  <a:lnTo>
                    <a:pt x="320" y="11"/>
                  </a:lnTo>
                  <a:lnTo>
                    <a:pt x="298" y="0"/>
                  </a:lnTo>
                  <a:lnTo>
                    <a:pt x="278" y="22"/>
                  </a:lnTo>
                  <a:lnTo>
                    <a:pt x="279" y="33"/>
                  </a:lnTo>
                  <a:lnTo>
                    <a:pt x="268" y="37"/>
                  </a:lnTo>
                  <a:lnTo>
                    <a:pt x="250" y="48"/>
                  </a:lnTo>
                  <a:lnTo>
                    <a:pt x="233" y="54"/>
                  </a:lnTo>
                  <a:lnTo>
                    <a:pt x="233" y="70"/>
                  </a:lnTo>
                  <a:lnTo>
                    <a:pt x="231" y="83"/>
                  </a:lnTo>
                  <a:lnTo>
                    <a:pt x="216" y="104"/>
                  </a:lnTo>
                  <a:lnTo>
                    <a:pt x="192" y="130"/>
                  </a:lnTo>
                  <a:lnTo>
                    <a:pt x="183" y="143"/>
                  </a:lnTo>
                  <a:lnTo>
                    <a:pt x="188" y="152"/>
                  </a:lnTo>
                  <a:lnTo>
                    <a:pt x="213" y="150"/>
                  </a:lnTo>
                  <a:lnTo>
                    <a:pt x="214" y="155"/>
                  </a:lnTo>
                  <a:lnTo>
                    <a:pt x="214" y="165"/>
                  </a:lnTo>
                  <a:lnTo>
                    <a:pt x="181" y="207"/>
                  </a:lnTo>
                  <a:lnTo>
                    <a:pt x="169" y="230"/>
                  </a:lnTo>
                  <a:lnTo>
                    <a:pt x="161" y="250"/>
                  </a:lnTo>
                  <a:lnTo>
                    <a:pt x="169" y="259"/>
                  </a:lnTo>
                  <a:lnTo>
                    <a:pt x="185" y="241"/>
                  </a:lnTo>
                  <a:lnTo>
                    <a:pt x="200" y="220"/>
                  </a:lnTo>
                  <a:lnTo>
                    <a:pt x="211" y="226"/>
                  </a:lnTo>
                  <a:lnTo>
                    <a:pt x="213" y="257"/>
                  </a:lnTo>
                  <a:lnTo>
                    <a:pt x="214" y="278"/>
                  </a:lnTo>
                  <a:lnTo>
                    <a:pt x="194" y="289"/>
                  </a:lnTo>
                  <a:lnTo>
                    <a:pt x="181" y="302"/>
                  </a:lnTo>
                  <a:lnTo>
                    <a:pt x="176" y="313"/>
                  </a:lnTo>
                  <a:lnTo>
                    <a:pt x="203" y="335"/>
                  </a:lnTo>
                  <a:lnTo>
                    <a:pt x="226" y="331"/>
                  </a:lnTo>
                  <a:lnTo>
                    <a:pt x="231" y="344"/>
                  </a:lnTo>
                  <a:lnTo>
                    <a:pt x="255" y="329"/>
                  </a:lnTo>
                  <a:lnTo>
                    <a:pt x="253" y="341"/>
                  </a:lnTo>
                  <a:lnTo>
                    <a:pt x="233" y="365"/>
                  </a:lnTo>
                  <a:lnTo>
                    <a:pt x="242" y="391"/>
                  </a:lnTo>
                  <a:lnTo>
                    <a:pt x="244" y="405"/>
                  </a:lnTo>
                  <a:lnTo>
                    <a:pt x="265" y="407"/>
                  </a:lnTo>
                  <a:lnTo>
                    <a:pt x="266" y="420"/>
                  </a:lnTo>
                  <a:lnTo>
                    <a:pt x="242" y="449"/>
                  </a:lnTo>
                  <a:lnTo>
                    <a:pt x="233" y="445"/>
                  </a:lnTo>
                  <a:lnTo>
                    <a:pt x="224" y="454"/>
                  </a:lnTo>
                  <a:lnTo>
                    <a:pt x="222" y="469"/>
                  </a:lnTo>
                  <a:lnTo>
                    <a:pt x="198" y="456"/>
                  </a:lnTo>
                  <a:lnTo>
                    <a:pt x="135" y="478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grpSp>
          <p:nvGrpSpPr>
            <p:cNvPr id="12" name="Group 61" descr="Small checker board"/>
            <p:cNvGrpSpPr>
              <a:grpSpLocks noChangeAspect="1"/>
            </p:cNvGrpSpPr>
            <p:nvPr/>
          </p:nvGrpSpPr>
          <p:grpSpPr bwMode="auto">
            <a:xfrm>
              <a:off x="1377" y="2736"/>
              <a:ext cx="259" cy="536"/>
              <a:chOff x="2195" y="724"/>
              <a:chExt cx="555" cy="1187"/>
            </a:xfrm>
            <a:grpFill/>
          </p:grpSpPr>
          <p:sp>
            <p:nvSpPr>
              <p:cNvPr id="88" name="Freeform 62"/>
              <p:cNvSpPr>
                <a:spLocks noChangeAspect="1"/>
              </p:cNvSpPr>
              <p:nvPr/>
            </p:nvSpPr>
            <p:spPr bwMode="auto">
              <a:xfrm>
                <a:off x="2417" y="1751"/>
                <a:ext cx="37" cy="92"/>
              </a:xfrm>
              <a:custGeom>
                <a:avLst/>
                <a:gdLst>
                  <a:gd name="T0" fmla="*/ 37 w 37"/>
                  <a:gd name="T1" fmla="*/ 0 h 92"/>
                  <a:gd name="T2" fmla="*/ 35 w 37"/>
                  <a:gd name="T3" fmla="*/ 31 h 92"/>
                  <a:gd name="T4" fmla="*/ 24 w 37"/>
                  <a:gd name="T5" fmla="*/ 55 h 92"/>
                  <a:gd name="T6" fmla="*/ 7 w 37"/>
                  <a:gd name="T7" fmla="*/ 70 h 92"/>
                  <a:gd name="T8" fmla="*/ 11 w 37"/>
                  <a:gd name="T9" fmla="*/ 86 h 92"/>
                  <a:gd name="T10" fmla="*/ 4 w 37"/>
                  <a:gd name="T11" fmla="*/ 92 h 92"/>
                  <a:gd name="T12" fmla="*/ 0 w 37"/>
                  <a:gd name="T13" fmla="*/ 72 h 92"/>
                  <a:gd name="T14" fmla="*/ 6 w 37"/>
                  <a:gd name="T15" fmla="*/ 57 h 92"/>
                  <a:gd name="T16" fmla="*/ 11 w 37"/>
                  <a:gd name="T17" fmla="*/ 40 h 92"/>
                  <a:gd name="T18" fmla="*/ 37 w 37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92"/>
                  <a:gd name="T32" fmla="*/ 37 w 37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92">
                    <a:moveTo>
                      <a:pt x="37" y="0"/>
                    </a:moveTo>
                    <a:lnTo>
                      <a:pt x="35" y="31"/>
                    </a:lnTo>
                    <a:lnTo>
                      <a:pt x="24" y="55"/>
                    </a:lnTo>
                    <a:lnTo>
                      <a:pt x="7" y="70"/>
                    </a:lnTo>
                    <a:lnTo>
                      <a:pt x="11" y="86"/>
                    </a:lnTo>
                    <a:lnTo>
                      <a:pt x="4" y="92"/>
                    </a:lnTo>
                    <a:lnTo>
                      <a:pt x="0" y="72"/>
                    </a:lnTo>
                    <a:lnTo>
                      <a:pt x="6" y="57"/>
                    </a:lnTo>
                    <a:lnTo>
                      <a:pt x="11" y="4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sp>
            <p:nvSpPr>
              <p:cNvPr id="89" name="Freeform 63"/>
              <p:cNvSpPr>
                <a:spLocks noChangeAspect="1"/>
              </p:cNvSpPr>
              <p:nvPr/>
            </p:nvSpPr>
            <p:spPr bwMode="auto">
              <a:xfrm>
                <a:off x="2499" y="1708"/>
                <a:ext cx="50" cy="73"/>
              </a:xfrm>
              <a:custGeom>
                <a:avLst/>
                <a:gdLst>
                  <a:gd name="T0" fmla="*/ 39 w 50"/>
                  <a:gd name="T1" fmla="*/ 0 h 73"/>
                  <a:gd name="T2" fmla="*/ 50 w 50"/>
                  <a:gd name="T3" fmla="*/ 0 h 73"/>
                  <a:gd name="T4" fmla="*/ 37 w 50"/>
                  <a:gd name="T5" fmla="*/ 15 h 73"/>
                  <a:gd name="T6" fmla="*/ 35 w 50"/>
                  <a:gd name="T7" fmla="*/ 26 h 73"/>
                  <a:gd name="T8" fmla="*/ 39 w 50"/>
                  <a:gd name="T9" fmla="*/ 41 h 73"/>
                  <a:gd name="T10" fmla="*/ 26 w 50"/>
                  <a:gd name="T11" fmla="*/ 56 h 73"/>
                  <a:gd name="T12" fmla="*/ 9 w 50"/>
                  <a:gd name="T13" fmla="*/ 73 h 73"/>
                  <a:gd name="T14" fmla="*/ 6 w 50"/>
                  <a:gd name="T15" fmla="*/ 56 h 73"/>
                  <a:gd name="T16" fmla="*/ 0 w 50"/>
                  <a:gd name="T17" fmla="*/ 49 h 73"/>
                  <a:gd name="T18" fmla="*/ 0 w 50"/>
                  <a:gd name="T19" fmla="*/ 36 h 73"/>
                  <a:gd name="T20" fmla="*/ 15 w 50"/>
                  <a:gd name="T21" fmla="*/ 22 h 73"/>
                  <a:gd name="T22" fmla="*/ 39 w 50"/>
                  <a:gd name="T23" fmla="*/ 0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73"/>
                  <a:gd name="T38" fmla="*/ 50 w 50"/>
                  <a:gd name="T39" fmla="*/ 73 h 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73">
                    <a:moveTo>
                      <a:pt x="39" y="0"/>
                    </a:moveTo>
                    <a:lnTo>
                      <a:pt x="50" y="0"/>
                    </a:lnTo>
                    <a:lnTo>
                      <a:pt x="37" y="15"/>
                    </a:lnTo>
                    <a:lnTo>
                      <a:pt x="35" y="26"/>
                    </a:lnTo>
                    <a:lnTo>
                      <a:pt x="39" y="41"/>
                    </a:lnTo>
                    <a:lnTo>
                      <a:pt x="26" y="56"/>
                    </a:lnTo>
                    <a:lnTo>
                      <a:pt x="9" y="73"/>
                    </a:lnTo>
                    <a:lnTo>
                      <a:pt x="6" y="56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15" y="22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grpSp>
            <p:nvGrpSpPr>
              <p:cNvPr id="90" name="Group 64" descr="Small checker board"/>
              <p:cNvGrpSpPr>
                <a:grpSpLocks noChangeAspect="1"/>
              </p:cNvGrpSpPr>
              <p:nvPr/>
            </p:nvGrpSpPr>
            <p:grpSpPr bwMode="auto">
              <a:xfrm>
                <a:off x="2195" y="724"/>
                <a:ext cx="555" cy="1187"/>
                <a:chOff x="2195" y="724"/>
                <a:chExt cx="555" cy="1187"/>
              </a:xfrm>
              <a:grpFill/>
            </p:grpSpPr>
            <p:sp>
              <p:nvSpPr>
                <p:cNvPr id="91" name="Freeform 65"/>
                <p:cNvSpPr>
                  <a:spLocks noChangeAspect="1"/>
                </p:cNvSpPr>
                <p:nvPr/>
              </p:nvSpPr>
              <p:spPr bwMode="auto">
                <a:xfrm>
                  <a:off x="2195" y="724"/>
                  <a:ext cx="555" cy="1187"/>
                </a:xfrm>
                <a:custGeom>
                  <a:avLst/>
                  <a:gdLst>
                    <a:gd name="T0" fmla="*/ 436 w 555"/>
                    <a:gd name="T1" fmla="*/ 21 h 1187"/>
                    <a:gd name="T2" fmla="*/ 511 w 555"/>
                    <a:gd name="T3" fmla="*/ 73 h 1187"/>
                    <a:gd name="T4" fmla="*/ 518 w 555"/>
                    <a:gd name="T5" fmla="*/ 118 h 1187"/>
                    <a:gd name="T6" fmla="*/ 536 w 555"/>
                    <a:gd name="T7" fmla="*/ 158 h 1187"/>
                    <a:gd name="T8" fmla="*/ 533 w 555"/>
                    <a:gd name="T9" fmla="*/ 210 h 1187"/>
                    <a:gd name="T10" fmla="*/ 548 w 555"/>
                    <a:gd name="T11" fmla="*/ 247 h 1187"/>
                    <a:gd name="T12" fmla="*/ 544 w 555"/>
                    <a:gd name="T13" fmla="*/ 277 h 1187"/>
                    <a:gd name="T14" fmla="*/ 477 w 555"/>
                    <a:gd name="T15" fmla="*/ 284 h 1187"/>
                    <a:gd name="T16" fmla="*/ 448 w 555"/>
                    <a:gd name="T17" fmla="*/ 329 h 1187"/>
                    <a:gd name="T18" fmla="*/ 440 w 555"/>
                    <a:gd name="T19" fmla="*/ 362 h 1187"/>
                    <a:gd name="T20" fmla="*/ 444 w 555"/>
                    <a:gd name="T21" fmla="*/ 410 h 1187"/>
                    <a:gd name="T22" fmla="*/ 422 w 555"/>
                    <a:gd name="T23" fmla="*/ 455 h 1187"/>
                    <a:gd name="T24" fmla="*/ 359 w 555"/>
                    <a:gd name="T25" fmla="*/ 492 h 1187"/>
                    <a:gd name="T26" fmla="*/ 336 w 555"/>
                    <a:gd name="T27" fmla="*/ 514 h 1187"/>
                    <a:gd name="T28" fmla="*/ 307 w 555"/>
                    <a:gd name="T29" fmla="*/ 570 h 1187"/>
                    <a:gd name="T30" fmla="*/ 298 w 555"/>
                    <a:gd name="T31" fmla="*/ 613 h 1187"/>
                    <a:gd name="T32" fmla="*/ 272 w 555"/>
                    <a:gd name="T33" fmla="*/ 673 h 1187"/>
                    <a:gd name="T34" fmla="*/ 310 w 555"/>
                    <a:gd name="T35" fmla="*/ 751 h 1187"/>
                    <a:gd name="T36" fmla="*/ 340 w 555"/>
                    <a:gd name="T37" fmla="*/ 810 h 1187"/>
                    <a:gd name="T38" fmla="*/ 307 w 555"/>
                    <a:gd name="T39" fmla="*/ 832 h 1187"/>
                    <a:gd name="T40" fmla="*/ 279 w 555"/>
                    <a:gd name="T41" fmla="*/ 836 h 1187"/>
                    <a:gd name="T42" fmla="*/ 216 w 555"/>
                    <a:gd name="T43" fmla="*/ 840 h 1187"/>
                    <a:gd name="T44" fmla="*/ 275 w 555"/>
                    <a:gd name="T45" fmla="*/ 854 h 1187"/>
                    <a:gd name="T46" fmla="*/ 307 w 555"/>
                    <a:gd name="T47" fmla="*/ 873 h 1187"/>
                    <a:gd name="T48" fmla="*/ 286 w 555"/>
                    <a:gd name="T49" fmla="*/ 888 h 1187"/>
                    <a:gd name="T50" fmla="*/ 249 w 555"/>
                    <a:gd name="T51" fmla="*/ 921 h 1187"/>
                    <a:gd name="T52" fmla="*/ 238 w 555"/>
                    <a:gd name="T53" fmla="*/ 954 h 1187"/>
                    <a:gd name="T54" fmla="*/ 223 w 555"/>
                    <a:gd name="T55" fmla="*/ 1032 h 1187"/>
                    <a:gd name="T56" fmla="*/ 205 w 555"/>
                    <a:gd name="T57" fmla="*/ 1084 h 1187"/>
                    <a:gd name="T58" fmla="*/ 159 w 555"/>
                    <a:gd name="T59" fmla="*/ 1125 h 1187"/>
                    <a:gd name="T60" fmla="*/ 115 w 555"/>
                    <a:gd name="T61" fmla="*/ 1140 h 1187"/>
                    <a:gd name="T62" fmla="*/ 107 w 555"/>
                    <a:gd name="T63" fmla="*/ 1176 h 1187"/>
                    <a:gd name="T64" fmla="*/ 63 w 555"/>
                    <a:gd name="T65" fmla="*/ 1187 h 1187"/>
                    <a:gd name="T66" fmla="*/ 44 w 555"/>
                    <a:gd name="T67" fmla="*/ 1168 h 1187"/>
                    <a:gd name="T68" fmla="*/ 26 w 555"/>
                    <a:gd name="T69" fmla="*/ 1103 h 1187"/>
                    <a:gd name="T70" fmla="*/ 41 w 555"/>
                    <a:gd name="T71" fmla="*/ 1088 h 1187"/>
                    <a:gd name="T72" fmla="*/ 44 w 555"/>
                    <a:gd name="T73" fmla="*/ 1066 h 1187"/>
                    <a:gd name="T74" fmla="*/ 26 w 555"/>
                    <a:gd name="T75" fmla="*/ 1006 h 1187"/>
                    <a:gd name="T76" fmla="*/ 11 w 555"/>
                    <a:gd name="T77" fmla="*/ 958 h 1187"/>
                    <a:gd name="T78" fmla="*/ 0 w 555"/>
                    <a:gd name="T79" fmla="*/ 884 h 1187"/>
                    <a:gd name="T80" fmla="*/ 19 w 555"/>
                    <a:gd name="T81" fmla="*/ 854 h 1187"/>
                    <a:gd name="T82" fmla="*/ 33 w 555"/>
                    <a:gd name="T83" fmla="*/ 780 h 1187"/>
                    <a:gd name="T84" fmla="*/ 70 w 555"/>
                    <a:gd name="T85" fmla="*/ 736 h 1187"/>
                    <a:gd name="T86" fmla="*/ 59 w 555"/>
                    <a:gd name="T87" fmla="*/ 658 h 1187"/>
                    <a:gd name="T88" fmla="*/ 74 w 555"/>
                    <a:gd name="T89" fmla="*/ 621 h 1187"/>
                    <a:gd name="T90" fmla="*/ 67 w 555"/>
                    <a:gd name="T91" fmla="*/ 555 h 1187"/>
                    <a:gd name="T92" fmla="*/ 82 w 555"/>
                    <a:gd name="T93" fmla="*/ 477 h 1187"/>
                    <a:gd name="T94" fmla="*/ 130 w 555"/>
                    <a:gd name="T95" fmla="*/ 425 h 1187"/>
                    <a:gd name="T96" fmla="*/ 175 w 555"/>
                    <a:gd name="T97" fmla="*/ 410 h 1187"/>
                    <a:gd name="T98" fmla="*/ 156 w 555"/>
                    <a:gd name="T99" fmla="*/ 362 h 1187"/>
                    <a:gd name="T100" fmla="*/ 175 w 555"/>
                    <a:gd name="T101" fmla="*/ 322 h 1187"/>
                    <a:gd name="T102" fmla="*/ 186 w 555"/>
                    <a:gd name="T103" fmla="*/ 262 h 1187"/>
                    <a:gd name="T104" fmla="*/ 235 w 555"/>
                    <a:gd name="T105" fmla="*/ 225 h 1187"/>
                    <a:gd name="T106" fmla="*/ 257 w 555"/>
                    <a:gd name="T107" fmla="*/ 177 h 1187"/>
                    <a:gd name="T108" fmla="*/ 292 w 555"/>
                    <a:gd name="T109" fmla="*/ 103 h 1187"/>
                    <a:gd name="T110" fmla="*/ 331 w 555"/>
                    <a:gd name="T111" fmla="*/ 69 h 1187"/>
                    <a:gd name="T112" fmla="*/ 368 w 555"/>
                    <a:gd name="T113" fmla="*/ 42 h 1187"/>
                    <a:gd name="T114" fmla="*/ 414 w 555"/>
                    <a:gd name="T115" fmla="*/ 0 h 118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55"/>
                    <a:gd name="T175" fmla="*/ 0 h 1187"/>
                    <a:gd name="T176" fmla="*/ 555 w 555"/>
                    <a:gd name="T177" fmla="*/ 1187 h 118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55" h="1187">
                      <a:moveTo>
                        <a:pt x="418" y="0"/>
                      </a:moveTo>
                      <a:lnTo>
                        <a:pt x="425" y="3"/>
                      </a:lnTo>
                      <a:lnTo>
                        <a:pt x="436" y="21"/>
                      </a:lnTo>
                      <a:lnTo>
                        <a:pt x="485" y="69"/>
                      </a:lnTo>
                      <a:lnTo>
                        <a:pt x="492" y="58"/>
                      </a:lnTo>
                      <a:lnTo>
                        <a:pt x="511" y="73"/>
                      </a:lnTo>
                      <a:lnTo>
                        <a:pt x="518" y="88"/>
                      </a:lnTo>
                      <a:lnTo>
                        <a:pt x="518" y="99"/>
                      </a:lnTo>
                      <a:lnTo>
                        <a:pt x="518" y="118"/>
                      </a:lnTo>
                      <a:lnTo>
                        <a:pt x="511" y="129"/>
                      </a:lnTo>
                      <a:lnTo>
                        <a:pt x="525" y="144"/>
                      </a:lnTo>
                      <a:lnTo>
                        <a:pt x="536" y="158"/>
                      </a:lnTo>
                      <a:lnTo>
                        <a:pt x="536" y="170"/>
                      </a:lnTo>
                      <a:lnTo>
                        <a:pt x="536" y="188"/>
                      </a:lnTo>
                      <a:lnTo>
                        <a:pt x="533" y="210"/>
                      </a:lnTo>
                      <a:lnTo>
                        <a:pt x="525" y="218"/>
                      </a:lnTo>
                      <a:lnTo>
                        <a:pt x="536" y="229"/>
                      </a:lnTo>
                      <a:lnTo>
                        <a:pt x="548" y="247"/>
                      </a:lnTo>
                      <a:lnTo>
                        <a:pt x="555" y="266"/>
                      </a:lnTo>
                      <a:lnTo>
                        <a:pt x="555" y="273"/>
                      </a:lnTo>
                      <a:lnTo>
                        <a:pt x="544" y="277"/>
                      </a:lnTo>
                      <a:lnTo>
                        <a:pt x="496" y="277"/>
                      </a:lnTo>
                      <a:lnTo>
                        <a:pt x="485" y="277"/>
                      </a:lnTo>
                      <a:lnTo>
                        <a:pt x="477" y="284"/>
                      </a:lnTo>
                      <a:lnTo>
                        <a:pt x="477" y="299"/>
                      </a:lnTo>
                      <a:lnTo>
                        <a:pt x="470" y="310"/>
                      </a:lnTo>
                      <a:lnTo>
                        <a:pt x="448" y="329"/>
                      </a:lnTo>
                      <a:lnTo>
                        <a:pt x="451" y="344"/>
                      </a:lnTo>
                      <a:lnTo>
                        <a:pt x="448" y="355"/>
                      </a:lnTo>
                      <a:lnTo>
                        <a:pt x="440" y="362"/>
                      </a:lnTo>
                      <a:lnTo>
                        <a:pt x="448" y="385"/>
                      </a:lnTo>
                      <a:lnTo>
                        <a:pt x="451" y="399"/>
                      </a:lnTo>
                      <a:lnTo>
                        <a:pt x="444" y="410"/>
                      </a:lnTo>
                      <a:lnTo>
                        <a:pt x="429" y="422"/>
                      </a:lnTo>
                      <a:lnTo>
                        <a:pt x="425" y="436"/>
                      </a:lnTo>
                      <a:lnTo>
                        <a:pt x="422" y="455"/>
                      </a:lnTo>
                      <a:lnTo>
                        <a:pt x="396" y="466"/>
                      </a:lnTo>
                      <a:lnTo>
                        <a:pt x="381" y="477"/>
                      </a:lnTo>
                      <a:lnTo>
                        <a:pt x="359" y="492"/>
                      </a:lnTo>
                      <a:lnTo>
                        <a:pt x="362" y="503"/>
                      </a:lnTo>
                      <a:lnTo>
                        <a:pt x="344" y="507"/>
                      </a:lnTo>
                      <a:lnTo>
                        <a:pt x="336" y="514"/>
                      </a:lnTo>
                      <a:lnTo>
                        <a:pt x="318" y="540"/>
                      </a:lnTo>
                      <a:lnTo>
                        <a:pt x="303" y="551"/>
                      </a:lnTo>
                      <a:lnTo>
                        <a:pt x="307" y="570"/>
                      </a:lnTo>
                      <a:lnTo>
                        <a:pt x="298" y="576"/>
                      </a:lnTo>
                      <a:lnTo>
                        <a:pt x="290" y="584"/>
                      </a:lnTo>
                      <a:lnTo>
                        <a:pt x="298" y="613"/>
                      </a:lnTo>
                      <a:lnTo>
                        <a:pt x="294" y="632"/>
                      </a:lnTo>
                      <a:lnTo>
                        <a:pt x="275" y="643"/>
                      </a:lnTo>
                      <a:lnTo>
                        <a:pt x="272" y="673"/>
                      </a:lnTo>
                      <a:lnTo>
                        <a:pt x="275" y="710"/>
                      </a:lnTo>
                      <a:lnTo>
                        <a:pt x="283" y="728"/>
                      </a:lnTo>
                      <a:lnTo>
                        <a:pt x="310" y="751"/>
                      </a:lnTo>
                      <a:lnTo>
                        <a:pt x="321" y="773"/>
                      </a:lnTo>
                      <a:lnTo>
                        <a:pt x="333" y="795"/>
                      </a:lnTo>
                      <a:lnTo>
                        <a:pt x="340" y="810"/>
                      </a:lnTo>
                      <a:lnTo>
                        <a:pt x="333" y="825"/>
                      </a:lnTo>
                      <a:lnTo>
                        <a:pt x="318" y="836"/>
                      </a:lnTo>
                      <a:lnTo>
                        <a:pt x="307" y="832"/>
                      </a:lnTo>
                      <a:lnTo>
                        <a:pt x="298" y="821"/>
                      </a:lnTo>
                      <a:lnTo>
                        <a:pt x="283" y="825"/>
                      </a:lnTo>
                      <a:lnTo>
                        <a:pt x="279" y="836"/>
                      </a:lnTo>
                      <a:lnTo>
                        <a:pt x="257" y="836"/>
                      </a:lnTo>
                      <a:lnTo>
                        <a:pt x="223" y="832"/>
                      </a:lnTo>
                      <a:lnTo>
                        <a:pt x="216" y="840"/>
                      </a:lnTo>
                      <a:lnTo>
                        <a:pt x="238" y="851"/>
                      </a:lnTo>
                      <a:lnTo>
                        <a:pt x="268" y="840"/>
                      </a:lnTo>
                      <a:lnTo>
                        <a:pt x="275" y="854"/>
                      </a:lnTo>
                      <a:lnTo>
                        <a:pt x="298" y="858"/>
                      </a:lnTo>
                      <a:lnTo>
                        <a:pt x="314" y="865"/>
                      </a:lnTo>
                      <a:lnTo>
                        <a:pt x="307" y="873"/>
                      </a:lnTo>
                      <a:lnTo>
                        <a:pt x="286" y="869"/>
                      </a:lnTo>
                      <a:lnTo>
                        <a:pt x="283" y="877"/>
                      </a:lnTo>
                      <a:lnTo>
                        <a:pt x="286" y="888"/>
                      </a:lnTo>
                      <a:lnTo>
                        <a:pt x="275" y="903"/>
                      </a:lnTo>
                      <a:lnTo>
                        <a:pt x="257" y="917"/>
                      </a:lnTo>
                      <a:lnTo>
                        <a:pt x="249" y="921"/>
                      </a:lnTo>
                      <a:lnTo>
                        <a:pt x="242" y="925"/>
                      </a:lnTo>
                      <a:lnTo>
                        <a:pt x="246" y="943"/>
                      </a:lnTo>
                      <a:lnTo>
                        <a:pt x="238" y="954"/>
                      </a:lnTo>
                      <a:lnTo>
                        <a:pt x="227" y="977"/>
                      </a:lnTo>
                      <a:lnTo>
                        <a:pt x="231" y="999"/>
                      </a:lnTo>
                      <a:lnTo>
                        <a:pt x="223" y="1032"/>
                      </a:lnTo>
                      <a:lnTo>
                        <a:pt x="216" y="1047"/>
                      </a:lnTo>
                      <a:lnTo>
                        <a:pt x="216" y="1069"/>
                      </a:lnTo>
                      <a:lnTo>
                        <a:pt x="205" y="1084"/>
                      </a:lnTo>
                      <a:lnTo>
                        <a:pt x="190" y="1110"/>
                      </a:lnTo>
                      <a:lnTo>
                        <a:pt x="186" y="1129"/>
                      </a:lnTo>
                      <a:lnTo>
                        <a:pt x="159" y="1125"/>
                      </a:lnTo>
                      <a:lnTo>
                        <a:pt x="133" y="1125"/>
                      </a:lnTo>
                      <a:lnTo>
                        <a:pt x="130" y="1136"/>
                      </a:lnTo>
                      <a:lnTo>
                        <a:pt x="115" y="1140"/>
                      </a:lnTo>
                      <a:lnTo>
                        <a:pt x="107" y="1144"/>
                      </a:lnTo>
                      <a:lnTo>
                        <a:pt x="111" y="1157"/>
                      </a:lnTo>
                      <a:lnTo>
                        <a:pt x="107" y="1176"/>
                      </a:lnTo>
                      <a:lnTo>
                        <a:pt x="89" y="1187"/>
                      </a:lnTo>
                      <a:lnTo>
                        <a:pt x="78" y="1176"/>
                      </a:lnTo>
                      <a:lnTo>
                        <a:pt x="63" y="1187"/>
                      </a:lnTo>
                      <a:lnTo>
                        <a:pt x="44" y="1187"/>
                      </a:lnTo>
                      <a:lnTo>
                        <a:pt x="37" y="1176"/>
                      </a:lnTo>
                      <a:lnTo>
                        <a:pt x="44" y="1168"/>
                      </a:lnTo>
                      <a:lnTo>
                        <a:pt x="48" y="1147"/>
                      </a:lnTo>
                      <a:lnTo>
                        <a:pt x="33" y="1118"/>
                      </a:lnTo>
                      <a:lnTo>
                        <a:pt x="26" y="1103"/>
                      </a:lnTo>
                      <a:lnTo>
                        <a:pt x="30" y="1095"/>
                      </a:lnTo>
                      <a:lnTo>
                        <a:pt x="37" y="1095"/>
                      </a:lnTo>
                      <a:lnTo>
                        <a:pt x="41" y="1088"/>
                      </a:lnTo>
                      <a:lnTo>
                        <a:pt x="44" y="1080"/>
                      </a:lnTo>
                      <a:lnTo>
                        <a:pt x="48" y="1073"/>
                      </a:lnTo>
                      <a:lnTo>
                        <a:pt x="44" y="1066"/>
                      </a:lnTo>
                      <a:lnTo>
                        <a:pt x="37" y="1051"/>
                      </a:lnTo>
                      <a:lnTo>
                        <a:pt x="22" y="1029"/>
                      </a:lnTo>
                      <a:lnTo>
                        <a:pt x="26" y="1006"/>
                      </a:lnTo>
                      <a:lnTo>
                        <a:pt x="15" y="988"/>
                      </a:lnTo>
                      <a:lnTo>
                        <a:pt x="4" y="977"/>
                      </a:lnTo>
                      <a:lnTo>
                        <a:pt x="11" y="958"/>
                      </a:lnTo>
                      <a:lnTo>
                        <a:pt x="19" y="921"/>
                      </a:lnTo>
                      <a:lnTo>
                        <a:pt x="4" y="903"/>
                      </a:lnTo>
                      <a:lnTo>
                        <a:pt x="0" y="884"/>
                      </a:lnTo>
                      <a:lnTo>
                        <a:pt x="0" y="873"/>
                      </a:lnTo>
                      <a:lnTo>
                        <a:pt x="7" y="851"/>
                      </a:lnTo>
                      <a:lnTo>
                        <a:pt x="19" y="854"/>
                      </a:lnTo>
                      <a:lnTo>
                        <a:pt x="30" y="825"/>
                      </a:lnTo>
                      <a:lnTo>
                        <a:pt x="30" y="791"/>
                      </a:lnTo>
                      <a:lnTo>
                        <a:pt x="33" y="780"/>
                      </a:lnTo>
                      <a:lnTo>
                        <a:pt x="48" y="769"/>
                      </a:lnTo>
                      <a:lnTo>
                        <a:pt x="70" y="754"/>
                      </a:lnTo>
                      <a:lnTo>
                        <a:pt x="70" y="736"/>
                      </a:lnTo>
                      <a:lnTo>
                        <a:pt x="67" y="680"/>
                      </a:lnTo>
                      <a:lnTo>
                        <a:pt x="59" y="673"/>
                      </a:lnTo>
                      <a:lnTo>
                        <a:pt x="59" y="658"/>
                      </a:lnTo>
                      <a:lnTo>
                        <a:pt x="78" y="650"/>
                      </a:lnTo>
                      <a:lnTo>
                        <a:pt x="85" y="643"/>
                      </a:lnTo>
                      <a:lnTo>
                        <a:pt x="74" y="621"/>
                      </a:lnTo>
                      <a:lnTo>
                        <a:pt x="59" y="599"/>
                      </a:lnTo>
                      <a:lnTo>
                        <a:pt x="63" y="573"/>
                      </a:lnTo>
                      <a:lnTo>
                        <a:pt x="67" y="555"/>
                      </a:lnTo>
                      <a:lnTo>
                        <a:pt x="82" y="522"/>
                      </a:lnTo>
                      <a:lnTo>
                        <a:pt x="82" y="507"/>
                      </a:lnTo>
                      <a:lnTo>
                        <a:pt x="82" y="477"/>
                      </a:lnTo>
                      <a:lnTo>
                        <a:pt x="93" y="451"/>
                      </a:lnTo>
                      <a:lnTo>
                        <a:pt x="111" y="436"/>
                      </a:lnTo>
                      <a:lnTo>
                        <a:pt x="130" y="425"/>
                      </a:lnTo>
                      <a:lnTo>
                        <a:pt x="148" y="429"/>
                      </a:lnTo>
                      <a:lnTo>
                        <a:pt x="167" y="436"/>
                      </a:lnTo>
                      <a:lnTo>
                        <a:pt x="175" y="410"/>
                      </a:lnTo>
                      <a:lnTo>
                        <a:pt x="167" y="388"/>
                      </a:lnTo>
                      <a:lnTo>
                        <a:pt x="159" y="373"/>
                      </a:lnTo>
                      <a:lnTo>
                        <a:pt x="156" y="362"/>
                      </a:lnTo>
                      <a:lnTo>
                        <a:pt x="159" y="351"/>
                      </a:lnTo>
                      <a:lnTo>
                        <a:pt x="172" y="347"/>
                      </a:lnTo>
                      <a:lnTo>
                        <a:pt x="175" y="322"/>
                      </a:lnTo>
                      <a:lnTo>
                        <a:pt x="183" y="299"/>
                      </a:lnTo>
                      <a:lnTo>
                        <a:pt x="186" y="281"/>
                      </a:lnTo>
                      <a:lnTo>
                        <a:pt x="186" y="262"/>
                      </a:lnTo>
                      <a:lnTo>
                        <a:pt x="197" y="244"/>
                      </a:lnTo>
                      <a:lnTo>
                        <a:pt x="220" y="229"/>
                      </a:lnTo>
                      <a:lnTo>
                        <a:pt x="235" y="225"/>
                      </a:lnTo>
                      <a:lnTo>
                        <a:pt x="235" y="207"/>
                      </a:lnTo>
                      <a:lnTo>
                        <a:pt x="242" y="195"/>
                      </a:lnTo>
                      <a:lnTo>
                        <a:pt x="257" y="177"/>
                      </a:lnTo>
                      <a:lnTo>
                        <a:pt x="272" y="166"/>
                      </a:lnTo>
                      <a:lnTo>
                        <a:pt x="264" y="134"/>
                      </a:lnTo>
                      <a:lnTo>
                        <a:pt x="292" y="103"/>
                      </a:lnTo>
                      <a:lnTo>
                        <a:pt x="298" y="90"/>
                      </a:lnTo>
                      <a:lnTo>
                        <a:pt x="318" y="86"/>
                      </a:lnTo>
                      <a:lnTo>
                        <a:pt x="331" y="69"/>
                      </a:lnTo>
                      <a:lnTo>
                        <a:pt x="331" y="58"/>
                      </a:lnTo>
                      <a:lnTo>
                        <a:pt x="344" y="45"/>
                      </a:lnTo>
                      <a:lnTo>
                        <a:pt x="368" y="42"/>
                      </a:lnTo>
                      <a:lnTo>
                        <a:pt x="396" y="42"/>
                      </a:lnTo>
                      <a:lnTo>
                        <a:pt x="418" y="21"/>
                      </a:lnTo>
                      <a:lnTo>
                        <a:pt x="414" y="0"/>
                      </a:lnTo>
                      <a:lnTo>
                        <a:pt x="41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794"/>
                </a:p>
              </p:txBody>
            </p:sp>
            <p:sp>
              <p:nvSpPr>
                <p:cNvPr id="92" name="Freeform 66"/>
                <p:cNvSpPr>
                  <a:spLocks noChangeAspect="1"/>
                </p:cNvSpPr>
                <p:nvPr/>
              </p:nvSpPr>
              <p:spPr bwMode="auto">
                <a:xfrm>
                  <a:off x="2195" y="724"/>
                  <a:ext cx="555" cy="1187"/>
                </a:xfrm>
                <a:custGeom>
                  <a:avLst/>
                  <a:gdLst>
                    <a:gd name="T0" fmla="*/ 436 w 555"/>
                    <a:gd name="T1" fmla="*/ 21 h 1187"/>
                    <a:gd name="T2" fmla="*/ 511 w 555"/>
                    <a:gd name="T3" fmla="*/ 73 h 1187"/>
                    <a:gd name="T4" fmla="*/ 518 w 555"/>
                    <a:gd name="T5" fmla="*/ 118 h 1187"/>
                    <a:gd name="T6" fmla="*/ 536 w 555"/>
                    <a:gd name="T7" fmla="*/ 158 h 1187"/>
                    <a:gd name="T8" fmla="*/ 533 w 555"/>
                    <a:gd name="T9" fmla="*/ 210 h 1187"/>
                    <a:gd name="T10" fmla="*/ 548 w 555"/>
                    <a:gd name="T11" fmla="*/ 247 h 1187"/>
                    <a:gd name="T12" fmla="*/ 544 w 555"/>
                    <a:gd name="T13" fmla="*/ 277 h 1187"/>
                    <a:gd name="T14" fmla="*/ 477 w 555"/>
                    <a:gd name="T15" fmla="*/ 284 h 1187"/>
                    <a:gd name="T16" fmla="*/ 448 w 555"/>
                    <a:gd name="T17" fmla="*/ 329 h 1187"/>
                    <a:gd name="T18" fmla="*/ 440 w 555"/>
                    <a:gd name="T19" fmla="*/ 362 h 1187"/>
                    <a:gd name="T20" fmla="*/ 444 w 555"/>
                    <a:gd name="T21" fmla="*/ 410 h 1187"/>
                    <a:gd name="T22" fmla="*/ 422 w 555"/>
                    <a:gd name="T23" fmla="*/ 455 h 1187"/>
                    <a:gd name="T24" fmla="*/ 359 w 555"/>
                    <a:gd name="T25" fmla="*/ 492 h 1187"/>
                    <a:gd name="T26" fmla="*/ 336 w 555"/>
                    <a:gd name="T27" fmla="*/ 514 h 1187"/>
                    <a:gd name="T28" fmla="*/ 307 w 555"/>
                    <a:gd name="T29" fmla="*/ 570 h 1187"/>
                    <a:gd name="T30" fmla="*/ 298 w 555"/>
                    <a:gd name="T31" fmla="*/ 613 h 1187"/>
                    <a:gd name="T32" fmla="*/ 272 w 555"/>
                    <a:gd name="T33" fmla="*/ 673 h 1187"/>
                    <a:gd name="T34" fmla="*/ 310 w 555"/>
                    <a:gd name="T35" fmla="*/ 751 h 1187"/>
                    <a:gd name="T36" fmla="*/ 340 w 555"/>
                    <a:gd name="T37" fmla="*/ 810 h 1187"/>
                    <a:gd name="T38" fmla="*/ 307 w 555"/>
                    <a:gd name="T39" fmla="*/ 832 h 1187"/>
                    <a:gd name="T40" fmla="*/ 279 w 555"/>
                    <a:gd name="T41" fmla="*/ 836 h 1187"/>
                    <a:gd name="T42" fmla="*/ 216 w 555"/>
                    <a:gd name="T43" fmla="*/ 840 h 1187"/>
                    <a:gd name="T44" fmla="*/ 275 w 555"/>
                    <a:gd name="T45" fmla="*/ 854 h 1187"/>
                    <a:gd name="T46" fmla="*/ 307 w 555"/>
                    <a:gd name="T47" fmla="*/ 873 h 1187"/>
                    <a:gd name="T48" fmla="*/ 286 w 555"/>
                    <a:gd name="T49" fmla="*/ 888 h 1187"/>
                    <a:gd name="T50" fmla="*/ 249 w 555"/>
                    <a:gd name="T51" fmla="*/ 921 h 1187"/>
                    <a:gd name="T52" fmla="*/ 238 w 555"/>
                    <a:gd name="T53" fmla="*/ 954 h 1187"/>
                    <a:gd name="T54" fmla="*/ 223 w 555"/>
                    <a:gd name="T55" fmla="*/ 1032 h 1187"/>
                    <a:gd name="T56" fmla="*/ 205 w 555"/>
                    <a:gd name="T57" fmla="*/ 1084 h 1187"/>
                    <a:gd name="T58" fmla="*/ 159 w 555"/>
                    <a:gd name="T59" fmla="*/ 1125 h 1187"/>
                    <a:gd name="T60" fmla="*/ 115 w 555"/>
                    <a:gd name="T61" fmla="*/ 1140 h 1187"/>
                    <a:gd name="T62" fmla="*/ 107 w 555"/>
                    <a:gd name="T63" fmla="*/ 1176 h 1187"/>
                    <a:gd name="T64" fmla="*/ 63 w 555"/>
                    <a:gd name="T65" fmla="*/ 1187 h 1187"/>
                    <a:gd name="T66" fmla="*/ 44 w 555"/>
                    <a:gd name="T67" fmla="*/ 1168 h 1187"/>
                    <a:gd name="T68" fmla="*/ 26 w 555"/>
                    <a:gd name="T69" fmla="*/ 1103 h 1187"/>
                    <a:gd name="T70" fmla="*/ 41 w 555"/>
                    <a:gd name="T71" fmla="*/ 1088 h 1187"/>
                    <a:gd name="T72" fmla="*/ 44 w 555"/>
                    <a:gd name="T73" fmla="*/ 1066 h 1187"/>
                    <a:gd name="T74" fmla="*/ 26 w 555"/>
                    <a:gd name="T75" fmla="*/ 1006 h 1187"/>
                    <a:gd name="T76" fmla="*/ 11 w 555"/>
                    <a:gd name="T77" fmla="*/ 958 h 1187"/>
                    <a:gd name="T78" fmla="*/ 0 w 555"/>
                    <a:gd name="T79" fmla="*/ 884 h 1187"/>
                    <a:gd name="T80" fmla="*/ 19 w 555"/>
                    <a:gd name="T81" fmla="*/ 854 h 1187"/>
                    <a:gd name="T82" fmla="*/ 33 w 555"/>
                    <a:gd name="T83" fmla="*/ 780 h 1187"/>
                    <a:gd name="T84" fmla="*/ 70 w 555"/>
                    <a:gd name="T85" fmla="*/ 736 h 1187"/>
                    <a:gd name="T86" fmla="*/ 59 w 555"/>
                    <a:gd name="T87" fmla="*/ 658 h 1187"/>
                    <a:gd name="T88" fmla="*/ 74 w 555"/>
                    <a:gd name="T89" fmla="*/ 621 h 1187"/>
                    <a:gd name="T90" fmla="*/ 67 w 555"/>
                    <a:gd name="T91" fmla="*/ 555 h 1187"/>
                    <a:gd name="T92" fmla="*/ 82 w 555"/>
                    <a:gd name="T93" fmla="*/ 477 h 1187"/>
                    <a:gd name="T94" fmla="*/ 130 w 555"/>
                    <a:gd name="T95" fmla="*/ 425 h 1187"/>
                    <a:gd name="T96" fmla="*/ 175 w 555"/>
                    <a:gd name="T97" fmla="*/ 410 h 1187"/>
                    <a:gd name="T98" fmla="*/ 156 w 555"/>
                    <a:gd name="T99" fmla="*/ 362 h 1187"/>
                    <a:gd name="T100" fmla="*/ 175 w 555"/>
                    <a:gd name="T101" fmla="*/ 322 h 1187"/>
                    <a:gd name="T102" fmla="*/ 186 w 555"/>
                    <a:gd name="T103" fmla="*/ 262 h 1187"/>
                    <a:gd name="T104" fmla="*/ 235 w 555"/>
                    <a:gd name="T105" fmla="*/ 225 h 1187"/>
                    <a:gd name="T106" fmla="*/ 257 w 555"/>
                    <a:gd name="T107" fmla="*/ 177 h 1187"/>
                    <a:gd name="T108" fmla="*/ 292 w 555"/>
                    <a:gd name="T109" fmla="*/ 103 h 1187"/>
                    <a:gd name="T110" fmla="*/ 331 w 555"/>
                    <a:gd name="T111" fmla="*/ 69 h 1187"/>
                    <a:gd name="T112" fmla="*/ 368 w 555"/>
                    <a:gd name="T113" fmla="*/ 42 h 1187"/>
                    <a:gd name="T114" fmla="*/ 414 w 555"/>
                    <a:gd name="T115" fmla="*/ 0 h 118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55"/>
                    <a:gd name="T175" fmla="*/ 0 h 1187"/>
                    <a:gd name="T176" fmla="*/ 555 w 555"/>
                    <a:gd name="T177" fmla="*/ 1187 h 118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55" h="1187">
                      <a:moveTo>
                        <a:pt x="418" y="0"/>
                      </a:moveTo>
                      <a:lnTo>
                        <a:pt x="425" y="3"/>
                      </a:lnTo>
                      <a:lnTo>
                        <a:pt x="436" y="21"/>
                      </a:lnTo>
                      <a:lnTo>
                        <a:pt x="485" y="69"/>
                      </a:lnTo>
                      <a:lnTo>
                        <a:pt x="492" y="58"/>
                      </a:lnTo>
                      <a:lnTo>
                        <a:pt x="511" y="73"/>
                      </a:lnTo>
                      <a:lnTo>
                        <a:pt x="518" y="88"/>
                      </a:lnTo>
                      <a:lnTo>
                        <a:pt x="518" y="99"/>
                      </a:lnTo>
                      <a:lnTo>
                        <a:pt x="518" y="118"/>
                      </a:lnTo>
                      <a:lnTo>
                        <a:pt x="511" y="129"/>
                      </a:lnTo>
                      <a:lnTo>
                        <a:pt x="525" y="144"/>
                      </a:lnTo>
                      <a:lnTo>
                        <a:pt x="536" y="158"/>
                      </a:lnTo>
                      <a:lnTo>
                        <a:pt x="536" y="170"/>
                      </a:lnTo>
                      <a:lnTo>
                        <a:pt x="536" y="188"/>
                      </a:lnTo>
                      <a:lnTo>
                        <a:pt x="533" y="210"/>
                      </a:lnTo>
                      <a:lnTo>
                        <a:pt x="525" y="218"/>
                      </a:lnTo>
                      <a:lnTo>
                        <a:pt x="536" y="229"/>
                      </a:lnTo>
                      <a:lnTo>
                        <a:pt x="548" y="247"/>
                      </a:lnTo>
                      <a:lnTo>
                        <a:pt x="555" y="266"/>
                      </a:lnTo>
                      <a:lnTo>
                        <a:pt x="555" y="273"/>
                      </a:lnTo>
                      <a:lnTo>
                        <a:pt x="544" y="277"/>
                      </a:lnTo>
                      <a:lnTo>
                        <a:pt x="496" y="277"/>
                      </a:lnTo>
                      <a:lnTo>
                        <a:pt x="485" y="277"/>
                      </a:lnTo>
                      <a:lnTo>
                        <a:pt x="477" y="284"/>
                      </a:lnTo>
                      <a:lnTo>
                        <a:pt x="477" y="299"/>
                      </a:lnTo>
                      <a:lnTo>
                        <a:pt x="470" y="310"/>
                      </a:lnTo>
                      <a:lnTo>
                        <a:pt x="448" y="329"/>
                      </a:lnTo>
                      <a:lnTo>
                        <a:pt x="451" y="344"/>
                      </a:lnTo>
                      <a:lnTo>
                        <a:pt x="448" y="355"/>
                      </a:lnTo>
                      <a:lnTo>
                        <a:pt x="440" y="362"/>
                      </a:lnTo>
                      <a:lnTo>
                        <a:pt x="448" y="385"/>
                      </a:lnTo>
                      <a:lnTo>
                        <a:pt x="451" y="399"/>
                      </a:lnTo>
                      <a:lnTo>
                        <a:pt x="444" y="410"/>
                      </a:lnTo>
                      <a:lnTo>
                        <a:pt x="429" y="422"/>
                      </a:lnTo>
                      <a:lnTo>
                        <a:pt x="425" y="436"/>
                      </a:lnTo>
                      <a:lnTo>
                        <a:pt x="422" y="455"/>
                      </a:lnTo>
                      <a:lnTo>
                        <a:pt x="396" y="466"/>
                      </a:lnTo>
                      <a:lnTo>
                        <a:pt x="381" y="477"/>
                      </a:lnTo>
                      <a:lnTo>
                        <a:pt x="359" y="492"/>
                      </a:lnTo>
                      <a:lnTo>
                        <a:pt x="362" y="503"/>
                      </a:lnTo>
                      <a:lnTo>
                        <a:pt x="344" y="507"/>
                      </a:lnTo>
                      <a:lnTo>
                        <a:pt x="336" y="514"/>
                      </a:lnTo>
                      <a:lnTo>
                        <a:pt x="318" y="540"/>
                      </a:lnTo>
                      <a:lnTo>
                        <a:pt x="303" y="551"/>
                      </a:lnTo>
                      <a:lnTo>
                        <a:pt x="307" y="570"/>
                      </a:lnTo>
                      <a:lnTo>
                        <a:pt x="298" y="576"/>
                      </a:lnTo>
                      <a:lnTo>
                        <a:pt x="290" y="584"/>
                      </a:lnTo>
                      <a:lnTo>
                        <a:pt x="298" y="613"/>
                      </a:lnTo>
                      <a:lnTo>
                        <a:pt x="294" y="632"/>
                      </a:lnTo>
                      <a:lnTo>
                        <a:pt x="275" y="643"/>
                      </a:lnTo>
                      <a:lnTo>
                        <a:pt x="272" y="673"/>
                      </a:lnTo>
                      <a:lnTo>
                        <a:pt x="275" y="710"/>
                      </a:lnTo>
                      <a:lnTo>
                        <a:pt x="283" y="728"/>
                      </a:lnTo>
                      <a:lnTo>
                        <a:pt x="310" y="751"/>
                      </a:lnTo>
                      <a:lnTo>
                        <a:pt x="321" y="773"/>
                      </a:lnTo>
                      <a:lnTo>
                        <a:pt x="333" y="795"/>
                      </a:lnTo>
                      <a:lnTo>
                        <a:pt x="340" y="810"/>
                      </a:lnTo>
                      <a:lnTo>
                        <a:pt x="333" y="825"/>
                      </a:lnTo>
                      <a:lnTo>
                        <a:pt x="318" y="836"/>
                      </a:lnTo>
                      <a:lnTo>
                        <a:pt x="307" y="832"/>
                      </a:lnTo>
                      <a:lnTo>
                        <a:pt x="298" y="821"/>
                      </a:lnTo>
                      <a:lnTo>
                        <a:pt x="283" y="825"/>
                      </a:lnTo>
                      <a:lnTo>
                        <a:pt x="279" y="836"/>
                      </a:lnTo>
                      <a:lnTo>
                        <a:pt x="257" y="836"/>
                      </a:lnTo>
                      <a:lnTo>
                        <a:pt x="223" y="832"/>
                      </a:lnTo>
                      <a:lnTo>
                        <a:pt x="216" y="840"/>
                      </a:lnTo>
                      <a:lnTo>
                        <a:pt x="238" y="851"/>
                      </a:lnTo>
                      <a:lnTo>
                        <a:pt x="268" y="840"/>
                      </a:lnTo>
                      <a:lnTo>
                        <a:pt x="275" y="854"/>
                      </a:lnTo>
                      <a:lnTo>
                        <a:pt x="298" y="858"/>
                      </a:lnTo>
                      <a:lnTo>
                        <a:pt x="314" y="865"/>
                      </a:lnTo>
                      <a:lnTo>
                        <a:pt x="307" y="873"/>
                      </a:lnTo>
                      <a:lnTo>
                        <a:pt x="286" y="869"/>
                      </a:lnTo>
                      <a:lnTo>
                        <a:pt x="283" y="877"/>
                      </a:lnTo>
                      <a:lnTo>
                        <a:pt x="286" y="888"/>
                      </a:lnTo>
                      <a:lnTo>
                        <a:pt x="275" y="903"/>
                      </a:lnTo>
                      <a:lnTo>
                        <a:pt x="257" y="917"/>
                      </a:lnTo>
                      <a:lnTo>
                        <a:pt x="249" y="921"/>
                      </a:lnTo>
                      <a:lnTo>
                        <a:pt x="242" y="925"/>
                      </a:lnTo>
                      <a:lnTo>
                        <a:pt x="246" y="943"/>
                      </a:lnTo>
                      <a:lnTo>
                        <a:pt x="238" y="954"/>
                      </a:lnTo>
                      <a:lnTo>
                        <a:pt x="227" y="977"/>
                      </a:lnTo>
                      <a:lnTo>
                        <a:pt x="231" y="999"/>
                      </a:lnTo>
                      <a:lnTo>
                        <a:pt x="223" y="1032"/>
                      </a:lnTo>
                      <a:lnTo>
                        <a:pt x="216" y="1047"/>
                      </a:lnTo>
                      <a:lnTo>
                        <a:pt x="216" y="1069"/>
                      </a:lnTo>
                      <a:lnTo>
                        <a:pt x="205" y="1084"/>
                      </a:lnTo>
                      <a:lnTo>
                        <a:pt x="190" y="1110"/>
                      </a:lnTo>
                      <a:lnTo>
                        <a:pt x="186" y="1129"/>
                      </a:lnTo>
                      <a:lnTo>
                        <a:pt x="159" y="1125"/>
                      </a:lnTo>
                      <a:lnTo>
                        <a:pt x="133" y="1125"/>
                      </a:lnTo>
                      <a:lnTo>
                        <a:pt x="130" y="1136"/>
                      </a:lnTo>
                      <a:lnTo>
                        <a:pt x="115" y="1140"/>
                      </a:lnTo>
                      <a:lnTo>
                        <a:pt x="107" y="1144"/>
                      </a:lnTo>
                      <a:lnTo>
                        <a:pt x="111" y="1157"/>
                      </a:lnTo>
                      <a:lnTo>
                        <a:pt x="107" y="1176"/>
                      </a:lnTo>
                      <a:lnTo>
                        <a:pt x="89" y="1187"/>
                      </a:lnTo>
                      <a:lnTo>
                        <a:pt x="78" y="1176"/>
                      </a:lnTo>
                      <a:lnTo>
                        <a:pt x="63" y="1187"/>
                      </a:lnTo>
                      <a:lnTo>
                        <a:pt x="44" y="1187"/>
                      </a:lnTo>
                      <a:lnTo>
                        <a:pt x="37" y="1176"/>
                      </a:lnTo>
                      <a:lnTo>
                        <a:pt x="44" y="1168"/>
                      </a:lnTo>
                      <a:lnTo>
                        <a:pt x="48" y="1147"/>
                      </a:lnTo>
                      <a:lnTo>
                        <a:pt x="33" y="1118"/>
                      </a:lnTo>
                      <a:lnTo>
                        <a:pt x="26" y="1103"/>
                      </a:lnTo>
                      <a:lnTo>
                        <a:pt x="30" y="1095"/>
                      </a:lnTo>
                      <a:lnTo>
                        <a:pt x="37" y="1095"/>
                      </a:lnTo>
                      <a:lnTo>
                        <a:pt x="41" y="1088"/>
                      </a:lnTo>
                      <a:lnTo>
                        <a:pt x="44" y="1080"/>
                      </a:lnTo>
                      <a:lnTo>
                        <a:pt x="48" y="1073"/>
                      </a:lnTo>
                      <a:lnTo>
                        <a:pt x="44" y="1066"/>
                      </a:lnTo>
                      <a:lnTo>
                        <a:pt x="37" y="1051"/>
                      </a:lnTo>
                      <a:lnTo>
                        <a:pt x="22" y="1029"/>
                      </a:lnTo>
                      <a:lnTo>
                        <a:pt x="26" y="1006"/>
                      </a:lnTo>
                      <a:lnTo>
                        <a:pt x="15" y="988"/>
                      </a:lnTo>
                      <a:lnTo>
                        <a:pt x="4" y="977"/>
                      </a:lnTo>
                      <a:lnTo>
                        <a:pt x="11" y="958"/>
                      </a:lnTo>
                      <a:lnTo>
                        <a:pt x="19" y="921"/>
                      </a:lnTo>
                      <a:lnTo>
                        <a:pt x="4" y="903"/>
                      </a:lnTo>
                      <a:lnTo>
                        <a:pt x="0" y="884"/>
                      </a:lnTo>
                      <a:lnTo>
                        <a:pt x="0" y="873"/>
                      </a:lnTo>
                      <a:lnTo>
                        <a:pt x="7" y="851"/>
                      </a:lnTo>
                      <a:lnTo>
                        <a:pt x="19" y="854"/>
                      </a:lnTo>
                      <a:lnTo>
                        <a:pt x="30" y="825"/>
                      </a:lnTo>
                      <a:lnTo>
                        <a:pt x="30" y="791"/>
                      </a:lnTo>
                      <a:lnTo>
                        <a:pt x="33" y="780"/>
                      </a:lnTo>
                      <a:lnTo>
                        <a:pt x="48" y="769"/>
                      </a:lnTo>
                      <a:lnTo>
                        <a:pt x="70" y="754"/>
                      </a:lnTo>
                      <a:lnTo>
                        <a:pt x="70" y="736"/>
                      </a:lnTo>
                      <a:lnTo>
                        <a:pt x="67" y="680"/>
                      </a:lnTo>
                      <a:lnTo>
                        <a:pt x="59" y="673"/>
                      </a:lnTo>
                      <a:lnTo>
                        <a:pt x="59" y="658"/>
                      </a:lnTo>
                      <a:lnTo>
                        <a:pt x="78" y="650"/>
                      </a:lnTo>
                      <a:lnTo>
                        <a:pt x="85" y="643"/>
                      </a:lnTo>
                      <a:lnTo>
                        <a:pt x="74" y="621"/>
                      </a:lnTo>
                      <a:lnTo>
                        <a:pt x="59" y="599"/>
                      </a:lnTo>
                      <a:lnTo>
                        <a:pt x="63" y="573"/>
                      </a:lnTo>
                      <a:lnTo>
                        <a:pt x="67" y="555"/>
                      </a:lnTo>
                      <a:lnTo>
                        <a:pt x="82" y="522"/>
                      </a:lnTo>
                      <a:lnTo>
                        <a:pt x="82" y="507"/>
                      </a:lnTo>
                      <a:lnTo>
                        <a:pt x="82" y="477"/>
                      </a:lnTo>
                      <a:lnTo>
                        <a:pt x="93" y="451"/>
                      </a:lnTo>
                      <a:lnTo>
                        <a:pt x="111" y="436"/>
                      </a:lnTo>
                      <a:lnTo>
                        <a:pt x="130" y="425"/>
                      </a:lnTo>
                      <a:lnTo>
                        <a:pt x="148" y="429"/>
                      </a:lnTo>
                      <a:lnTo>
                        <a:pt x="167" y="436"/>
                      </a:lnTo>
                      <a:lnTo>
                        <a:pt x="175" y="410"/>
                      </a:lnTo>
                      <a:lnTo>
                        <a:pt x="167" y="388"/>
                      </a:lnTo>
                      <a:lnTo>
                        <a:pt x="159" y="373"/>
                      </a:lnTo>
                      <a:lnTo>
                        <a:pt x="156" y="362"/>
                      </a:lnTo>
                      <a:lnTo>
                        <a:pt x="159" y="351"/>
                      </a:lnTo>
                      <a:lnTo>
                        <a:pt x="172" y="347"/>
                      </a:lnTo>
                      <a:lnTo>
                        <a:pt x="175" y="322"/>
                      </a:lnTo>
                      <a:lnTo>
                        <a:pt x="183" y="299"/>
                      </a:lnTo>
                      <a:lnTo>
                        <a:pt x="186" y="281"/>
                      </a:lnTo>
                      <a:lnTo>
                        <a:pt x="186" y="262"/>
                      </a:lnTo>
                      <a:lnTo>
                        <a:pt x="197" y="244"/>
                      </a:lnTo>
                      <a:lnTo>
                        <a:pt x="220" y="229"/>
                      </a:lnTo>
                      <a:lnTo>
                        <a:pt x="235" y="225"/>
                      </a:lnTo>
                      <a:lnTo>
                        <a:pt x="235" y="207"/>
                      </a:lnTo>
                      <a:lnTo>
                        <a:pt x="242" y="195"/>
                      </a:lnTo>
                      <a:lnTo>
                        <a:pt x="257" y="177"/>
                      </a:lnTo>
                      <a:lnTo>
                        <a:pt x="272" y="166"/>
                      </a:lnTo>
                      <a:lnTo>
                        <a:pt x="264" y="134"/>
                      </a:lnTo>
                      <a:lnTo>
                        <a:pt x="292" y="103"/>
                      </a:lnTo>
                      <a:lnTo>
                        <a:pt x="298" y="90"/>
                      </a:lnTo>
                      <a:lnTo>
                        <a:pt x="318" y="86"/>
                      </a:lnTo>
                      <a:lnTo>
                        <a:pt x="331" y="69"/>
                      </a:lnTo>
                      <a:lnTo>
                        <a:pt x="331" y="58"/>
                      </a:lnTo>
                      <a:lnTo>
                        <a:pt x="344" y="45"/>
                      </a:lnTo>
                      <a:lnTo>
                        <a:pt x="368" y="42"/>
                      </a:lnTo>
                      <a:lnTo>
                        <a:pt x="396" y="42"/>
                      </a:lnTo>
                      <a:lnTo>
                        <a:pt x="418" y="21"/>
                      </a:lnTo>
                      <a:lnTo>
                        <a:pt x="414" y="0"/>
                      </a:lnTo>
                    </a:path>
                  </a:pathLst>
                </a:custGeom>
                <a:grpFill/>
                <a:ln w="1270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794"/>
                </a:p>
              </p:txBody>
            </p:sp>
          </p:grpSp>
        </p:grpSp>
        <p:grpSp>
          <p:nvGrpSpPr>
            <p:cNvPr id="13" name="Group 67" descr="Small checker board"/>
            <p:cNvGrpSpPr>
              <a:grpSpLocks noChangeAspect="1"/>
            </p:cNvGrpSpPr>
            <p:nvPr/>
          </p:nvGrpSpPr>
          <p:grpSpPr bwMode="auto">
            <a:xfrm>
              <a:off x="1250" y="2649"/>
              <a:ext cx="473" cy="501"/>
              <a:chOff x="1925" y="532"/>
              <a:chExt cx="1012" cy="1110"/>
            </a:xfrm>
            <a:grpFill/>
          </p:grpSpPr>
          <p:sp>
            <p:nvSpPr>
              <p:cNvPr id="85" name="Freeform 68"/>
              <p:cNvSpPr>
                <a:spLocks noChangeAspect="1"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>
                  <a:gd name="T0" fmla="*/ 297 w 1012"/>
                  <a:gd name="T1" fmla="*/ 1014 h 1110"/>
                  <a:gd name="T2" fmla="*/ 337 w 1012"/>
                  <a:gd name="T3" fmla="*/ 951 h 1110"/>
                  <a:gd name="T4" fmla="*/ 326 w 1012"/>
                  <a:gd name="T5" fmla="*/ 865 h 1110"/>
                  <a:gd name="T6" fmla="*/ 334 w 1012"/>
                  <a:gd name="T7" fmla="*/ 791 h 1110"/>
                  <a:gd name="T8" fmla="*/ 352 w 1012"/>
                  <a:gd name="T9" fmla="*/ 688 h 1110"/>
                  <a:gd name="T10" fmla="*/ 404 w 1012"/>
                  <a:gd name="T11" fmla="*/ 618 h 1110"/>
                  <a:gd name="T12" fmla="*/ 430 w 1012"/>
                  <a:gd name="T13" fmla="*/ 562 h 1110"/>
                  <a:gd name="T14" fmla="*/ 450 w 1012"/>
                  <a:gd name="T15" fmla="*/ 507 h 1110"/>
                  <a:gd name="T16" fmla="*/ 505 w 1012"/>
                  <a:gd name="T17" fmla="*/ 414 h 1110"/>
                  <a:gd name="T18" fmla="*/ 535 w 1012"/>
                  <a:gd name="T19" fmla="*/ 340 h 1110"/>
                  <a:gd name="T20" fmla="*/ 603 w 1012"/>
                  <a:gd name="T21" fmla="*/ 266 h 1110"/>
                  <a:gd name="T22" fmla="*/ 659 w 1012"/>
                  <a:gd name="T23" fmla="*/ 240 h 1110"/>
                  <a:gd name="T24" fmla="*/ 696 w 1012"/>
                  <a:gd name="T25" fmla="*/ 174 h 1110"/>
                  <a:gd name="T26" fmla="*/ 785 w 1012"/>
                  <a:gd name="T27" fmla="*/ 210 h 1110"/>
                  <a:gd name="T28" fmla="*/ 833 w 1012"/>
                  <a:gd name="T29" fmla="*/ 221 h 1110"/>
                  <a:gd name="T30" fmla="*/ 859 w 1012"/>
                  <a:gd name="T31" fmla="*/ 133 h 1110"/>
                  <a:gd name="T32" fmla="*/ 933 w 1012"/>
                  <a:gd name="T33" fmla="*/ 126 h 1110"/>
                  <a:gd name="T34" fmla="*/ 960 w 1012"/>
                  <a:gd name="T35" fmla="*/ 159 h 1110"/>
                  <a:gd name="T36" fmla="*/ 982 w 1012"/>
                  <a:gd name="T37" fmla="*/ 115 h 1110"/>
                  <a:gd name="T38" fmla="*/ 1008 w 1012"/>
                  <a:gd name="T39" fmla="*/ 63 h 1110"/>
                  <a:gd name="T40" fmla="*/ 960 w 1012"/>
                  <a:gd name="T41" fmla="*/ 19 h 1110"/>
                  <a:gd name="T42" fmla="*/ 915 w 1012"/>
                  <a:gd name="T43" fmla="*/ 22 h 1110"/>
                  <a:gd name="T44" fmla="*/ 889 w 1012"/>
                  <a:gd name="T45" fmla="*/ 19 h 1110"/>
                  <a:gd name="T46" fmla="*/ 852 w 1012"/>
                  <a:gd name="T47" fmla="*/ 44 h 1110"/>
                  <a:gd name="T48" fmla="*/ 837 w 1012"/>
                  <a:gd name="T49" fmla="*/ 30 h 1110"/>
                  <a:gd name="T50" fmla="*/ 781 w 1012"/>
                  <a:gd name="T51" fmla="*/ 96 h 1110"/>
                  <a:gd name="T52" fmla="*/ 726 w 1012"/>
                  <a:gd name="T53" fmla="*/ 115 h 1110"/>
                  <a:gd name="T54" fmla="*/ 666 w 1012"/>
                  <a:gd name="T55" fmla="*/ 133 h 1110"/>
                  <a:gd name="T56" fmla="*/ 596 w 1012"/>
                  <a:gd name="T57" fmla="*/ 148 h 1110"/>
                  <a:gd name="T58" fmla="*/ 588 w 1012"/>
                  <a:gd name="T59" fmla="*/ 203 h 1110"/>
                  <a:gd name="T60" fmla="*/ 581 w 1012"/>
                  <a:gd name="T61" fmla="*/ 251 h 1110"/>
                  <a:gd name="T62" fmla="*/ 524 w 1012"/>
                  <a:gd name="T63" fmla="*/ 262 h 1110"/>
                  <a:gd name="T64" fmla="*/ 505 w 1012"/>
                  <a:gd name="T65" fmla="*/ 303 h 1110"/>
                  <a:gd name="T66" fmla="*/ 461 w 1012"/>
                  <a:gd name="T67" fmla="*/ 362 h 1110"/>
                  <a:gd name="T68" fmla="*/ 415 w 1012"/>
                  <a:gd name="T69" fmla="*/ 436 h 1110"/>
                  <a:gd name="T70" fmla="*/ 378 w 1012"/>
                  <a:gd name="T71" fmla="*/ 511 h 1110"/>
                  <a:gd name="T72" fmla="*/ 356 w 1012"/>
                  <a:gd name="T73" fmla="*/ 555 h 1110"/>
                  <a:gd name="T74" fmla="*/ 285 w 1012"/>
                  <a:gd name="T75" fmla="*/ 618 h 1110"/>
                  <a:gd name="T76" fmla="*/ 326 w 1012"/>
                  <a:gd name="T77" fmla="*/ 625 h 1110"/>
                  <a:gd name="T78" fmla="*/ 263 w 1012"/>
                  <a:gd name="T79" fmla="*/ 637 h 1110"/>
                  <a:gd name="T80" fmla="*/ 204 w 1012"/>
                  <a:gd name="T81" fmla="*/ 674 h 1110"/>
                  <a:gd name="T82" fmla="*/ 154 w 1012"/>
                  <a:gd name="T83" fmla="*/ 677 h 1110"/>
                  <a:gd name="T84" fmla="*/ 113 w 1012"/>
                  <a:gd name="T85" fmla="*/ 705 h 1110"/>
                  <a:gd name="T86" fmla="*/ 87 w 1012"/>
                  <a:gd name="T87" fmla="*/ 733 h 1110"/>
                  <a:gd name="T88" fmla="*/ 35 w 1012"/>
                  <a:gd name="T89" fmla="*/ 767 h 1110"/>
                  <a:gd name="T90" fmla="*/ 20 w 1012"/>
                  <a:gd name="T91" fmla="*/ 889 h 1110"/>
                  <a:gd name="T92" fmla="*/ 41 w 1012"/>
                  <a:gd name="T93" fmla="*/ 917 h 1110"/>
                  <a:gd name="T94" fmla="*/ 20 w 1012"/>
                  <a:gd name="T95" fmla="*/ 971 h 1110"/>
                  <a:gd name="T96" fmla="*/ 33 w 1012"/>
                  <a:gd name="T97" fmla="*/ 1003 h 1110"/>
                  <a:gd name="T98" fmla="*/ 0 w 1012"/>
                  <a:gd name="T99" fmla="*/ 1030 h 1110"/>
                  <a:gd name="T100" fmla="*/ 85 w 1012"/>
                  <a:gd name="T101" fmla="*/ 1110 h 1110"/>
                  <a:gd name="T102" fmla="*/ 209 w 1012"/>
                  <a:gd name="T103" fmla="*/ 1019 h 1110"/>
                  <a:gd name="T104" fmla="*/ 254 w 1012"/>
                  <a:gd name="T105" fmla="*/ 967 h 1110"/>
                  <a:gd name="T106" fmla="*/ 263 w 1012"/>
                  <a:gd name="T107" fmla="*/ 1045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12"/>
                  <a:gd name="T163" fmla="*/ 0 h 1110"/>
                  <a:gd name="T164" fmla="*/ 1012 w 1012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  <a:lnTo>
                      <a:pt x="271" y="10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sp>
            <p:nvSpPr>
              <p:cNvPr id="86" name="Freeform 69"/>
              <p:cNvSpPr>
                <a:spLocks noChangeAspect="1"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>
                  <a:gd name="T0" fmla="*/ 297 w 1012"/>
                  <a:gd name="T1" fmla="*/ 1014 h 1110"/>
                  <a:gd name="T2" fmla="*/ 337 w 1012"/>
                  <a:gd name="T3" fmla="*/ 951 h 1110"/>
                  <a:gd name="T4" fmla="*/ 326 w 1012"/>
                  <a:gd name="T5" fmla="*/ 865 h 1110"/>
                  <a:gd name="T6" fmla="*/ 334 w 1012"/>
                  <a:gd name="T7" fmla="*/ 791 h 1110"/>
                  <a:gd name="T8" fmla="*/ 352 w 1012"/>
                  <a:gd name="T9" fmla="*/ 688 h 1110"/>
                  <a:gd name="T10" fmla="*/ 404 w 1012"/>
                  <a:gd name="T11" fmla="*/ 618 h 1110"/>
                  <a:gd name="T12" fmla="*/ 430 w 1012"/>
                  <a:gd name="T13" fmla="*/ 562 h 1110"/>
                  <a:gd name="T14" fmla="*/ 450 w 1012"/>
                  <a:gd name="T15" fmla="*/ 507 h 1110"/>
                  <a:gd name="T16" fmla="*/ 505 w 1012"/>
                  <a:gd name="T17" fmla="*/ 414 h 1110"/>
                  <a:gd name="T18" fmla="*/ 535 w 1012"/>
                  <a:gd name="T19" fmla="*/ 340 h 1110"/>
                  <a:gd name="T20" fmla="*/ 603 w 1012"/>
                  <a:gd name="T21" fmla="*/ 266 h 1110"/>
                  <a:gd name="T22" fmla="*/ 659 w 1012"/>
                  <a:gd name="T23" fmla="*/ 240 h 1110"/>
                  <a:gd name="T24" fmla="*/ 696 w 1012"/>
                  <a:gd name="T25" fmla="*/ 174 h 1110"/>
                  <a:gd name="T26" fmla="*/ 785 w 1012"/>
                  <a:gd name="T27" fmla="*/ 210 h 1110"/>
                  <a:gd name="T28" fmla="*/ 833 w 1012"/>
                  <a:gd name="T29" fmla="*/ 221 h 1110"/>
                  <a:gd name="T30" fmla="*/ 859 w 1012"/>
                  <a:gd name="T31" fmla="*/ 133 h 1110"/>
                  <a:gd name="T32" fmla="*/ 933 w 1012"/>
                  <a:gd name="T33" fmla="*/ 126 h 1110"/>
                  <a:gd name="T34" fmla="*/ 960 w 1012"/>
                  <a:gd name="T35" fmla="*/ 159 h 1110"/>
                  <a:gd name="T36" fmla="*/ 982 w 1012"/>
                  <a:gd name="T37" fmla="*/ 115 h 1110"/>
                  <a:gd name="T38" fmla="*/ 1008 w 1012"/>
                  <a:gd name="T39" fmla="*/ 63 h 1110"/>
                  <a:gd name="T40" fmla="*/ 960 w 1012"/>
                  <a:gd name="T41" fmla="*/ 19 h 1110"/>
                  <a:gd name="T42" fmla="*/ 915 w 1012"/>
                  <a:gd name="T43" fmla="*/ 22 h 1110"/>
                  <a:gd name="T44" fmla="*/ 889 w 1012"/>
                  <a:gd name="T45" fmla="*/ 19 h 1110"/>
                  <a:gd name="T46" fmla="*/ 852 w 1012"/>
                  <a:gd name="T47" fmla="*/ 44 h 1110"/>
                  <a:gd name="T48" fmla="*/ 837 w 1012"/>
                  <a:gd name="T49" fmla="*/ 30 h 1110"/>
                  <a:gd name="T50" fmla="*/ 781 w 1012"/>
                  <a:gd name="T51" fmla="*/ 96 h 1110"/>
                  <a:gd name="T52" fmla="*/ 726 w 1012"/>
                  <a:gd name="T53" fmla="*/ 115 h 1110"/>
                  <a:gd name="T54" fmla="*/ 666 w 1012"/>
                  <a:gd name="T55" fmla="*/ 133 h 1110"/>
                  <a:gd name="T56" fmla="*/ 596 w 1012"/>
                  <a:gd name="T57" fmla="*/ 148 h 1110"/>
                  <a:gd name="T58" fmla="*/ 588 w 1012"/>
                  <a:gd name="T59" fmla="*/ 203 h 1110"/>
                  <a:gd name="T60" fmla="*/ 581 w 1012"/>
                  <a:gd name="T61" fmla="*/ 251 h 1110"/>
                  <a:gd name="T62" fmla="*/ 524 w 1012"/>
                  <a:gd name="T63" fmla="*/ 262 h 1110"/>
                  <a:gd name="T64" fmla="*/ 505 w 1012"/>
                  <a:gd name="T65" fmla="*/ 303 h 1110"/>
                  <a:gd name="T66" fmla="*/ 461 w 1012"/>
                  <a:gd name="T67" fmla="*/ 362 h 1110"/>
                  <a:gd name="T68" fmla="*/ 415 w 1012"/>
                  <a:gd name="T69" fmla="*/ 436 h 1110"/>
                  <a:gd name="T70" fmla="*/ 378 w 1012"/>
                  <a:gd name="T71" fmla="*/ 511 h 1110"/>
                  <a:gd name="T72" fmla="*/ 356 w 1012"/>
                  <a:gd name="T73" fmla="*/ 555 h 1110"/>
                  <a:gd name="T74" fmla="*/ 285 w 1012"/>
                  <a:gd name="T75" fmla="*/ 618 h 1110"/>
                  <a:gd name="T76" fmla="*/ 326 w 1012"/>
                  <a:gd name="T77" fmla="*/ 625 h 1110"/>
                  <a:gd name="T78" fmla="*/ 263 w 1012"/>
                  <a:gd name="T79" fmla="*/ 637 h 1110"/>
                  <a:gd name="T80" fmla="*/ 204 w 1012"/>
                  <a:gd name="T81" fmla="*/ 674 h 1110"/>
                  <a:gd name="T82" fmla="*/ 154 w 1012"/>
                  <a:gd name="T83" fmla="*/ 677 h 1110"/>
                  <a:gd name="T84" fmla="*/ 113 w 1012"/>
                  <a:gd name="T85" fmla="*/ 705 h 1110"/>
                  <a:gd name="T86" fmla="*/ 87 w 1012"/>
                  <a:gd name="T87" fmla="*/ 733 h 1110"/>
                  <a:gd name="T88" fmla="*/ 35 w 1012"/>
                  <a:gd name="T89" fmla="*/ 767 h 1110"/>
                  <a:gd name="T90" fmla="*/ 20 w 1012"/>
                  <a:gd name="T91" fmla="*/ 889 h 1110"/>
                  <a:gd name="T92" fmla="*/ 41 w 1012"/>
                  <a:gd name="T93" fmla="*/ 917 h 1110"/>
                  <a:gd name="T94" fmla="*/ 20 w 1012"/>
                  <a:gd name="T95" fmla="*/ 971 h 1110"/>
                  <a:gd name="T96" fmla="*/ 33 w 1012"/>
                  <a:gd name="T97" fmla="*/ 1003 h 1110"/>
                  <a:gd name="T98" fmla="*/ 0 w 1012"/>
                  <a:gd name="T99" fmla="*/ 1030 h 1110"/>
                  <a:gd name="T100" fmla="*/ 85 w 1012"/>
                  <a:gd name="T101" fmla="*/ 1110 h 1110"/>
                  <a:gd name="T102" fmla="*/ 209 w 1012"/>
                  <a:gd name="T103" fmla="*/ 1019 h 1110"/>
                  <a:gd name="T104" fmla="*/ 254 w 1012"/>
                  <a:gd name="T105" fmla="*/ 967 h 1110"/>
                  <a:gd name="T106" fmla="*/ 263 w 1012"/>
                  <a:gd name="T107" fmla="*/ 1045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12"/>
                  <a:gd name="T163" fmla="*/ 0 h 1110"/>
                  <a:gd name="T164" fmla="*/ 1012 w 1012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  <a:lnTo>
                      <a:pt x="271" y="10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sp>
            <p:nvSpPr>
              <p:cNvPr id="87" name="Freeform 70"/>
              <p:cNvSpPr>
                <a:spLocks noChangeAspect="1"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>
                  <a:gd name="T0" fmla="*/ 297 w 1012"/>
                  <a:gd name="T1" fmla="*/ 1014 h 1110"/>
                  <a:gd name="T2" fmla="*/ 337 w 1012"/>
                  <a:gd name="T3" fmla="*/ 951 h 1110"/>
                  <a:gd name="T4" fmla="*/ 326 w 1012"/>
                  <a:gd name="T5" fmla="*/ 865 h 1110"/>
                  <a:gd name="T6" fmla="*/ 334 w 1012"/>
                  <a:gd name="T7" fmla="*/ 791 h 1110"/>
                  <a:gd name="T8" fmla="*/ 352 w 1012"/>
                  <a:gd name="T9" fmla="*/ 688 h 1110"/>
                  <a:gd name="T10" fmla="*/ 404 w 1012"/>
                  <a:gd name="T11" fmla="*/ 618 h 1110"/>
                  <a:gd name="T12" fmla="*/ 430 w 1012"/>
                  <a:gd name="T13" fmla="*/ 562 h 1110"/>
                  <a:gd name="T14" fmla="*/ 450 w 1012"/>
                  <a:gd name="T15" fmla="*/ 507 h 1110"/>
                  <a:gd name="T16" fmla="*/ 505 w 1012"/>
                  <a:gd name="T17" fmla="*/ 414 h 1110"/>
                  <a:gd name="T18" fmla="*/ 535 w 1012"/>
                  <a:gd name="T19" fmla="*/ 340 h 1110"/>
                  <a:gd name="T20" fmla="*/ 603 w 1012"/>
                  <a:gd name="T21" fmla="*/ 266 h 1110"/>
                  <a:gd name="T22" fmla="*/ 659 w 1012"/>
                  <a:gd name="T23" fmla="*/ 240 h 1110"/>
                  <a:gd name="T24" fmla="*/ 696 w 1012"/>
                  <a:gd name="T25" fmla="*/ 174 h 1110"/>
                  <a:gd name="T26" fmla="*/ 785 w 1012"/>
                  <a:gd name="T27" fmla="*/ 210 h 1110"/>
                  <a:gd name="T28" fmla="*/ 833 w 1012"/>
                  <a:gd name="T29" fmla="*/ 221 h 1110"/>
                  <a:gd name="T30" fmla="*/ 859 w 1012"/>
                  <a:gd name="T31" fmla="*/ 133 h 1110"/>
                  <a:gd name="T32" fmla="*/ 933 w 1012"/>
                  <a:gd name="T33" fmla="*/ 126 h 1110"/>
                  <a:gd name="T34" fmla="*/ 960 w 1012"/>
                  <a:gd name="T35" fmla="*/ 159 h 1110"/>
                  <a:gd name="T36" fmla="*/ 982 w 1012"/>
                  <a:gd name="T37" fmla="*/ 115 h 1110"/>
                  <a:gd name="T38" fmla="*/ 1008 w 1012"/>
                  <a:gd name="T39" fmla="*/ 63 h 1110"/>
                  <a:gd name="T40" fmla="*/ 960 w 1012"/>
                  <a:gd name="T41" fmla="*/ 19 h 1110"/>
                  <a:gd name="T42" fmla="*/ 915 w 1012"/>
                  <a:gd name="T43" fmla="*/ 22 h 1110"/>
                  <a:gd name="T44" fmla="*/ 889 w 1012"/>
                  <a:gd name="T45" fmla="*/ 19 h 1110"/>
                  <a:gd name="T46" fmla="*/ 852 w 1012"/>
                  <a:gd name="T47" fmla="*/ 44 h 1110"/>
                  <a:gd name="T48" fmla="*/ 837 w 1012"/>
                  <a:gd name="T49" fmla="*/ 30 h 1110"/>
                  <a:gd name="T50" fmla="*/ 781 w 1012"/>
                  <a:gd name="T51" fmla="*/ 96 h 1110"/>
                  <a:gd name="T52" fmla="*/ 726 w 1012"/>
                  <a:gd name="T53" fmla="*/ 115 h 1110"/>
                  <a:gd name="T54" fmla="*/ 666 w 1012"/>
                  <a:gd name="T55" fmla="*/ 133 h 1110"/>
                  <a:gd name="T56" fmla="*/ 596 w 1012"/>
                  <a:gd name="T57" fmla="*/ 148 h 1110"/>
                  <a:gd name="T58" fmla="*/ 588 w 1012"/>
                  <a:gd name="T59" fmla="*/ 203 h 1110"/>
                  <a:gd name="T60" fmla="*/ 581 w 1012"/>
                  <a:gd name="T61" fmla="*/ 251 h 1110"/>
                  <a:gd name="T62" fmla="*/ 524 w 1012"/>
                  <a:gd name="T63" fmla="*/ 262 h 1110"/>
                  <a:gd name="T64" fmla="*/ 505 w 1012"/>
                  <a:gd name="T65" fmla="*/ 303 h 1110"/>
                  <a:gd name="T66" fmla="*/ 461 w 1012"/>
                  <a:gd name="T67" fmla="*/ 362 h 1110"/>
                  <a:gd name="T68" fmla="*/ 415 w 1012"/>
                  <a:gd name="T69" fmla="*/ 436 h 1110"/>
                  <a:gd name="T70" fmla="*/ 378 w 1012"/>
                  <a:gd name="T71" fmla="*/ 511 h 1110"/>
                  <a:gd name="T72" fmla="*/ 356 w 1012"/>
                  <a:gd name="T73" fmla="*/ 555 h 1110"/>
                  <a:gd name="T74" fmla="*/ 285 w 1012"/>
                  <a:gd name="T75" fmla="*/ 618 h 1110"/>
                  <a:gd name="T76" fmla="*/ 326 w 1012"/>
                  <a:gd name="T77" fmla="*/ 625 h 1110"/>
                  <a:gd name="T78" fmla="*/ 263 w 1012"/>
                  <a:gd name="T79" fmla="*/ 637 h 1110"/>
                  <a:gd name="T80" fmla="*/ 204 w 1012"/>
                  <a:gd name="T81" fmla="*/ 674 h 1110"/>
                  <a:gd name="T82" fmla="*/ 154 w 1012"/>
                  <a:gd name="T83" fmla="*/ 677 h 1110"/>
                  <a:gd name="T84" fmla="*/ 113 w 1012"/>
                  <a:gd name="T85" fmla="*/ 705 h 1110"/>
                  <a:gd name="T86" fmla="*/ 87 w 1012"/>
                  <a:gd name="T87" fmla="*/ 733 h 1110"/>
                  <a:gd name="T88" fmla="*/ 35 w 1012"/>
                  <a:gd name="T89" fmla="*/ 767 h 1110"/>
                  <a:gd name="T90" fmla="*/ 20 w 1012"/>
                  <a:gd name="T91" fmla="*/ 889 h 1110"/>
                  <a:gd name="T92" fmla="*/ 41 w 1012"/>
                  <a:gd name="T93" fmla="*/ 917 h 1110"/>
                  <a:gd name="T94" fmla="*/ 20 w 1012"/>
                  <a:gd name="T95" fmla="*/ 971 h 1110"/>
                  <a:gd name="T96" fmla="*/ 33 w 1012"/>
                  <a:gd name="T97" fmla="*/ 1003 h 1110"/>
                  <a:gd name="T98" fmla="*/ 0 w 1012"/>
                  <a:gd name="T99" fmla="*/ 1030 h 1110"/>
                  <a:gd name="T100" fmla="*/ 85 w 1012"/>
                  <a:gd name="T101" fmla="*/ 1110 h 1110"/>
                  <a:gd name="T102" fmla="*/ 209 w 1012"/>
                  <a:gd name="T103" fmla="*/ 1019 h 1110"/>
                  <a:gd name="T104" fmla="*/ 254 w 1012"/>
                  <a:gd name="T105" fmla="*/ 967 h 1110"/>
                  <a:gd name="T106" fmla="*/ 263 w 1012"/>
                  <a:gd name="T107" fmla="*/ 1045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12"/>
                  <a:gd name="T163" fmla="*/ 0 h 1110"/>
                  <a:gd name="T164" fmla="*/ 1012 w 1012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</p:grpSp>
        <p:grpSp>
          <p:nvGrpSpPr>
            <p:cNvPr id="14" name="Group 71" descr="Small checker board"/>
            <p:cNvGrpSpPr>
              <a:grpSpLocks noChangeAspect="1"/>
            </p:cNvGrpSpPr>
            <p:nvPr/>
          </p:nvGrpSpPr>
          <p:grpSpPr bwMode="auto">
            <a:xfrm>
              <a:off x="1346" y="2649"/>
              <a:ext cx="299" cy="287"/>
              <a:chOff x="2129" y="532"/>
              <a:chExt cx="641" cy="635"/>
            </a:xfrm>
            <a:grpFill/>
          </p:grpSpPr>
          <p:sp>
            <p:nvSpPr>
              <p:cNvPr id="75" name="Freeform 72"/>
              <p:cNvSpPr>
                <a:spLocks noChangeAspect="1"/>
              </p:cNvSpPr>
              <p:nvPr/>
            </p:nvSpPr>
            <p:spPr bwMode="auto">
              <a:xfrm>
                <a:off x="2433" y="726"/>
                <a:ext cx="30" cy="39"/>
              </a:xfrm>
              <a:custGeom>
                <a:avLst/>
                <a:gdLst>
                  <a:gd name="T0" fmla="*/ 30 w 30"/>
                  <a:gd name="T1" fmla="*/ 6 h 39"/>
                  <a:gd name="T2" fmla="*/ 27 w 30"/>
                  <a:gd name="T3" fmla="*/ 15 h 39"/>
                  <a:gd name="T4" fmla="*/ 30 w 30"/>
                  <a:gd name="T5" fmla="*/ 33 h 39"/>
                  <a:gd name="T6" fmla="*/ 9 w 30"/>
                  <a:gd name="T7" fmla="*/ 39 h 39"/>
                  <a:gd name="T8" fmla="*/ 0 w 30"/>
                  <a:gd name="T9" fmla="*/ 30 h 39"/>
                  <a:gd name="T10" fmla="*/ 0 w 30"/>
                  <a:gd name="T11" fmla="*/ 15 h 39"/>
                  <a:gd name="T12" fmla="*/ 6 w 30"/>
                  <a:gd name="T13" fmla="*/ 0 h 39"/>
                  <a:gd name="T14" fmla="*/ 30 w 30"/>
                  <a:gd name="T15" fmla="*/ 6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39"/>
                  <a:gd name="T26" fmla="*/ 30 w 30"/>
                  <a:gd name="T27" fmla="*/ 39 h 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39">
                    <a:moveTo>
                      <a:pt x="30" y="6"/>
                    </a:moveTo>
                    <a:lnTo>
                      <a:pt x="27" y="15"/>
                    </a:lnTo>
                    <a:lnTo>
                      <a:pt x="30" y="33"/>
                    </a:lnTo>
                    <a:lnTo>
                      <a:pt x="9" y="39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sp>
            <p:nvSpPr>
              <p:cNvPr id="76" name="Freeform 73"/>
              <p:cNvSpPr>
                <a:spLocks noChangeAspect="1"/>
              </p:cNvSpPr>
              <p:nvPr/>
            </p:nvSpPr>
            <p:spPr bwMode="auto">
              <a:xfrm>
                <a:off x="2385" y="753"/>
                <a:ext cx="27" cy="21"/>
              </a:xfrm>
              <a:custGeom>
                <a:avLst/>
                <a:gdLst>
                  <a:gd name="T0" fmla="*/ 24 w 27"/>
                  <a:gd name="T1" fmla="*/ 0 h 21"/>
                  <a:gd name="T2" fmla="*/ 27 w 27"/>
                  <a:gd name="T3" fmla="*/ 15 h 21"/>
                  <a:gd name="T4" fmla="*/ 6 w 27"/>
                  <a:gd name="T5" fmla="*/ 21 h 21"/>
                  <a:gd name="T6" fmla="*/ 0 w 27"/>
                  <a:gd name="T7" fmla="*/ 6 h 21"/>
                  <a:gd name="T8" fmla="*/ 24 w 2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1"/>
                  <a:gd name="T17" fmla="*/ 27 w 2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1">
                    <a:moveTo>
                      <a:pt x="24" y="0"/>
                    </a:moveTo>
                    <a:lnTo>
                      <a:pt x="27" y="15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sp>
            <p:nvSpPr>
              <p:cNvPr id="77" name="Freeform 74"/>
              <p:cNvSpPr>
                <a:spLocks noChangeAspect="1"/>
              </p:cNvSpPr>
              <p:nvPr/>
            </p:nvSpPr>
            <p:spPr bwMode="auto">
              <a:xfrm>
                <a:off x="2394" y="709"/>
                <a:ext cx="33" cy="26"/>
              </a:xfrm>
              <a:custGeom>
                <a:avLst/>
                <a:gdLst>
                  <a:gd name="T0" fmla="*/ 0 w 33"/>
                  <a:gd name="T1" fmla="*/ 17 h 26"/>
                  <a:gd name="T2" fmla="*/ 24 w 33"/>
                  <a:gd name="T3" fmla="*/ 26 h 26"/>
                  <a:gd name="T4" fmla="*/ 33 w 33"/>
                  <a:gd name="T5" fmla="*/ 6 h 26"/>
                  <a:gd name="T6" fmla="*/ 18 w 33"/>
                  <a:gd name="T7" fmla="*/ 0 h 26"/>
                  <a:gd name="T8" fmla="*/ 9 w 33"/>
                  <a:gd name="T9" fmla="*/ 6 h 26"/>
                  <a:gd name="T10" fmla="*/ 0 w 33"/>
                  <a:gd name="T11" fmla="*/ 11 h 26"/>
                  <a:gd name="T12" fmla="*/ 0 w 33"/>
                  <a:gd name="T13" fmla="*/ 1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6"/>
                  <a:gd name="T23" fmla="*/ 33 w 3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6">
                    <a:moveTo>
                      <a:pt x="0" y="17"/>
                    </a:moveTo>
                    <a:lnTo>
                      <a:pt x="24" y="26"/>
                    </a:lnTo>
                    <a:lnTo>
                      <a:pt x="33" y="6"/>
                    </a:lnTo>
                    <a:lnTo>
                      <a:pt x="18" y="0"/>
                    </a:lnTo>
                    <a:lnTo>
                      <a:pt x="9" y="6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sp>
            <p:nvSpPr>
              <p:cNvPr id="78" name="Freeform 75"/>
              <p:cNvSpPr>
                <a:spLocks noChangeAspect="1"/>
              </p:cNvSpPr>
              <p:nvPr/>
            </p:nvSpPr>
            <p:spPr bwMode="auto">
              <a:xfrm>
                <a:off x="2433" y="686"/>
                <a:ext cx="24" cy="16"/>
              </a:xfrm>
              <a:custGeom>
                <a:avLst/>
                <a:gdLst>
                  <a:gd name="T0" fmla="*/ 0 w 24"/>
                  <a:gd name="T1" fmla="*/ 16 h 16"/>
                  <a:gd name="T2" fmla="*/ 18 w 24"/>
                  <a:gd name="T3" fmla="*/ 0 h 16"/>
                  <a:gd name="T4" fmla="*/ 24 w 24"/>
                  <a:gd name="T5" fmla="*/ 6 h 16"/>
                  <a:gd name="T6" fmla="*/ 0 w 24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6"/>
                  <a:gd name="T14" fmla="*/ 24 w 2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6">
                    <a:moveTo>
                      <a:pt x="0" y="16"/>
                    </a:moveTo>
                    <a:lnTo>
                      <a:pt x="18" y="0"/>
                    </a:lnTo>
                    <a:lnTo>
                      <a:pt x="24" y="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sp>
            <p:nvSpPr>
              <p:cNvPr id="79" name="Freeform 76"/>
              <p:cNvSpPr>
                <a:spLocks noChangeAspect="1"/>
              </p:cNvSpPr>
              <p:nvPr/>
            </p:nvSpPr>
            <p:spPr bwMode="auto">
              <a:xfrm>
                <a:off x="2345" y="762"/>
                <a:ext cx="18" cy="18"/>
              </a:xfrm>
              <a:custGeom>
                <a:avLst/>
                <a:gdLst>
                  <a:gd name="T0" fmla="*/ 15 w 18"/>
                  <a:gd name="T1" fmla="*/ 0 h 18"/>
                  <a:gd name="T2" fmla="*/ 18 w 18"/>
                  <a:gd name="T3" fmla="*/ 15 h 18"/>
                  <a:gd name="T4" fmla="*/ 0 w 18"/>
                  <a:gd name="T5" fmla="*/ 18 h 18"/>
                  <a:gd name="T6" fmla="*/ 15 w 1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8"/>
                  <a:gd name="T14" fmla="*/ 18 w 1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8">
                    <a:moveTo>
                      <a:pt x="15" y="0"/>
                    </a:moveTo>
                    <a:lnTo>
                      <a:pt x="18" y="15"/>
                    </a:lnTo>
                    <a:lnTo>
                      <a:pt x="0" y="18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sp>
            <p:nvSpPr>
              <p:cNvPr id="80" name="Freeform 77"/>
              <p:cNvSpPr>
                <a:spLocks noChangeAspect="1"/>
              </p:cNvSpPr>
              <p:nvPr/>
            </p:nvSpPr>
            <p:spPr bwMode="auto">
              <a:xfrm>
                <a:off x="2536" y="637"/>
                <a:ext cx="33" cy="27"/>
              </a:xfrm>
              <a:custGeom>
                <a:avLst/>
                <a:gdLst>
                  <a:gd name="T0" fmla="*/ 15 w 33"/>
                  <a:gd name="T1" fmla="*/ 0 h 27"/>
                  <a:gd name="T2" fmla="*/ 0 w 33"/>
                  <a:gd name="T3" fmla="*/ 12 h 27"/>
                  <a:gd name="T4" fmla="*/ 21 w 33"/>
                  <a:gd name="T5" fmla="*/ 27 h 27"/>
                  <a:gd name="T6" fmla="*/ 33 w 33"/>
                  <a:gd name="T7" fmla="*/ 12 h 27"/>
                  <a:gd name="T8" fmla="*/ 15 w 3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7"/>
                  <a:gd name="T17" fmla="*/ 33 w 3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7">
                    <a:moveTo>
                      <a:pt x="15" y="0"/>
                    </a:moveTo>
                    <a:lnTo>
                      <a:pt x="0" y="12"/>
                    </a:lnTo>
                    <a:lnTo>
                      <a:pt x="21" y="27"/>
                    </a:lnTo>
                    <a:lnTo>
                      <a:pt x="33" y="1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sp>
            <p:nvSpPr>
              <p:cNvPr id="81" name="Freeform 78"/>
              <p:cNvSpPr>
                <a:spLocks noChangeAspect="1"/>
              </p:cNvSpPr>
              <p:nvPr/>
            </p:nvSpPr>
            <p:spPr bwMode="auto">
              <a:xfrm>
                <a:off x="2566" y="613"/>
                <a:ext cx="33" cy="27"/>
              </a:xfrm>
              <a:custGeom>
                <a:avLst/>
                <a:gdLst>
                  <a:gd name="T0" fmla="*/ 0 w 33"/>
                  <a:gd name="T1" fmla="*/ 9 h 27"/>
                  <a:gd name="T2" fmla="*/ 15 w 33"/>
                  <a:gd name="T3" fmla="*/ 27 h 27"/>
                  <a:gd name="T4" fmla="*/ 33 w 33"/>
                  <a:gd name="T5" fmla="*/ 15 h 27"/>
                  <a:gd name="T6" fmla="*/ 18 w 33"/>
                  <a:gd name="T7" fmla="*/ 0 h 27"/>
                  <a:gd name="T8" fmla="*/ 0 w 33"/>
                  <a:gd name="T9" fmla="*/ 9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7"/>
                  <a:gd name="T17" fmla="*/ 33 w 3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7">
                    <a:moveTo>
                      <a:pt x="0" y="9"/>
                    </a:moveTo>
                    <a:lnTo>
                      <a:pt x="15" y="27"/>
                    </a:lnTo>
                    <a:lnTo>
                      <a:pt x="33" y="15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sp>
            <p:nvSpPr>
              <p:cNvPr id="82" name="Freeform 79"/>
              <p:cNvSpPr>
                <a:spLocks noChangeAspect="1"/>
              </p:cNvSpPr>
              <p:nvPr/>
            </p:nvSpPr>
            <p:spPr bwMode="auto">
              <a:xfrm>
                <a:off x="2653" y="562"/>
                <a:ext cx="48" cy="33"/>
              </a:xfrm>
              <a:custGeom>
                <a:avLst/>
                <a:gdLst>
                  <a:gd name="T0" fmla="*/ 21 w 48"/>
                  <a:gd name="T1" fmla="*/ 9 h 33"/>
                  <a:gd name="T2" fmla="*/ 30 w 48"/>
                  <a:gd name="T3" fmla="*/ 15 h 33"/>
                  <a:gd name="T4" fmla="*/ 48 w 48"/>
                  <a:gd name="T5" fmla="*/ 0 h 33"/>
                  <a:gd name="T6" fmla="*/ 39 w 48"/>
                  <a:gd name="T7" fmla="*/ 30 h 33"/>
                  <a:gd name="T8" fmla="*/ 21 w 48"/>
                  <a:gd name="T9" fmla="*/ 33 h 33"/>
                  <a:gd name="T10" fmla="*/ 0 w 48"/>
                  <a:gd name="T11" fmla="*/ 12 h 33"/>
                  <a:gd name="T12" fmla="*/ 21 w 48"/>
                  <a:gd name="T13" fmla="*/ 9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3"/>
                  <a:gd name="T23" fmla="*/ 48 w 4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3">
                    <a:moveTo>
                      <a:pt x="21" y="9"/>
                    </a:moveTo>
                    <a:lnTo>
                      <a:pt x="30" y="15"/>
                    </a:lnTo>
                    <a:lnTo>
                      <a:pt x="48" y="0"/>
                    </a:lnTo>
                    <a:lnTo>
                      <a:pt x="39" y="30"/>
                    </a:lnTo>
                    <a:lnTo>
                      <a:pt x="21" y="33"/>
                    </a:lnTo>
                    <a:lnTo>
                      <a:pt x="0" y="12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sp>
            <p:nvSpPr>
              <p:cNvPr id="83" name="Freeform 80"/>
              <p:cNvSpPr>
                <a:spLocks noChangeAspect="1"/>
              </p:cNvSpPr>
              <p:nvPr/>
            </p:nvSpPr>
            <p:spPr bwMode="auto">
              <a:xfrm>
                <a:off x="2746" y="532"/>
                <a:ext cx="24" cy="18"/>
              </a:xfrm>
              <a:custGeom>
                <a:avLst/>
                <a:gdLst>
                  <a:gd name="T0" fmla="*/ 12 w 24"/>
                  <a:gd name="T1" fmla="*/ 0 h 18"/>
                  <a:gd name="T2" fmla="*/ 21 w 24"/>
                  <a:gd name="T3" fmla="*/ 6 h 18"/>
                  <a:gd name="T4" fmla="*/ 24 w 24"/>
                  <a:gd name="T5" fmla="*/ 18 h 18"/>
                  <a:gd name="T6" fmla="*/ 0 w 24"/>
                  <a:gd name="T7" fmla="*/ 18 h 18"/>
                  <a:gd name="T8" fmla="*/ 12 w 2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8"/>
                  <a:gd name="T17" fmla="*/ 24 w 2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8">
                    <a:moveTo>
                      <a:pt x="12" y="0"/>
                    </a:moveTo>
                    <a:lnTo>
                      <a:pt x="21" y="6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  <p:sp>
            <p:nvSpPr>
              <p:cNvPr id="84" name="Freeform 81"/>
              <p:cNvSpPr>
                <a:spLocks noChangeAspect="1"/>
              </p:cNvSpPr>
              <p:nvPr/>
            </p:nvSpPr>
            <p:spPr bwMode="auto">
              <a:xfrm>
                <a:off x="2129" y="1146"/>
                <a:ext cx="36" cy="21"/>
              </a:xfrm>
              <a:custGeom>
                <a:avLst/>
                <a:gdLst>
                  <a:gd name="T0" fmla="*/ 36 w 36"/>
                  <a:gd name="T1" fmla="*/ 12 h 21"/>
                  <a:gd name="T2" fmla="*/ 9 w 36"/>
                  <a:gd name="T3" fmla="*/ 0 h 21"/>
                  <a:gd name="T4" fmla="*/ 0 w 36"/>
                  <a:gd name="T5" fmla="*/ 9 h 21"/>
                  <a:gd name="T6" fmla="*/ 3 w 36"/>
                  <a:gd name="T7" fmla="*/ 21 h 21"/>
                  <a:gd name="T8" fmla="*/ 36 w 36"/>
                  <a:gd name="T9" fmla="*/ 12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1"/>
                  <a:gd name="T17" fmla="*/ 36 w 3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1">
                    <a:moveTo>
                      <a:pt x="36" y="12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3" y="21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794"/>
              </a:p>
            </p:txBody>
          </p:sp>
        </p:grpSp>
        <p:sp>
          <p:nvSpPr>
            <p:cNvPr id="15" name="Freeform 82"/>
            <p:cNvSpPr>
              <a:spLocks noChangeAspect="1"/>
            </p:cNvSpPr>
            <p:nvPr/>
          </p:nvSpPr>
          <p:spPr bwMode="auto">
            <a:xfrm>
              <a:off x="936" y="3842"/>
              <a:ext cx="36" cy="26"/>
            </a:xfrm>
            <a:custGeom>
              <a:avLst/>
              <a:gdLst>
                <a:gd name="T0" fmla="*/ 36 w 31"/>
                <a:gd name="T1" fmla="*/ 0 h 22"/>
                <a:gd name="T2" fmla="*/ 19 w 31"/>
                <a:gd name="T3" fmla="*/ 0 h 22"/>
                <a:gd name="T4" fmla="*/ 0 w 31"/>
                <a:gd name="T5" fmla="*/ 18 h 22"/>
                <a:gd name="T6" fmla="*/ 9 w 31"/>
                <a:gd name="T7" fmla="*/ 26 h 22"/>
                <a:gd name="T8" fmla="*/ 27 w 31"/>
                <a:gd name="T9" fmla="*/ 26 h 22"/>
                <a:gd name="T10" fmla="*/ 36 w 3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2"/>
                <a:gd name="T20" fmla="*/ 31 w 3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2">
                  <a:moveTo>
                    <a:pt x="31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23" y="2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16" name="Freeform 83"/>
            <p:cNvSpPr>
              <a:spLocks noChangeAspect="1"/>
            </p:cNvSpPr>
            <p:nvPr/>
          </p:nvSpPr>
          <p:spPr bwMode="auto">
            <a:xfrm>
              <a:off x="999" y="3832"/>
              <a:ext cx="34" cy="26"/>
            </a:xfrm>
            <a:custGeom>
              <a:avLst/>
              <a:gdLst>
                <a:gd name="T0" fmla="*/ 25 w 71"/>
                <a:gd name="T1" fmla="*/ 0 h 56"/>
                <a:gd name="T2" fmla="*/ 22 w 71"/>
                <a:gd name="T3" fmla="*/ 3 h 56"/>
                <a:gd name="T4" fmla="*/ 7 w 71"/>
                <a:gd name="T5" fmla="*/ 5 h 56"/>
                <a:gd name="T6" fmla="*/ 0 w 71"/>
                <a:gd name="T7" fmla="*/ 14 h 56"/>
                <a:gd name="T8" fmla="*/ 11 w 71"/>
                <a:gd name="T9" fmla="*/ 21 h 56"/>
                <a:gd name="T10" fmla="*/ 16 w 71"/>
                <a:gd name="T11" fmla="*/ 26 h 56"/>
                <a:gd name="T12" fmla="*/ 27 w 71"/>
                <a:gd name="T13" fmla="*/ 24 h 56"/>
                <a:gd name="T14" fmla="*/ 34 w 71"/>
                <a:gd name="T15" fmla="*/ 21 h 56"/>
                <a:gd name="T16" fmla="*/ 32 w 71"/>
                <a:gd name="T17" fmla="*/ 14 h 56"/>
                <a:gd name="T18" fmla="*/ 27 w 71"/>
                <a:gd name="T19" fmla="*/ 9 h 56"/>
                <a:gd name="T20" fmla="*/ 25 w 71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56"/>
                <a:gd name="T35" fmla="*/ 71 w 7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56">
                  <a:moveTo>
                    <a:pt x="52" y="0"/>
                  </a:moveTo>
                  <a:lnTo>
                    <a:pt x="45" y="7"/>
                  </a:lnTo>
                  <a:lnTo>
                    <a:pt x="15" y="11"/>
                  </a:lnTo>
                  <a:lnTo>
                    <a:pt x="0" y="30"/>
                  </a:lnTo>
                  <a:lnTo>
                    <a:pt x="22" y="45"/>
                  </a:lnTo>
                  <a:lnTo>
                    <a:pt x="34" y="56"/>
                  </a:lnTo>
                  <a:lnTo>
                    <a:pt x="56" y="52"/>
                  </a:lnTo>
                  <a:lnTo>
                    <a:pt x="71" y="45"/>
                  </a:lnTo>
                  <a:lnTo>
                    <a:pt x="67" y="30"/>
                  </a:lnTo>
                  <a:lnTo>
                    <a:pt x="56" y="19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17" name="Freeform 84"/>
            <p:cNvSpPr>
              <a:spLocks noChangeAspect="1"/>
            </p:cNvSpPr>
            <p:nvPr/>
          </p:nvSpPr>
          <p:spPr bwMode="auto">
            <a:xfrm>
              <a:off x="1035" y="3813"/>
              <a:ext cx="28" cy="35"/>
            </a:xfrm>
            <a:custGeom>
              <a:avLst/>
              <a:gdLst>
                <a:gd name="T0" fmla="*/ 18 w 23"/>
                <a:gd name="T1" fmla="*/ 0 h 29"/>
                <a:gd name="T2" fmla="*/ 0 w 23"/>
                <a:gd name="T3" fmla="*/ 8 h 29"/>
                <a:gd name="T4" fmla="*/ 15 w 23"/>
                <a:gd name="T5" fmla="*/ 22 h 29"/>
                <a:gd name="T6" fmla="*/ 28 w 23"/>
                <a:gd name="T7" fmla="*/ 35 h 29"/>
                <a:gd name="T8" fmla="*/ 18 w 2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9"/>
                <a:gd name="T17" fmla="*/ 23 w 2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9">
                  <a:moveTo>
                    <a:pt x="15" y="0"/>
                  </a:moveTo>
                  <a:lnTo>
                    <a:pt x="0" y="7"/>
                  </a:lnTo>
                  <a:lnTo>
                    <a:pt x="12" y="18"/>
                  </a:lnTo>
                  <a:lnTo>
                    <a:pt x="23" y="29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18" name="Freeform 85"/>
            <p:cNvSpPr>
              <a:spLocks noChangeAspect="1"/>
            </p:cNvSpPr>
            <p:nvPr/>
          </p:nvSpPr>
          <p:spPr bwMode="auto">
            <a:xfrm>
              <a:off x="1188" y="3821"/>
              <a:ext cx="56" cy="87"/>
            </a:xfrm>
            <a:custGeom>
              <a:avLst/>
              <a:gdLst>
                <a:gd name="T0" fmla="*/ 33 w 119"/>
                <a:gd name="T1" fmla="*/ 0 h 193"/>
                <a:gd name="T2" fmla="*/ 24 w 119"/>
                <a:gd name="T3" fmla="*/ 5 h 193"/>
                <a:gd name="T4" fmla="*/ 17 w 119"/>
                <a:gd name="T5" fmla="*/ 10 h 193"/>
                <a:gd name="T6" fmla="*/ 10 w 119"/>
                <a:gd name="T7" fmla="*/ 12 h 193"/>
                <a:gd name="T8" fmla="*/ 0 w 119"/>
                <a:gd name="T9" fmla="*/ 10 h 193"/>
                <a:gd name="T10" fmla="*/ 2 w 119"/>
                <a:gd name="T11" fmla="*/ 20 h 193"/>
                <a:gd name="T12" fmla="*/ 7 w 119"/>
                <a:gd name="T13" fmla="*/ 27 h 193"/>
                <a:gd name="T14" fmla="*/ 5 w 119"/>
                <a:gd name="T15" fmla="*/ 44 h 193"/>
                <a:gd name="T16" fmla="*/ 5 w 119"/>
                <a:gd name="T17" fmla="*/ 52 h 193"/>
                <a:gd name="T18" fmla="*/ 7 w 119"/>
                <a:gd name="T19" fmla="*/ 59 h 193"/>
                <a:gd name="T20" fmla="*/ 2 w 119"/>
                <a:gd name="T21" fmla="*/ 72 h 193"/>
                <a:gd name="T22" fmla="*/ 3 w 119"/>
                <a:gd name="T23" fmla="*/ 82 h 193"/>
                <a:gd name="T24" fmla="*/ 10 w 119"/>
                <a:gd name="T25" fmla="*/ 87 h 193"/>
                <a:gd name="T26" fmla="*/ 21 w 119"/>
                <a:gd name="T27" fmla="*/ 80 h 193"/>
                <a:gd name="T28" fmla="*/ 24 w 119"/>
                <a:gd name="T29" fmla="*/ 78 h 193"/>
                <a:gd name="T30" fmla="*/ 35 w 119"/>
                <a:gd name="T31" fmla="*/ 80 h 193"/>
                <a:gd name="T32" fmla="*/ 42 w 119"/>
                <a:gd name="T33" fmla="*/ 73 h 193"/>
                <a:gd name="T34" fmla="*/ 42 w 119"/>
                <a:gd name="T35" fmla="*/ 67 h 193"/>
                <a:gd name="T36" fmla="*/ 51 w 119"/>
                <a:gd name="T37" fmla="*/ 54 h 193"/>
                <a:gd name="T38" fmla="*/ 54 w 119"/>
                <a:gd name="T39" fmla="*/ 45 h 193"/>
                <a:gd name="T40" fmla="*/ 51 w 119"/>
                <a:gd name="T41" fmla="*/ 37 h 193"/>
                <a:gd name="T42" fmla="*/ 56 w 119"/>
                <a:gd name="T43" fmla="*/ 27 h 193"/>
                <a:gd name="T44" fmla="*/ 53 w 119"/>
                <a:gd name="T45" fmla="*/ 12 h 193"/>
                <a:gd name="T46" fmla="*/ 51 w 119"/>
                <a:gd name="T47" fmla="*/ 3 h 193"/>
                <a:gd name="T48" fmla="*/ 33 w 119"/>
                <a:gd name="T49" fmla="*/ 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93"/>
                <a:gd name="T77" fmla="*/ 119 w 119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93">
                  <a:moveTo>
                    <a:pt x="71" y="0"/>
                  </a:moveTo>
                  <a:lnTo>
                    <a:pt x="52" y="11"/>
                  </a:lnTo>
                  <a:lnTo>
                    <a:pt x="37" y="22"/>
                  </a:lnTo>
                  <a:lnTo>
                    <a:pt x="22" y="26"/>
                  </a:lnTo>
                  <a:lnTo>
                    <a:pt x="0" y="22"/>
                  </a:lnTo>
                  <a:lnTo>
                    <a:pt x="4" y="45"/>
                  </a:lnTo>
                  <a:lnTo>
                    <a:pt x="15" y="59"/>
                  </a:lnTo>
                  <a:lnTo>
                    <a:pt x="11" y="97"/>
                  </a:lnTo>
                  <a:lnTo>
                    <a:pt x="11" y="115"/>
                  </a:lnTo>
                  <a:lnTo>
                    <a:pt x="15" y="130"/>
                  </a:lnTo>
                  <a:lnTo>
                    <a:pt x="4" y="160"/>
                  </a:lnTo>
                  <a:lnTo>
                    <a:pt x="7" y="182"/>
                  </a:lnTo>
                  <a:lnTo>
                    <a:pt x="22" y="193"/>
                  </a:lnTo>
                  <a:lnTo>
                    <a:pt x="44" y="178"/>
                  </a:lnTo>
                  <a:lnTo>
                    <a:pt x="52" y="174"/>
                  </a:lnTo>
                  <a:lnTo>
                    <a:pt x="75" y="178"/>
                  </a:lnTo>
                  <a:lnTo>
                    <a:pt x="90" y="163"/>
                  </a:lnTo>
                  <a:lnTo>
                    <a:pt x="90" y="148"/>
                  </a:lnTo>
                  <a:lnTo>
                    <a:pt x="108" y="119"/>
                  </a:lnTo>
                  <a:lnTo>
                    <a:pt x="115" y="100"/>
                  </a:lnTo>
                  <a:lnTo>
                    <a:pt x="108" y="82"/>
                  </a:lnTo>
                  <a:lnTo>
                    <a:pt x="119" y="59"/>
                  </a:lnTo>
                  <a:lnTo>
                    <a:pt x="112" y="26"/>
                  </a:lnTo>
                  <a:lnTo>
                    <a:pt x="108" y="7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19" name="Freeform 86"/>
            <p:cNvSpPr>
              <a:spLocks noChangeAspect="1"/>
            </p:cNvSpPr>
            <p:nvPr/>
          </p:nvSpPr>
          <p:spPr bwMode="auto">
            <a:xfrm>
              <a:off x="1317" y="3957"/>
              <a:ext cx="101" cy="61"/>
            </a:xfrm>
            <a:custGeom>
              <a:avLst/>
              <a:gdLst>
                <a:gd name="T0" fmla="*/ 96 w 216"/>
                <a:gd name="T1" fmla="*/ 0 h 136"/>
                <a:gd name="T2" fmla="*/ 101 w 216"/>
                <a:gd name="T3" fmla="*/ 5 h 136"/>
                <a:gd name="T4" fmla="*/ 98 w 216"/>
                <a:gd name="T5" fmla="*/ 10 h 136"/>
                <a:gd name="T6" fmla="*/ 94 w 216"/>
                <a:gd name="T7" fmla="*/ 18 h 136"/>
                <a:gd name="T8" fmla="*/ 89 w 216"/>
                <a:gd name="T9" fmla="*/ 23 h 136"/>
                <a:gd name="T10" fmla="*/ 91 w 216"/>
                <a:gd name="T11" fmla="*/ 38 h 136"/>
                <a:gd name="T12" fmla="*/ 94 w 216"/>
                <a:gd name="T13" fmla="*/ 49 h 136"/>
                <a:gd name="T14" fmla="*/ 85 w 216"/>
                <a:gd name="T15" fmla="*/ 54 h 136"/>
                <a:gd name="T16" fmla="*/ 84 w 216"/>
                <a:gd name="T17" fmla="*/ 59 h 136"/>
                <a:gd name="T18" fmla="*/ 77 w 216"/>
                <a:gd name="T19" fmla="*/ 61 h 136"/>
                <a:gd name="T20" fmla="*/ 66 w 216"/>
                <a:gd name="T21" fmla="*/ 51 h 136"/>
                <a:gd name="T22" fmla="*/ 59 w 216"/>
                <a:gd name="T23" fmla="*/ 51 h 136"/>
                <a:gd name="T24" fmla="*/ 54 w 216"/>
                <a:gd name="T25" fmla="*/ 43 h 136"/>
                <a:gd name="T26" fmla="*/ 43 w 216"/>
                <a:gd name="T27" fmla="*/ 38 h 136"/>
                <a:gd name="T28" fmla="*/ 36 w 216"/>
                <a:gd name="T29" fmla="*/ 36 h 136"/>
                <a:gd name="T30" fmla="*/ 29 w 216"/>
                <a:gd name="T31" fmla="*/ 33 h 136"/>
                <a:gd name="T32" fmla="*/ 22 w 216"/>
                <a:gd name="T33" fmla="*/ 28 h 136"/>
                <a:gd name="T34" fmla="*/ 10 w 216"/>
                <a:gd name="T35" fmla="*/ 20 h 136"/>
                <a:gd name="T36" fmla="*/ 5 w 216"/>
                <a:gd name="T37" fmla="*/ 18 h 136"/>
                <a:gd name="T38" fmla="*/ 0 w 216"/>
                <a:gd name="T39" fmla="*/ 13 h 136"/>
                <a:gd name="T40" fmla="*/ 0 w 216"/>
                <a:gd name="T41" fmla="*/ 7 h 136"/>
                <a:gd name="T42" fmla="*/ 2 w 216"/>
                <a:gd name="T43" fmla="*/ 2 h 136"/>
                <a:gd name="T44" fmla="*/ 12 w 216"/>
                <a:gd name="T45" fmla="*/ 3 h 136"/>
                <a:gd name="T46" fmla="*/ 28 w 216"/>
                <a:gd name="T47" fmla="*/ 3 h 136"/>
                <a:gd name="T48" fmla="*/ 31 w 216"/>
                <a:gd name="T49" fmla="*/ 8 h 136"/>
                <a:gd name="T50" fmla="*/ 49 w 216"/>
                <a:gd name="T51" fmla="*/ 8 h 136"/>
                <a:gd name="T52" fmla="*/ 61 w 216"/>
                <a:gd name="T53" fmla="*/ 8 h 136"/>
                <a:gd name="T54" fmla="*/ 77 w 216"/>
                <a:gd name="T55" fmla="*/ 5 h 136"/>
                <a:gd name="T56" fmla="*/ 96 w 216"/>
                <a:gd name="T57" fmla="*/ 0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"/>
                <a:gd name="T88" fmla="*/ 0 h 136"/>
                <a:gd name="T89" fmla="*/ 216 w 216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" h="136">
                  <a:moveTo>
                    <a:pt x="205" y="0"/>
                  </a:moveTo>
                  <a:lnTo>
                    <a:pt x="216" y="11"/>
                  </a:lnTo>
                  <a:lnTo>
                    <a:pt x="209" y="22"/>
                  </a:lnTo>
                  <a:lnTo>
                    <a:pt x="201" y="40"/>
                  </a:lnTo>
                  <a:lnTo>
                    <a:pt x="190" y="51"/>
                  </a:lnTo>
                  <a:lnTo>
                    <a:pt x="194" y="85"/>
                  </a:lnTo>
                  <a:lnTo>
                    <a:pt x="201" y="110"/>
                  </a:lnTo>
                  <a:lnTo>
                    <a:pt x="182" y="121"/>
                  </a:lnTo>
                  <a:lnTo>
                    <a:pt x="179" y="132"/>
                  </a:lnTo>
                  <a:lnTo>
                    <a:pt x="164" y="136"/>
                  </a:lnTo>
                  <a:lnTo>
                    <a:pt x="142" y="114"/>
                  </a:lnTo>
                  <a:lnTo>
                    <a:pt x="127" y="114"/>
                  </a:lnTo>
                  <a:lnTo>
                    <a:pt x="115" y="96"/>
                  </a:lnTo>
                  <a:lnTo>
                    <a:pt x="93" y="85"/>
                  </a:lnTo>
                  <a:lnTo>
                    <a:pt x="78" y="81"/>
                  </a:lnTo>
                  <a:lnTo>
                    <a:pt x="63" y="74"/>
                  </a:lnTo>
                  <a:lnTo>
                    <a:pt x="48" y="62"/>
                  </a:lnTo>
                  <a:lnTo>
                    <a:pt x="22" y="44"/>
                  </a:lnTo>
                  <a:lnTo>
                    <a:pt x="11" y="40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6" y="7"/>
                  </a:lnTo>
                  <a:lnTo>
                    <a:pt x="60" y="7"/>
                  </a:lnTo>
                  <a:lnTo>
                    <a:pt x="67" y="18"/>
                  </a:lnTo>
                  <a:lnTo>
                    <a:pt x="104" y="18"/>
                  </a:lnTo>
                  <a:lnTo>
                    <a:pt x="130" y="18"/>
                  </a:lnTo>
                  <a:lnTo>
                    <a:pt x="164" y="11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20" name="Freeform 87"/>
            <p:cNvSpPr>
              <a:spLocks noChangeAspect="1"/>
            </p:cNvSpPr>
            <p:nvPr/>
          </p:nvSpPr>
          <p:spPr bwMode="auto">
            <a:xfrm>
              <a:off x="1176" y="3599"/>
              <a:ext cx="344" cy="374"/>
            </a:xfrm>
            <a:custGeom>
              <a:avLst/>
              <a:gdLst>
                <a:gd name="T0" fmla="*/ 263 w 737"/>
                <a:gd name="T1" fmla="*/ 369 h 830"/>
                <a:gd name="T2" fmla="*/ 284 w 737"/>
                <a:gd name="T3" fmla="*/ 334 h 830"/>
                <a:gd name="T4" fmla="*/ 293 w 737"/>
                <a:gd name="T5" fmla="*/ 322 h 830"/>
                <a:gd name="T6" fmla="*/ 286 w 737"/>
                <a:gd name="T7" fmla="*/ 306 h 830"/>
                <a:gd name="T8" fmla="*/ 277 w 737"/>
                <a:gd name="T9" fmla="*/ 304 h 830"/>
                <a:gd name="T10" fmla="*/ 284 w 737"/>
                <a:gd name="T11" fmla="*/ 291 h 830"/>
                <a:gd name="T12" fmla="*/ 295 w 737"/>
                <a:gd name="T13" fmla="*/ 272 h 830"/>
                <a:gd name="T14" fmla="*/ 328 w 737"/>
                <a:gd name="T15" fmla="*/ 294 h 830"/>
                <a:gd name="T16" fmla="*/ 341 w 737"/>
                <a:gd name="T17" fmla="*/ 294 h 830"/>
                <a:gd name="T18" fmla="*/ 331 w 737"/>
                <a:gd name="T19" fmla="*/ 269 h 830"/>
                <a:gd name="T20" fmla="*/ 321 w 737"/>
                <a:gd name="T21" fmla="*/ 267 h 830"/>
                <a:gd name="T22" fmla="*/ 284 w 737"/>
                <a:gd name="T23" fmla="*/ 239 h 830"/>
                <a:gd name="T24" fmla="*/ 261 w 737"/>
                <a:gd name="T25" fmla="*/ 223 h 830"/>
                <a:gd name="T26" fmla="*/ 263 w 737"/>
                <a:gd name="T27" fmla="*/ 214 h 830"/>
                <a:gd name="T28" fmla="*/ 229 w 737"/>
                <a:gd name="T29" fmla="*/ 198 h 830"/>
                <a:gd name="T30" fmla="*/ 213 w 737"/>
                <a:gd name="T31" fmla="*/ 185 h 830"/>
                <a:gd name="T32" fmla="*/ 177 w 737"/>
                <a:gd name="T33" fmla="*/ 132 h 830"/>
                <a:gd name="T34" fmla="*/ 170 w 737"/>
                <a:gd name="T35" fmla="*/ 90 h 830"/>
                <a:gd name="T36" fmla="*/ 160 w 737"/>
                <a:gd name="T37" fmla="*/ 73 h 830"/>
                <a:gd name="T38" fmla="*/ 189 w 737"/>
                <a:gd name="T39" fmla="*/ 60 h 830"/>
                <a:gd name="T40" fmla="*/ 203 w 737"/>
                <a:gd name="T41" fmla="*/ 32 h 830"/>
                <a:gd name="T42" fmla="*/ 172 w 737"/>
                <a:gd name="T43" fmla="*/ 18 h 830"/>
                <a:gd name="T44" fmla="*/ 167 w 737"/>
                <a:gd name="T45" fmla="*/ 7 h 830"/>
                <a:gd name="T46" fmla="*/ 123 w 737"/>
                <a:gd name="T47" fmla="*/ 2 h 830"/>
                <a:gd name="T48" fmla="*/ 103 w 737"/>
                <a:gd name="T49" fmla="*/ 23 h 830"/>
                <a:gd name="T50" fmla="*/ 85 w 737"/>
                <a:gd name="T51" fmla="*/ 22 h 830"/>
                <a:gd name="T52" fmla="*/ 63 w 737"/>
                <a:gd name="T53" fmla="*/ 28 h 830"/>
                <a:gd name="T54" fmla="*/ 54 w 737"/>
                <a:gd name="T55" fmla="*/ 14 h 830"/>
                <a:gd name="T56" fmla="*/ 42 w 737"/>
                <a:gd name="T57" fmla="*/ 27 h 830"/>
                <a:gd name="T58" fmla="*/ 10 w 737"/>
                <a:gd name="T59" fmla="*/ 38 h 830"/>
                <a:gd name="T60" fmla="*/ 3 w 737"/>
                <a:gd name="T61" fmla="*/ 62 h 830"/>
                <a:gd name="T62" fmla="*/ 0 w 737"/>
                <a:gd name="T63" fmla="*/ 85 h 830"/>
                <a:gd name="T64" fmla="*/ 14 w 737"/>
                <a:gd name="T65" fmla="*/ 94 h 830"/>
                <a:gd name="T66" fmla="*/ 24 w 737"/>
                <a:gd name="T67" fmla="*/ 112 h 830"/>
                <a:gd name="T68" fmla="*/ 57 w 737"/>
                <a:gd name="T69" fmla="*/ 95 h 830"/>
                <a:gd name="T70" fmla="*/ 89 w 737"/>
                <a:gd name="T71" fmla="*/ 122 h 830"/>
                <a:gd name="T72" fmla="*/ 103 w 737"/>
                <a:gd name="T73" fmla="*/ 159 h 830"/>
                <a:gd name="T74" fmla="*/ 126 w 737"/>
                <a:gd name="T75" fmla="*/ 179 h 830"/>
                <a:gd name="T76" fmla="*/ 158 w 737"/>
                <a:gd name="T77" fmla="*/ 215 h 830"/>
                <a:gd name="T78" fmla="*/ 206 w 737"/>
                <a:gd name="T79" fmla="*/ 250 h 830"/>
                <a:gd name="T80" fmla="*/ 222 w 737"/>
                <a:gd name="T81" fmla="*/ 260 h 830"/>
                <a:gd name="T82" fmla="*/ 234 w 737"/>
                <a:gd name="T83" fmla="*/ 284 h 830"/>
                <a:gd name="T84" fmla="*/ 253 w 737"/>
                <a:gd name="T85" fmla="*/ 291 h 830"/>
                <a:gd name="T86" fmla="*/ 260 w 737"/>
                <a:gd name="T87" fmla="*/ 320 h 830"/>
                <a:gd name="T88" fmla="*/ 254 w 737"/>
                <a:gd name="T89" fmla="*/ 342 h 830"/>
                <a:gd name="T90" fmla="*/ 249 w 737"/>
                <a:gd name="T91" fmla="*/ 369 h 8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7"/>
                <a:gd name="T139" fmla="*/ 0 h 830"/>
                <a:gd name="T140" fmla="*/ 737 w 737"/>
                <a:gd name="T141" fmla="*/ 830 h 8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7" h="830">
                  <a:moveTo>
                    <a:pt x="534" y="819"/>
                  </a:moveTo>
                  <a:lnTo>
                    <a:pt x="545" y="830"/>
                  </a:lnTo>
                  <a:lnTo>
                    <a:pt x="564" y="819"/>
                  </a:lnTo>
                  <a:lnTo>
                    <a:pt x="586" y="789"/>
                  </a:lnTo>
                  <a:lnTo>
                    <a:pt x="597" y="745"/>
                  </a:lnTo>
                  <a:lnTo>
                    <a:pt x="609" y="741"/>
                  </a:lnTo>
                  <a:lnTo>
                    <a:pt x="617" y="748"/>
                  </a:lnTo>
                  <a:lnTo>
                    <a:pt x="632" y="734"/>
                  </a:lnTo>
                  <a:lnTo>
                    <a:pt x="628" y="715"/>
                  </a:lnTo>
                  <a:lnTo>
                    <a:pt x="635" y="700"/>
                  </a:lnTo>
                  <a:lnTo>
                    <a:pt x="632" y="693"/>
                  </a:lnTo>
                  <a:lnTo>
                    <a:pt x="613" y="678"/>
                  </a:lnTo>
                  <a:lnTo>
                    <a:pt x="606" y="678"/>
                  </a:lnTo>
                  <a:lnTo>
                    <a:pt x="609" y="670"/>
                  </a:lnTo>
                  <a:lnTo>
                    <a:pt x="594" y="674"/>
                  </a:lnTo>
                  <a:lnTo>
                    <a:pt x="586" y="667"/>
                  </a:lnTo>
                  <a:lnTo>
                    <a:pt x="586" y="659"/>
                  </a:lnTo>
                  <a:lnTo>
                    <a:pt x="609" y="645"/>
                  </a:lnTo>
                  <a:lnTo>
                    <a:pt x="620" y="630"/>
                  </a:lnTo>
                  <a:lnTo>
                    <a:pt x="620" y="607"/>
                  </a:lnTo>
                  <a:lnTo>
                    <a:pt x="632" y="604"/>
                  </a:lnTo>
                  <a:lnTo>
                    <a:pt x="669" y="622"/>
                  </a:lnTo>
                  <a:lnTo>
                    <a:pt x="683" y="626"/>
                  </a:lnTo>
                  <a:lnTo>
                    <a:pt x="702" y="652"/>
                  </a:lnTo>
                  <a:lnTo>
                    <a:pt x="709" y="667"/>
                  </a:lnTo>
                  <a:lnTo>
                    <a:pt x="720" y="667"/>
                  </a:lnTo>
                  <a:lnTo>
                    <a:pt x="731" y="652"/>
                  </a:lnTo>
                  <a:lnTo>
                    <a:pt x="737" y="637"/>
                  </a:lnTo>
                  <a:lnTo>
                    <a:pt x="724" y="611"/>
                  </a:lnTo>
                  <a:lnTo>
                    <a:pt x="709" y="596"/>
                  </a:lnTo>
                  <a:lnTo>
                    <a:pt x="695" y="596"/>
                  </a:lnTo>
                  <a:lnTo>
                    <a:pt x="695" y="593"/>
                  </a:lnTo>
                  <a:lnTo>
                    <a:pt x="687" y="593"/>
                  </a:lnTo>
                  <a:lnTo>
                    <a:pt x="650" y="555"/>
                  </a:lnTo>
                  <a:lnTo>
                    <a:pt x="632" y="559"/>
                  </a:lnTo>
                  <a:lnTo>
                    <a:pt x="609" y="530"/>
                  </a:lnTo>
                  <a:lnTo>
                    <a:pt x="594" y="526"/>
                  </a:lnTo>
                  <a:lnTo>
                    <a:pt x="571" y="504"/>
                  </a:lnTo>
                  <a:lnTo>
                    <a:pt x="560" y="496"/>
                  </a:lnTo>
                  <a:lnTo>
                    <a:pt x="568" y="489"/>
                  </a:lnTo>
                  <a:lnTo>
                    <a:pt x="579" y="485"/>
                  </a:lnTo>
                  <a:lnTo>
                    <a:pt x="564" y="474"/>
                  </a:lnTo>
                  <a:lnTo>
                    <a:pt x="545" y="481"/>
                  </a:lnTo>
                  <a:lnTo>
                    <a:pt x="531" y="474"/>
                  </a:lnTo>
                  <a:lnTo>
                    <a:pt x="490" y="440"/>
                  </a:lnTo>
                  <a:lnTo>
                    <a:pt x="486" y="426"/>
                  </a:lnTo>
                  <a:lnTo>
                    <a:pt x="471" y="422"/>
                  </a:lnTo>
                  <a:lnTo>
                    <a:pt x="457" y="411"/>
                  </a:lnTo>
                  <a:lnTo>
                    <a:pt x="419" y="330"/>
                  </a:lnTo>
                  <a:lnTo>
                    <a:pt x="408" y="319"/>
                  </a:lnTo>
                  <a:lnTo>
                    <a:pt x="379" y="293"/>
                  </a:lnTo>
                  <a:lnTo>
                    <a:pt x="345" y="241"/>
                  </a:lnTo>
                  <a:lnTo>
                    <a:pt x="345" y="211"/>
                  </a:lnTo>
                  <a:lnTo>
                    <a:pt x="364" y="200"/>
                  </a:lnTo>
                  <a:lnTo>
                    <a:pt x="364" y="185"/>
                  </a:lnTo>
                  <a:lnTo>
                    <a:pt x="349" y="171"/>
                  </a:lnTo>
                  <a:lnTo>
                    <a:pt x="342" y="163"/>
                  </a:lnTo>
                  <a:lnTo>
                    <a:pt x="345" y="152"/>
                  </a:lnTo>
                  <a:lnTo>
                    <a:pt x="360" y="145"/>
                  </a:lnTo>
                  <a:lnTo>
                    <a:pt x="405" y="134"/>
                  </a:lnTo>
                  <a:lnTo>
                    <a:pt x="423" y="122"/>
                  </a:lnTo>
                  <a:lnTo>
                    <a:pt x="438" y="108"/>
                  </a:lnTo>
                  <a:lnTo>
                    <a:pt x="434" y="70"/>
                  </a:lnTo>
                  <a:lnTo>
                    <a:pt x="438" y="56"/>
                  </a:lnTo>
                  <a:lnTo>
                    <a:pt x="416" y="52"/>
                  </a:lnTo>
                  <a:lnTo>
                    <a:pt x="368" y="41"/>
                  </a:lnTo>
                  <a:lnTo>
                    <a:pt x="360" y="30"/>
                  </a:lnTo>
                  <a:lnTo>
                    <a:pt x="357" y="26"/>
                  </a:lnTo>
                  <a:lnTo>
                    <a:pt x="357" y="15"/>
                  </a:lnTo>
                  <a:lnTo>
                    <a:pt x="353" y="4"/>
                  </a:lnTo>
                  <a:lnTo>
                    <a:pt x="327" y="0"/>
                  </a:lnTo>
                  <a:lnTo>
                    <a:pt x="264" y="4"/>
                  </a:lnTo>
                  <a:lnTo>
                    <a:pt x="257" y="19"/>
                  </a:lnTo>
                  <a:lnTo>
                    <a:pt x="234" y="22"/>
                  </a:lnTo>
                  <a:lnTo>
                    <a:pt x="220" y="52"/>
                  </a:lnTo>
                  <a:lnTo>
                    <a:pt x="220" y="63"/>
                  </a:lnTo>
                  <a:lnTo>
                    <a:pt x="205" y="52"/>
                  </a:lnTo>
                  <a:lnTo>
                    <a:pt x="182" y="48"/>
                  </a:lnTo>
                  <a:lnTo>
                    <a:pt x="168" y="56"/>
                  </a:lnTo>
                  <a:lnTo>
                    <a:pt x="157" y="78"/>
                  </a:lnTo>
                  <a:lnTo>
                    <a:pt x="134" y="63"/>
                  </a:lnTo>
                  <a:lnTo>
                    <a:pt x="138" y="41"/>
                  </a:lnTo>
                  <a:lnTo>
                    <a:pt x="131" y="26"/>
                  </a:lnTo>
                  <a:lnTo>
                    <a:pt x="116" y="30"/>
                  </a:lnTo>
                  <a:lnTo>
                    <a:pt x="112" y="48"/>
                  </a:lnTo>
                  <a:lnTo>
                    <a:pt x="101" y="59"/>
                  </a:lnTo>
                  <a:lnTo>
                    <a:pt x="90" y="59"/>
                  </a:lnTo>
                  <a:lnTo>
                    <a:pt x="37" y="52"/>
                  </a:lnTo>
                  <a:lnTo>
                    <a:pt x="19" y="67"/>
                  </a:lnTo>
                  <a:lnTo>
                    <a:pt x="22" y="85"/>
                  </a:lnTo>
                  <a:lnTo>
                    <a:pt x="26" y="100"/>
                  </a:lnTo>
                  <a:lnTo>
                    <a:pt x="0" y="122"/>
                  </a:lnTo>
                  <a:lnTo>
                    <a:pt x="7" y="137"/>
                  </a:lnTo>
                  <a:lnTo>
                    <a:pt x="15" y="145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00"/>
                  </a:lnTo>
                  <a:lnTo>
                    <a:pt x="22" y="200"/>
                  </a:lnTo>
                  <a:lnTo>
                    <a:pt x="30" y="208"/>
                  </a:lnTo>
                  <a:lnTo>
                    <a:pt x="37" y="226"/>
                  </a:lnTo>
                  <a:lnTo>
                    <a:pt x="37" y="245"/>
                  </a:lnTo>
                  <a:lnTo>
                    <a:pt x="52" y="249"/>
                  </a:lnTo>
                  <a:lnTo>
                    <a:pt x="63" y="245"/>
                  </a:lnTo>
                  <a:lnTo>
                    <a:pt x="105" y="204"/>
                  </a:lnTo>
                  <a:lnTo>
                    <a:pt x="123" y="211"/>
                  </a:lnTo>
                  <a:lnTo>
                    <a:pt x="160" y="230"/>
                  </a:lnTo>
                  <a:lnTo>
                    <a:pt x="186" y="249"/>
                  </a:lnTo>
                  <a:lnTo>
                    <a:pt x="190" y="271"/>
                  </a:lnTo>
                  <a:lnTo>
                    <a:pt x="205" y="286"/>
                  </a:lnTo>
                  <a:lnTo>
                    <a:pt x="212" y="312"/>
                  </a:lnTo>
                  <a:lnTo>
                    <a:pt x="220" y="352"/>
                  </a:lnTo>
                  <a:lnTo>
                    <a:pt x="231" y="371"/>
                  </a:lnTo>
                  <a:lnTo>
                    <a:pt x="245" y="387"/>
                  </a:lnTo>
                  <a:lnTo>
                    <a:pt x="271" y="397"/>
                  </a:lnTo>
                  <a:lnTo>
                    <a:pt x="294" y="433"/>
                  </a:lnTo>
                  <a:lnTo>
                    <a:pt x="316" y="463"/>
                  </a:lnTo>
                  <a:lnTo>
                    <a:pt x="338" y="478"/>
                  </a:lnTo>
                  <a:lnTo>
                    <a:pt x="379" y="526"/>
                  </a:lnTo>
                  <a:lnTo>
                    <a:pt x="408" y="526"/>
                  </a:lnTo>
                  <a:lnTo>
                    <a:pt x="442" y="555"/>
                  </a:lnTo>
                  <a:lnTo>
                    <a:pt x="442" y="585"/>
                  </a:lnTo>
                  <a:lnTo>
                    <a:pt x="453" y="593"/>
                  </a:lnTo>
                  <a:lnTo>
                    <a:pt x="475" y="578"/>
                  </a:lnTo>
                  <a:lnTo>
                    <a:pt x="479" y="593"/>
                  </a:lnTo>
                  <a:lnTo>
                    <a:pt x="479" y="611"/>
                  </a:lnTo>
                  <a:lnTo>
                    <a:pt x="501" y="630"/>
                  </a:lnTo>
                  <a:lnTo>
                    <a:pt x="508" y="641"/>
                  </a:lnTo>
                  <a:lnTo>
                    <a:pt x="538" y="633"/>
                  </a:lnTo>
                  <a:lnTo>
                    <a:pt x="542" y="645"/>
                  </a:lnTo>
                  <a:lnTo>
                    <a:pt x="538" y="670"/>
                  </a:lnTo>
                  <a:lnTo>
                    <a:pt x="553" y="693"/>
                  </a:lnTo>
                  <a:lnTo>
                    <a:pt x="557" y="711"/>
                  </a:lnTo>
                  <a:lnTo>
                    <a:pt x="564" y="730"/>
                  </a:lnTo>
                  <a:lnTo>
                    <a:pt x="560" y="745"/>
                  </a:lnTo>
                  <a:lnTo>
                    <a:pt x="545" y="760"/>
                  </a:lnTo>
                  <a:lnTo>
                    <a:pt x="542" y="778"/>
                  </a:lnTo>
                  <a:lnTo>
                    <a:pt x="531" y="800"/>
                  </a:lnTo>
                  <a:lnTo>
                    <a:pt x="534" y="819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21" name="Freeform 88"/>
            <p:cNvSpPr>
              <a:spLocks noChangeAspect="1"/>
            </p:cNvSpPr>
            <p:nvPr/>
          </p:nvSpPr>
          <p:spPr bwMode="auto">
            <a:xfrm>
              <a:off x="1160" y="3546"/>
              <a:ext cx="138" cy="87"/>
            </a:xfrm>
            <a:custGeom>
              <a:avLst/>
              <a:gdLst>
                <a:gd name="T0" fmla="*/ 73 w 298"/>
                <a:gd name="T1" fmla="*/ 17 h 194"/>
                <a:gd name="T2" fmla="*/ 66 w 298"/>
                <a:gd name="T3" fmla="*/ 11 h 194"/>
                <a:gd name="T4" fmla="*/ 67 w 298"/>
                <a:gd name="T5" fmla="*/ 9 h 194"/>
                <a:gd name="T6" fmla="*/ 63 w 298"/>
                <a:gd name="T7" fmla="*/ 5 h 194"/>
                <a:gd name="T8" fmla="*/ 59 w 298"/>
                <a:gd name="T9" fmla="*/ 0 h 194"/>
                <a:gd name="T10" fmla="*/ 54 w 298"/>
                <a:gd name="T11" fmla="*/ 5 h 194"/>
                <a:gd name="T12" fmla="*/ 51 w 298"/>
                <a:gd name="T13" fmla="*/ 3 h 194"/>
                <a:gd name="T14" fmla="*/ 46 w 298"/>
                <a:gd name="T15" fmla="*/ 8 h 194"/>
                <a:gd name="T16" fmla="*/ 46 w 298"/>
                <a:gd name="T17" fmla="*/ 10 h 194"/>
                <a:gd name="T18" fmla="*/ 40 w 298"/>
                <a:gd name="T19" fmla="*/ 13 h 194"/>
                <a:gd name="T20" fmla="*/ 25 w 298"/>
                <a:gd name="T21" fmla="*/ 24 h 194"/>
                <a:gd name="T22" fmla="*/ 21 w 298"/>
                <a:gd name="T23" fmla="*/ 29 h 194"/>
                <a:gd name="T24" fmla="*/ 21 w 298"/>
                <a:gd name="T25" fmla="*/ 35 h 194"/>
                <a:gd name="T26" fmla="*/ 15 w 298"/>
                <a:gd name="T27" fmla="*/ 37 h 194"/>
                <a:gd name="T28" fmla="*/ 4 w 298"/>
                <a:gd name="T29" fmla="*/ 48 h 194"/>
                <a:gd name="T30" fmla="*/ 4 w 298"/>
                <a:gd name="T31" fmla="*/ 52 h 194"/>
                <a:gd name="T32" fmla="*/ 0 w 298"/>
                <a:gd name="T33" fmla="*/ 57 h 194"/>
                <a:gd name="T34" fmla="*/ 2 w 298"/>
                <a:gd name="T35" fmla="*/ 63 h 194"/>
                <a:gd name="T36" fmla="*/ 7 w 298"/>
                <a:gd name="T37" fmla="*/ 60 h 194"/>
                <a:gd name="T38" fmla="*/ 12 w 298"/>
                <a:gd name="T39" fmla="*/ 55 h 194"/>
                <a:gd name="T40" fmla="*/ 20 w 298"/>
                <a:gd name="T41" fmla="*/ 53 h 194"/>
                <a:gd name="T42" fmla="*/ 25 w 298"/>
                <a:gd name="T43" fmla="*/ 55 h 194"/>
                <a:gd name="T44" fmla="*/ 27 w 298"/>
                <a:gd name="T45" fmla="*/ 63 h 194"/>
                <a:gd name="T46" fmla="*/ 26 w 298"/>
                <a:gd name="T47" fmla="*/ 69 h 194"/>
                <a:gd name="T48" fmla="*/ 29 w 298"/>
                <a:gd name="T49" fmla="*/ 73 h 194"/>
                <a:gd name="T50" fmla="*/ 33 w 298"/>
                <a:gd name="T51" fmla="*/ 76 h 194"/>
                <a:gd name="T52" fmla="*/ 42 w 298"/>
                <a:gd name="T53" fmla="*/ 77 h 194"/>
                <a:gd name="T54" fmla="*/ 62 w 298"/>
                <a:gd name="T55" fmla="*/ 79 h 194"/>
                <a:gd name="T56" fmla="*/ 66 w 298"/>
                <a:gd name="T57" fmla="*/ 77 h 194"/>
                <a:gd name="T58" fmla="*/ 69 w 298"/>
                <a:gd name="T59" fmla="*/ 73 h 194"/>
                <a:gd name="T60" fmla="*/ 70 w 298"/>
                <a:gd name="T61" fmla="*/ 65 h 194"/>
                <a:gd name="T62" fmla="*/ 77 w 298"/>
                <a:gd name="T63" fmla="*/ 65 h 194"/>
                <a:gd name="T64" fmla="*/ 80 w 298"/>
                <a:gd name="T65" fmla="*/ 70 h 194"/>
                <a:gd name="T66" fmla="*/ 80 w 298"/>
                <a:gd name="T67" fmla="*/ 81 h 194"/>
                <a:gd name="T68" fmla="*/ 88 w 298"/>
                <a:gd name="T69" fmla="*/ 87 h 194"/>
                <a:gd name="T70" fmla="*/ 95 w 298"/>
                <a:gd name="T71" fmla="*/ 77 h 194"/>
                <a:gd name="T72" fmla="*/ 102 w 298"/>
                <a:gd name="T73" fmla="*/ 74 h 194"/>
                <a:gd name="T74" fmla="*/ 110 w 298"/>
                <a:gd name="T75" fmla="*/ 75 h 194"/>
                <a:gd name="T76" fmla="*/ 116 w 298"/>
                <a:gd name="T77" fmla="*/ 78 h 194"/>
                <a:gd name="T78" fmla="*/ 118 w 298"/>
                <a:gd name="T79" fmla="*/ 81 h 194"/>
                <a:gd name="T80" fmla="*/ 120 w 298"/>
                <a:gd name="T81" fmla="*/ 72 h 194"/>
                <a:gd name="T82" fmla="*/ 125 w 298"/>
                <a:gd name="T83" fmla="*/ 62 h 194"/>
                <a:gd name="T84" fmla="*/ 135 w 298"/>
                <a:gd name="T85" fmla="*/ 61 h 194"/>
                <a:gd name="T86" fmla="*/ 138 w 298"/>
                <a:gd name="T87" fmla="*/ 54 h 194"/>
                <a:gd name="T88" fmla="*/ 135 w 298"/>
                <a:gd name="T89" fmla="*/ 49 h 194"/>
                <a:gd name="T90" fmla="*/ 130 w 298"/>
                <a:gd name="T91" fmla="*/ 47 h 194"/>
                <a:gd name="T92" fmla="*/ 117 w 298"/>
                <a:gd name="T93" fmla="*/ 44 h 194"/>
                <a:gd name="T94" fmla="*/ 117 w 298"/>
                <a:gd name="T95" fmla="*/ 38 h 194"/>
                <a:gd name="T96" fmla="*/ 117 w 298"/>
                <a:gd name="T97" fmla="*/ 31 h 194"/>
                <a:gd name="T98" fmla="*/ 117 w 298"/>
                <a:gd name="T99" fmla="*/ 26 h 194"/>
                <a:gd name="T100" fmla="*/ 109 w 298"/>
                <a:gd name="T101" fmla="*/ 22 h 194"/>
                <a:gd name="T102" fmla="*/ 105 w 298"/>
                <a:gd name="T103" fmla="*/ 24 h 194"/>
                <a:gd name="T104" fmla="*/ 98 w 298"/>
                <a:gd name="T105" fmla="*/ 19 h 194"/>
                <a:gd name="T106" fmla="*/ 97 w 298"/>
                <a:gd name="T107" fmla="*/ 16 h 194"/>
                <a:gd name="T108" fmla="*/ 94 w 298"/>
                <a:gd name="T109" fmla="*/ 12 h 194"/>
                <a:gd name="T110" fmla="*/ 94 w 298"/>
                <a:gd name="T111" fmla="*/ 10 h 194"/>
                <a:gd name="T112" fmla="*/ 87 w 298"/>
                <a:gd name="T113" fmla="*/ 8 h 194"/>
                <a:gd name="T114" fmla="*/ 84 w 298"/>
                <a:gd name="T115" fmla="*/ 11 h 194"/>
                <a:gd name="T116" fmla="*/ 79 w 298"/>
                <a:gd name="T117" fmla="*/ 14 h 194"/>
                <a:gd name="T118" fmla="*/ 73 w 298"/>
                <a:gd name="T119" fmla="*/ 17 h 1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8"/>
                <a:gd name="T181" fmla="*/ 0 h 194"/>
                <a:gd name="T182" fmla="*/ 298 w 298"/>
                <a:gd name="T183" fmla="*/ 194 h 1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8" h="194">
                  <a:moveTo>
                    <a:pt x="157" y="37"/>
                  </a:moveTo>
                  <a:lnTo>
                    <a:pt x="142" y="24"/>
                  </a:lnTo>
                  <a:lnTo>
                    <a:pt x="144" y="19"/>
                  </a:lnTo>
                  <a:lnTo>
                    <a:pt x="135" y="11"/>
                  </a:lnTo>
                  <a:lnTo>
                    <a:pt x="127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1"/>
                  </a:lnTo>
                  <a:lnTo>
                    <a:pt x="15" y="134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1"/>
                  </a:lnTo>
                  <a:lnTo>
                    <a:pt x="56" y="154"/>
                  </a:lnTo>
                  <a:lnTo>
                    <a:pt x="63" y="163"/>
                  </a:lnTo>
                  <a:lnTo>
                    <a:pt x="72" y="169"/>
                  </a:lnTo>
                  <a:lnTo>
                    <a:pt x="91" y="171"/>
                  </a:lnTo>
                  <a:lnTo>
                    <a:pt x="133" y="176"/>
                  </a:lnTo>
                  <a:lnTo>
                    <a:pt x="142" y="171"/>
                  </a:lnTo>
                  <a:lnTo>
                    <a:pt x="148" y="163"/>
                  </a:lnTo>
                  <a:lnTo>
                    <a:pt x="152" y="146"/>
                  </a:lnTo>
                  <a:lnTo>
                    <a:pt x="167" y="145"/>
                  </a:lnTo>
                  <a:lnTo>
                    <a:pt x="172" y="156"/>
                  </a:lnTo>
                  <a:lnTo>
                    <a:pt x="172" y="181"/>
                  </a:lnTo>
                  <a:lnTo>
                    <a:pt x="191" y="194"/>
                  </a:lnTo>
                  <a:lnTo>
                    <a:pt x="205" y="172"/>
                  </a:lnTo>
                  <a:lnTo>
                    <a:pt x="220" y="165"/>
                  </a:lnTo>
                  <a:lnTo>
                    <a:pt x="237" y="167"/>
                  </a:lnTo>
                  <a:lnTo>
                    <a:pt x="250" y="174"/>
                  </a:lnTo>
                  <a:lnTo>
                    <a:pt x="255" y="180"/>
                  </a:lnTo>
                  <a:lnTo>
                    <a:pt x="259" y="161"/>
                  </a:lnTo>
                  <a:lnTo>
                    <a:pt x="269" y="139"/>
                  </a:lnTo>
                  <a:lnTo>
                    <a:pt x="291" y="135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1" y="104"/>
                  </a:lnTo>
                  <a:lnTo>
                    <a:pt x="253" y="99"/>
                  </a:lnTo>
                  <a:lnTo>
                    <a:pt x="252" y="85"/>
                  </a:lnTo>
                  <a:lnTo>
                    <a:pt x="252" y="70"/>
                  </a:lnTo>
                  <a:lnTo>
                    <a:pt x="252" y="59"/>
                  </a:lnTo>
                  <a:lnTo>
                    <a:pt x="235" y="50"/>
                  </a:lnTo>
                  <a:lnTo>
                    <a:pt x="226" y="54"/>
                  </a:lnTo>
                  <a:lnTo>
                    <a:pt x="211" y="43"/>
                  </a:lnTo>
                  <a:lnTo>
                    <a:pt x="209" y="35"/>
                  </a:lnTo>
                  <a:lnTo>
                    <a:pt x="203" y="26"/>
                  </a:lnTo>
                  <a:lnTo>
                    <a:pt x="203" y="22"/>
                  </a:lnTo>
                  <a:lnTo>
                    <a:pt x="187" y="17"/>
                  </a:lnTo>
                  <a:lnTo>
                    <a:pt x="181" y="24"/>
                  </a:lnTo>
                  <a:lnTo>
                    <a:pt x="170" y="32"/>
                  </a:lnTo>
                  <a:lnTo>
                    <a:pt x="157" y="37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22" name="Freeform 89"/>
            <p:cNvSpPr>
              <a:spLocks noChangeAspect="1"/>
            </p:cNvSpPr>
            <p:nvPr/>
          </p:nvSpPr>
          <p:spPr bwMode="auto">
            <a:xfrm>
              <a:off x="1271" y="3536"/>
              <a:ext cx="211" cy="93"/>
            </a:xfrm>
            <a:custGeom>
              <a:avLst/>
              <a:gdLst>
                <a:gd name="T0" fmla="*/ 9 w 453"/>
                <a:gd name="T1" fmla="*/ 33 h 206"/>
                <a:gd name="T2" fmla="*/ 17 w 453"/>
                <a:gd name="T3" fmla="*/ 37 h 206"/>
                <a:gd name="T4" fmla="*/ 29 w 453"/>
                <a:gd name="T5" fmla="*/ 36 h 206"/>
                <a:gd name="T6" fmla="*/ 41 w 453"/>
                <a:gd name="T7" fmla="*/ 35 h 206"/>
                <a:gd name="T8" fmla="*/ 55 w 453"/>
                <a:gd name="T9" fmla="*/ 40 h 206"/>
                <a:gd name="T10" fmla="*/ 64 w 453"/>
                <a:gd name="T11" fmla="*/ 38 h 206"/>
                <a:gd name="T12" fmla="*/ 80 w 453"/>
                <a:gd name="T13" fmla="*/ 37 h 206"/>
                <a:gd name="T14" fmla="*/ 97 w 453"/>
                <a:gd name="T15" fmla="*/ 45 h 206"/>
                <a:gd name="T16" fmla="*/ 106 w 453"/>
                <a:gd name="T17" fmla="*/ 37 h 206"/>
                <a:gd name="T18" fmla="*/ 99 w 453"/>
                <a:gd name="T19" fmla="*/ 18 h 206"/>
                <a:gd name="T20" fmla="*/ 128 w 453"/>
                <a:gd name="T21" fmla="*/ 2 h 206"/>
                <a:gd name="T22" fmla="*/ 136 w 453"/>
                <a:gd name="T23" fmla="*/ 9 h 206"/>
                <a:gd name="T24" fmla="*/ 157 w 453"/>
                <a:gd name="T25" fmla="*/ 1 h 206"/>
                <a:gd name="T26" fmla="*/ 179 w 453"/>
                <a:gd name="T27" fmla="*/ 8 h 206"/>
                <a:gd name="T28" fmla="*/ 194 w 453"/>
                <a:gd name="T29" fmla="*/ 4 h 206"/>
                <a:gd name="T30" fmla="*/ 206 w 453"/>
                <a:gd name="T31" fmla="*/ 23 h 206"/>
                <a:gd name="T32" fmla="*/ 210 w 453"/>
                <a:gd name="T33" fmla="*/ 37 h 206"/>
                <a:gd name="T34" fmla="*/ 200 w 453"/>
                <a:gd name="T35" fmla="*/ 45 h 206"/>
                <a:gd name="T36" fmla="*/ 201 w 453"/>
                <a:gd name="T37" fmla="*/ 54 h 206"/>
                <a:gd name="T38" fmla="*/ 197 w 453"/>
                <a:gd name="T39" fmla="*/ 67 h 206"/>
                <a:gd name="T40" fmla="*/ 187 w 453"/>
                <a:gd name="T41" fmla="*/ 78 h 206"/>
                <a:gd name="T42" fmla="*/ 177 w 453"/>
                <a:gd name="T43" fmla="*/ 85 h 206"/>
                <a:gd name="T44" fmla="*/ 154 w 453"/>
                <a:gd name="T45" fmla="*/ 87 h 206"/>
                <a:gd name="T46" fmla="*/ 135 w 453"/>
                <a:gd name="T47" fmla="*/ 93 h 206"/>
                <a:gd name="T48" fmla="*/ 102 w 453"/>
                <a:gd name="T49" fmla="*/ 87 h 206"/>
                <a:gd name="T50" fmla="*/ 72 w 453"/>
                <a:gd name="T51" fmla="*/ 74 h 206"/>
                <a:gd name="T52" fmla="*/ 70 w 453"/>
                <a:gd name="T53" fmla="*/ 64 h 206"/>
                <a:gd name="T54" fmla="*/ 50 w 453"/>
                <a:gd name="T55" fmla="*/ 63 h 206"/>
                <a:gd name="T56" fmla="*/ 24 w 453"/>
                <a:gd name="T57" fmla="*/ 60 h 206"/>
                <a:gd name="T58" fmla="*/ 13 w 453"/>
                <a:gd name="T59" fmla="*/ 56 h 206"/>
                <a:gd name="T60" fmla="*/ 6 w 453"/>
                <a:gd name="T61" fmla="*/ 47 h 206"/>
                <a:gd name="T62" fmla="*/ 0 w 453"/>
                <a:gd name="T63" fmla="*/ 33 h 2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"/>
                <a:gd name="T97" fmla="*/ 0 h 206"/>
                <a:gd name="T98" fmla="*/ 453 w 453"/>
                <a:gd name="T99" fmla="*/ 206 h 2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" h="206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8" y="78"/>
                  </a:lnTo>
                  <a:lnTo>
                    <a:pt x="63" y="80"/>
                  </a:lnTo>
                  <a:lnTo>
                    <a:pt x="72" y="87"/>
                  </a:lnTo>
                  <a:lnTo>
                    <a:pt x="88" y="78"/>
                  </a:lnTo>
                  <a:lnTo>
                    <a:pt x="109" y="79"/>
                  </a:lnTo>
                  <a:lnTo>
                    <a:pt x="118" y="88"/>
                  </a:lnTo>
                  <a:lnTo>
                    <a:pt x="131" y="91"/>
                  </a:lnTo>
                  <a:lnTo>
                    <a:pt x="138" y="85"/>
                  </a:lnTo>
                  <a:lnTo>
                    <a:pt x="161" y="81"/>
                  </a:lnTo>
                  <a:lnTo>
                    <a:pt x="172" y="81"/>
                  </a:lnTo>
                  <a:lnTo>
                    <a:pt x="189" y="87"/>
                  </a:lnTo>
                  <a:lnTo>
                    <a:pt x="209" y="100"/>
                  </a:lnTo>
                  <a:lnTo>
                    <a:pt x="224" y="94"/>
                  </a:lnTo>
                  <a:lnTo>
                    <a:pt x="227" y="81"/>
                  </a:lnTo>
                  <a:lnTo>
                    <a:pt x="217" y="64"/>
                  </a:lnTo>
                  <a:lnTo>
                    <a:pt x="212" y="40"/>
                  </a:lnTo>
                  <a:lnTo>
                    <a:pt x="263" y="5"/>
                  </a:lnTo>
                  <a:lnTo>
                    <a:pt x="274" y="5"/>
                  </a:lnTo>
                  <a:lnTo>
                    <a:pt x="276" y="17"/>
                  </a:lnTo>
                  <a:lnTo>
                    <a:pt x="291" y="20"/>
                  </a:lnTo>
                  <a:lnTo>
                    <a:pt x="323" y="16"/>
                  </a:lnTo>
                  <a:lnTo>
                    <a:pt x="336" y="2"/>
                  </a:lnTo>
                  <a:lnTo>
                    <a:pt x="376" y="0"/>
                  </a:lnTo>
                  <a:lnTo>
                    <a:pt x="385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59"/>
                  </a:lnTo>
                  <a:lnTo>
                    <a:pt x="401" y="172"/>
                  </a:lnTo>
                  <a:lnTo>
                    <a:pt x="401" y="185"/>
                  </a:lnTo>
                  <a:lnTo>
                    <a:pt x="380" y="189"/>
                  </a:lnTo>
                  <a:lnTo>
                    <a:pt x="346" y="187"/>
                  </a:lnTo>
                  <a:lnTo>
                    <a:pt x="330" y="192"/>
                  </a:lnTo>
                  <a:lnTo>
                    <a:pt x="301" y="192"/>
                  </a:lnTo>
                  <a:lnTo>
                    <a:pt x="289" y="206"/>
                  </a:lnTo>
                  <a:lnTo>
                    <a:pt x="243" y="191"/>
                  </a:lnTo>
                  <a:lnTo>
                    <a:pt x="220" y="192"/>
                  </a:lnTo>
                  <a:lnTo>
                    <a:pt x="162" y="179"/>
                  </a:lnTo>
                  <a:lnTo>
                    <a:pt x="154" y="165"/>
                  </a:lnTo>
                  <a:lnTo>
                    <a:pt x="154" y="150"/>
                  </a:lnTo>
                  <a:lnTo>
                    <a:pt x="150" y="141"/>
                  </a:lnTo>
                  <a:lnTo>
                    <a:pt x="143" y="137"/>
                  </a:lnTo>
                  <a:lnTo>
                    <a:pt x="107" y="139"/>
                  </a:lnTo>
                  <a:lnTo>
                    <a:pt x="57" y="144"/>
                  </a:lnTo>
                  <a:lnTo>
                    <a:pt x="52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23" name="Freeform 90"/>
            <p:cNvSpPr>
              <a:spLocks noChangeAspect="1"/>
            </p:cNvSpPr>
            <p:nvPr/>
          </p:nvSpPr>
          <p:spPr bwMode="auto">
            <a:xfrm>
              <a:off x="1458" y="3548"/>
              <a:ext cx="195" cy="115"/>
            </a:xfrm>
            <a:custGeom>
              <a:avLst/>
              <a:gdLst>
                <a:gd name="T0" fmla="*/ 1 w 420"/>
                <a:gd name="T1" fmla="*/ 73 h 254"/>
                <a:gd name="T2" fmla="*/ 7 w 420"/>
                <a:gd name="T3" fmla="*/ 78 h 254"/>
                <a:gd name="T4" fmla="*/ 6 w 420"/>
                <a:gd name="T5" fmla="*/ 81 h 254"/>
                <a:gd name="T6" fmla="*/ 8 w 420"/>
                <a:gd name="T7" fmla="*/ 86 h 254"/>
                <a:gd name="T8" fmla="*/ 13 w 420"/>
                <a:gd name="T9" fmla="*/ 86 h 254"/>
                <a:gd name="T10" fmla="*/ 33 w 420"/>
                <a:gd name="T11" fmla="*/ 104 h 254"/>
                <a:gd name="T12" fmla="*/ 39 w 420"/>
                <a:gd name="T13" fmla="*/ 105 h 254"/>
                <a:gd name="T14" fmla="*/ 54 w 420"/>
                <a:gd name="T15" fmla="*/ 115 h 254"/>
                <a:gd name="T16" fmla="*/ 62 w 420"/>
                <a:gd name="T17" fmla="*/ 109 h 254"/>
                <a:gd name="T18" fmla="*/ 73 w 420"/>
                <a:gd name="T19" fmla="*/ 110 h 254"/>
                <a:gd name="T20" fmla="*/ 77 w 420"/>
                <a:gd name="T21" fmla="*/ 112 h 254"/>
                <a:gd name="T22" fmla="*/ 85 w 420"/>
                <a:gd name="T23" fmla="*/ 109 h 254"/>
                <a:gd name="T24" fmla="*/ 102 w 420"/>
                <a:gd name="T25" fmla="*/ 102 h 254"/>
                <a:gd name="T26" fmla="*/ 122 w 420"/>
                <a:gd name="T27" fmla="*/ 99 h 254"/>
                <a:gd name="T28" fmla="*/ 130 w 420"/>
                <a:gd name="T29" fmla="*/ 101 h 254"/>
                <a:gd name="T30" fmla="*/ 133 w 420"/>
                <a:gd name="T31" fmla="*/ 105 h 254"/>
                <a:gd name="T32" fmla="*/ 140 w 420"/>
                <a:gd name="T33" fmla="*/ 97 h 254"/>
                <a:gd name="T34" fmla="*/ 150 w 420"/>
                <a:gd name="T35" fmla="*/ 94 h 254"/>
                <a:gd name="T36" fmla="*/ 158 w 420"/>
                <a:gd name="T37" fmla="*/ 93 h 254"/>
                <a:gd name="T38" fmla="*/ 174 w 420"/>
                <a:gd name="T39" fmla="*/ 78 h 254"/>
                <a:gd name="T40" fmla="*/ 178 w 420"/>
                <a:gd name="T41" fmla="*/ 69 h 254"/>
                <a:gd name="T42" fmla="*/ 180 w 420"/>
                <a:gd name="T43" fmla="*/ 51 h 254"/>
                <a:gd name="T44" fmla="*/ 182 w 420"/>
                <a:gd name="T45" fmla="*/ 37 h 254"/>
                <a:gd name="T46" fmla="*/ 188 w 420"/>
                <a:gd name="T47" fmla="*/ 36 h 254"/>
                <a:gd name="T48" fmla="*/ 192 w 420"/>
                <a:gd name="T49" fmla="*/ 31 h 254"/>
                <a:gd name="T50" fmla="*/ 195 w 420"/>
                <a:gd name="T51" fmla="*/ 27 h 254"/>
                <a:gd name="T52" fmla="*/ 189 w 420"/>
                <a:gd name="T53" fmla="*/ 23 h 254"/>
                <a:gd name="T54" fmla="*/ 186 w 420"/>
                <a:gd name="T55" fmla="*/ 24 h 254"/>
                <a:gd name="T56" fmla="*/ 177 w 420"/>
                <a:gd name="T57" fmla="*/ 23 h 254"/>
                <a:gd name="T58" fmla="*/ 172 w 420"/>
                <a:gd name="T59" fmla="*/ 16 h 254"/>
                <a:gd name="T60" fmla="*/ 167 w 420"/>
                <a:gd name="T61" fmla="*/ 7 h 254"/>
                <a:gd name="T62" fmla="*/ 161 w 420"/>
                <a:gd name="T63" fmla="*/ 7 h 254"/>
                <a:gd name="T64" fmla="*/ 151 w 420"/>
                <a:gd name="T65" fmla="*/ 0 h 254"/>
                <a:gd name="T66" fmla="*/ 146 w 420"/>
                <a:gd name="T67" fmla="*/ 1 h 254"/>
                <a:gd name="T68" fmla="*/ 127 w 420"/>
                <a:gd name="T69" fmla="*/ 3 h 254"/>
                <a:gd name="T70" fmla="*/ 124 w 420"/>
                <a:gd name="T71" fmla="*/ 9 h 254"/>
                <a:gd name="T72" fmla="*/ 118 w 420"/>
                <a:gd name="T73" fmla="*/ 15 h 254"/>
                <a:gd name="T74" fmla="*/ 111 w 420"/>
                <a:gd name="T75" fmla="*/ 19 h 254"/>
                <a:gd name="T76" fmla="*/ 105 w 420"/>
                <a:gd name="T77" fmla="*/ 20 h 254"/>
                <a:gd name="T78" fmla="*/ 100 w 420"/>
                <a:gd name="T79" fmla="*/ 19 h 254"/>
                <a:gd name="T80" fmla="*/ 96 w 420"/>
                <a:gd name="T81" fmla="*/ 16 h 254"/>
                <a:gd name="T82" fmla="*/ 93 w 420"/>
                <a:gd name="T83" fmla="*/ 15 h 254"/>
                <a:gd name="T84" fmla="*/ 87 w 420"/>
                <a:gd name="T85" fmla="*/ 18 h 254"/>
                <a:gd name="T86" fmla="*/ 79 w 420"/>
                <a:gd name="T87" fmla="*/ 22 h 254"/>
                <a:gd name="T88" fmla="*/ 63 w 420"/>
                <a:gd name="T89" fmla="*/ 29 h 254"/>
                <a:gd name="T90" fmla="*/ 56 w 420"/>
                <a:gd name="T91" fmla="*/ 29 h 254"/>
                <a:gd name="T92" fmla="*/ 39 w 420"/>
                <a:gd name="T93" fmla="*/ 29 h 254"/>
                <a:gd name="T94" fmla="*/ 36 w 420"/>
                <a:gd name="T95" fmla="*/ 28 h 254"/>
                <a:gd name="T96" fmla="*/ 32 w 420"/>
                <a:gd name="T97" fmla="*/ 21 h 254"/>
                <a:gd name="T98" fmla="*/ 26 w 420"/>
                <a:gd name="T99" fmla="*/ 18 h 254"/>
                <a:gd name="T100" fmla="*/ 24 w 420"/>
                <a:gd name="T101" fmla="*/ 20 h 254"/>
                <a:gd name="T102" fmla="*/ 23 w 420"/>
                <a:gd name="T103" fmla="*/ 27 h 254"/>
                <a:gd name="T104" fmla="*/ 20 w 420"/>
                <a:gd name="T105" fmla="*/ 34 h 254"/>
                <a:gd name="T106" fmla="*/ 14 w 420"/>
                <a:gd name="T107" fmla="*/ 34 h 254"/>
                <a:gd name="T108" fmla="*/ 12 w 420"/>
                <a:gd name="T109" fmla="*/ 35 h 254"/>
                <a:gd name="T110" fmla="*/ 15 w 420"/>
                <a:gd name="T111" fmla="*/ 42 h 254"/>
                <a:gd name="T112" fmla="*/ 14 w 420"/>
                <a:gd name="T113" fmla="*/ 49 h 254"/>
                <a:gd name="T114" fmla="*/ 10 w 420"/>
                <a:gd name="T115" fmla="*/ 55 h 254"/>
                <a:gd name="T116" fmla="*/ 7 w 420"/>
                <a:gd name="T117" fmla="*/ 58 h 254"/>
                <a:gd name="T118" fmla="*/ 2 w 420"/>
                <a:gd name="T119" fmla="*/ 60 h 254"/>
                <a:gd name="T120" fmla="*/ 0 w 420"/>
                <a:gd name="T121" fmla="*/ 66 h 254"/>
                <a:gd name="T122" fmla="*/ 1 w 420"/>
                <a:gd name="T123" fmla="*/ 73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0"/>
                <a:gd name="T187" fmla="*/ 0 h 254"/>
                <a:gd name="T188" fmla="*/ 420 w 420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0" h="254">
                  <a:moveTo>
                    <a:pt x="2" y="161"/>
                  </a:moveTo>
                  <a:lnTo>
                    <a:pt x="15" y="172"/>
                  </a:lnTo>
                  <a:lnTo>
                    <a:pt x="13" y="178"/>
                  </a:lnTo>
                  <a:lnTo>
                    <a:pt x="17" y="189"/>
                  </a:lnTo>
                  <a:lnTo>
                    <a:pt x="28" y="189"/>
                  </a:lnTo>
                  <a:lnTo>
                    <a:pt x="70" y="230"/>
                  </a:lnTo>
                  <a:lnTo>
                    <a:pt x="83" y="232"/>
                  </a:lnTo>
                  <a:lnTo>
                    <a:pt x="117" y="254"/>
                  </a:lnTo>
                  <a:lnTo>
                    <a:pt x="133" y="241"/>
                  </a:lnTo>
                  <a:lnTo>
                    <a:pt x="157" y="243"/>
                  </a:lnTo>
                  <a:lnTo>
                    <a:pt x="165" y="248"/>
                  </a:lnTo>
                  <a:lnTo>
                    <a:pt x="183" y="241"/>
                  </a:lnTo>
                  <a:lnTo>
                    <a:pt x="220" y="226"/>
                  </a:lnTo>
                  <a:lnTo>
                    <a:pt x="263" y="219"/>
                  </a:lnTo>
                  <a:lnTo>
                    <a:pt x="281" y="222"/>
                  </a:lnTo>
                  <a:lnTo>
                    <a:pt x="287" y="232"/>
                  </a:lnTo>
                  <a:lnTo>
                    <a:pt x="302" y="215"/>
                  </a:lnTo>
                  <a:lnTo>
                    <a:pt x="322" y="208"/>
                  </a:lnTo>
                  <a:lnTo>
                    <a:pt x="341" y="205"/>
                  </a:lnTo>
                  <a:lnTo>
                    <a:pt x="374" y="172"/>
                  </a:lnTo>
                  <a:lnTo>
                    <a:pt x="383" y="152"/>
                  </a:lnTo>
                  <a:lnTo>
                    <a:pt x="387" y="113"/>
                  </a:lnTo>
                  <a:lnTo>
                    <a:pt x="391" y="81"/>
                  </a:lnTo>
                  <a:lnTo>
                    <a:pt x="404" y="80"/>
                  </a:lnTo>
                  <a:lnTo>
                    <a:pt x="414" y="68"/>
                  </a:lnTo>
                  <a:lnTo>
                    <a:pt x="420" y="59"/>
                  </a:lnTo>
                  <a:lnTo>
                    <a:pt x="407" y="50"/>
                  </a:lnTo>
                  <a:lnTo>
                    <a:pt x="400" y="54"/>
                  </a:lnTo>
                  <a:lnTo>
                    <a:pt x="381" y="50"/>
                  </a:lnTo>
                  <a:lnTo>
                    <a:pt x="370" y="35"/>
                  </a:lnTo>
                  <a:lnTo>
                    <a:pt x="359" y="15"/>
                  </a:lnTo>
                  <a:lnTo>
                    <a:pt x="346" y="15"/>
                  </a:lnTo>
                  <a:lnTo>
                    <a:pt x="326" y="0"/>
                  </a:lnTo>
                  <a:lnTo>
                    <a:pt x="315" y="2"/>
                  </a:lnTo>
                  <a:lnTo>
                    <a:pt x="274" y="7"/>
                  </a:lnTo>
                  <a:lnTo>
                    <a:pt x="266" y="19"/>
                  </a:lnTo>
                  <a:lnTo>
                    <a:pt x="255" y="33"/>
                  </a:lnTo>
                  <a:lnTo>
                    <a:pt x="240" y="41"/>
                  </a:lnTo>
                  <a:lnTo>
                    <a:pt x="226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2" y="16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24" name="Freeform 91"/>
            <p:cNvSpPr>
              <a:spLocks noChangeAspect="1"/>
            </p:cNvSpPr>
            <p:nvPr/>
          </p:nvSpPr>
          <p:spPr bwMode="auto">
            <a:xfrm>
              <a:off x="1373" y="3620"/>
              <a:ext cx="92" cy="52"/>
            </a:xfrm>
            <a:custGeom>
              <a:avLst/>
              <a:gdLst>
                <a:gd name="T0" fmla="*/ 8 w 199"/>
                <a:gd name="T1" fmla="*/ 28 h 115"/>
                <a:gd name="T2" fmla="*/ 17 w 199"/>
                <a:gd name="T3" fmla="*/ 38 h 115"/>
                <a:gd name="T4" fmla="*/ 14 w 199"/>
                <a:gd name="T5" fmla="*/ 42 h 115"/>
                <a:gd name="T6" fmla="*/ 10 w 199"/>
                <a:gd name="T7" fmla="*/ 45 h 115"/>
                <a:gd name="T8" fmla="*/ 5 w 199"/>
                <a:gd name="T9" fmla="*/ 46 h 115"/>
                <a:gd name="T10" fmla="*/ 0 w 199"/>
                <a:gd name="T11" fmla="*/ 47 h 115"/>
                <a:gd name="T12" fmla="*/ 9 w 199"/>
                <a:gd name="T13" fmla="*/ 51 h 115"/>
                <a:gd name="T14" fmla="*/ 13 w 199"/>
                <a:gd name="T15" fmla="*/ 52 h 115"/>
                <a:gd name="T16" fmla="*/ 25 w 199"/>
                <a:gd name="T17" fmla="*/ 45 h 115"/>
                <a:gd name="T18" fmla="*/ 50 w 199"/>
                <a:gd name="T19" fmla="*/ 52 h 115"/>
                <a:gd name="T20" fmla="*/ 67 w 199"/>
                <a:gd name="T21" fmla="*/ 33 h 115"/>
                <a:gd name="T22" fmla="*/ 70 w 199"/>
                <a:gd name="T23" fmla="*/ 26 h 115"/>
                <a:gd name="T24" fmla="*/ 73 w 199"/>
                <a:gd name="T25" fmla="*/ 24 h 115"/>
                <a:gd name="T26" fmla="*/ 82 w 199"/>
                <a:gd name="T27" fmla="*/ 24 h 115"/>
                <a:gd name="T28" fmla="*/ 92 w 199"/>
                <a:gd name="T29" fmla="*/ 14 h 115"/>
                <a:gd name="T30" fmla="*/ 91 w 199"/>
                <a:gd name="T31" fmla="*/ 7 h 115"/>
                <a:gd name="T32" fmla="*/ 85 w 199"/>
                <a:gd name="T33" fmla="*/ 0 h 115"/>
                <a:gd name="T34" fmla="*/ 80 w 199"/>
                <a:gd name="T35" fmla="*/ 1 h 115"/>
                <a:gd name="T36" fmla="*/ 75 w 199"/>
                <a:gd name="T37" fmla="*/ 2 h 115"/>
                <a:gd name="T38" fmla="*/ 67 w 199"/>
                <a:gd name="T39" fmla="*/ 0 h 115"/>
                <a:gd name="T40" fmla="*/ 59 w 199"/>
                <a:gd name="T41" fmla="*/ 1 h 115"/>
                <a:gd name="T42" fmla="*/ 50 w 199"/>
                <a:gd name="T43" fmla="*/ 3 h 115"/>
                <a:gd name="T44" fmla="*/ 39 w 199"/>
                <a:gd name="T45" fmla="*/ 2 h 115"/>
                <a:gd name="T46" fmla="*/ 34 w 199"/>
                <a:gd name="T47" fmla="*/ 9 h 115"/>
                <a:gd name="T48" fmla="*/ 14 w 199"/>
                <a:gd name="T49" fmla="*/ 3 h 115"/>
                <a:gd name="T50" fmla="*/ 7 w 199"/>
                <a:gd name="T51" fmla="*/ 3 h 115"/>
                <a:gd name="T52" fmla="*/ 7 w 199"/>
                <a:gd name="T53" fmla="*/ 14 h 115"/>
                <a:gd name="T54" fmla="*/ 8 w 199"/>
                <a:gd name="T55" fmla="*/ 28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9"/>
                <a:gd name="T85" fmla="*/ 0 h 115"/>
                <a:gd name="T86" fmla="*/ 199 w 199"/>
                <a:gd name="T87" fmla="*/ 115 h 1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9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9" y="30"/>
                  </a:lnTo>
                  <a:lnTo>
                    <a:pt x="197" y="15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25" name="Freeform 92"/>
            <p:cNvSpPr>
              <a:spLocks noChangeAspect="1"/>
            </p:cNvSpPr>
            <p:nvPr/>
          </p:nvSpPr>
          <p:spPr bwMode="auto">
            <a:xfrm>
              <a:off x="1634" y="3708"/>
              <a:ext cx="179" cy="140"/>
            </a:xfrm>
            <a:custGeom>
              <a:avLst/>
              <a:gdLst>
                <a:gd name="T0" fmla="*/ 3 w 384"/>
                <a:gd name="T1" fmla="*/ 19 h 281"/>
                <a:gd name="T2" fmla="*/ 1 w 384"/>
                <a:gd name="T3" fmla="*/ 29 h 281"/>
                <a:gd name="T4" fmla="*/ 13 w 384"/>
                <a:gd name="T5" fmla="*/ 41 h 281"/>
                <a:gd name="T6" fmla="*/ 14 w 384"/>
                <a:gd name="T7" fmla="*/ 57 h 281"/>
                <a:gd name="T8" fmla="*/ 3 w 384"/>
                <a:gd name="T9" fmla="*/ 67 h 281"/>
                <a:gd name="T10" fmla="*/ 4 w 384"/>
                <a:gd name="T11" fmla="*/ 79 h 281"/>
                <a:gd name="T12" fmla="*/ 3 w 384"/>
                <a:gd name="T13" fmla="*/ 93 h 281"/>
                <a:gd name="T14" fmla="*/ 4 w 384"/>
                <a:gd name="T15" fmla="*/ 104 h 281"/>
                <a:gd name="T16" fmla="*/ 14 w 384"/>
                <a:gd name="T17" fmla="*/ 111 h 281"/>
                <a:gd name="T18" fmla="*/ 14 w 384"/>
                <a:gd name="T19" fmla="*/ 127 h 281"/>
                <a:gd name="T20" fmla="*/ 21 w 384"/>
                <a:gd name="T21" fmla="*/ 140 h 281"/>
                <a:gd name="T22" fmla="*/ 51 w 384"/>
                <a:gd name="T23" fmla="*/ 132 h 281"/>
                <a:gd name="T24" fmla="*/ 69 w 384"/>
                <a:gd name="T25" fmla="*/ 118 h 281"/>
                <a:gd name="T26" fmla="*/ 83 w 384"/>
                <a:gd name="T27" fmla="*/ 126 h 281"/>
                <a:gd name="T28" fmla="*/ 97 w 384"/>
                <a:gd name="T29" fmla="*/ 131 h 281"/>
                <a:gd name="T30" fmla="*/ 113 w 384"/>
                <a:gd name="T31" fmla="*/ 124 h 281"/>
                <a:gd name="T32" fmla="*/ 114 w 384"/>
                <a:gd name="T33" fmla="*/ 110 h 281"/>
                <a:gd name="T34" fmla="*/ 126 w 384"/>
                <a:gd name="T35" fmla="*/ 110 h 281"/>
                <a:gd name="T36" fmla="*/ 132 w 384"/>
                <a:gd name="T37" fmla="*/ 106 h 281"/>
                <a:gd name="T38" fmla="*/ 157 w 384"/>
                <a:gd name="T39" fmla="*/ 98 h 281"/>
                <a:gd name="T40" fmla="*/ 165 w 384"/>
                <a:gd name="T41" fmla="*/ 87 h 281"/>
                <a:gd name="T42" fmla="*/ 153 w 384"/>
                <a:gd name="T43" fmla="*/ 73 h 281"/>
                <a:gd name="T44" fmla="*/ 158 w 384"/>
                <a:gd name="T45" fmla="*/ 62 h 281"/>
                <a:gd name="T46" fmla="*/ 163 w 384"/>
                <a:gd name="T47" fmla="*/ 55 h 281"/>
                <a:gd name="T48" fmla="*/ 166 w 384"/>
                <a:gd name="T49" fmla="*/ 41 h 281"/>
                <a:gd name="T50" fmla="*/ 170 w 384"/>
                <a:gd name="T51" fmla="*/ 26 h 281"/>
                <a:gd name="T52" fmla="*/ 179 w 384"/>
                <a:gd name="T53" fmla="*/ 19 h 281"/>
                <a:gd name="T54" fmla="*/ 174 w 384"/>
                <a:gd name="T55" fmla="*/ 4 h 281"/>
                <a:gd name="T56" fmla="*/ 150 w 384"/>
                <a:gd name="T57" fmla="*/ 1 h 281"/>
                <a:gd name="T58" fmla="*/ 124 w 384"/>
                <a:gd name="T59" fmla="*/ 3 h 281"/>
                <a:gd name="T60" fmla="*/ 100 w 384"/>
                <a:gd name="T61" fmla="*/ 16 h 281"/>
                <a:gd name="T62" fmla="*/ 81 w 384"/>
                <a:gd name="T63" fmla="*/ 25 h 281"/>
                <a:gd name="T64" fmla="*/ 55 w 384"/>
                <a:gd name="T65" fmla="*/ 27 h 281"/>
                <a:gd name="T66" fmla="*/ 39 w 384"/>
                <a:gd name="T67" fmla="*/ 26 h 281"/>
                <a:gd name="T68" fmla="*/ 19 w 384"/>
                <a:gd name="T69" fmla="*/ 18 h 281"/>
                <a:gd name="T70" fmla="*/ 4 w 384"/>
                <a:gd name="T71" fmla="*/ 16 h 2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4"/>
                <a:gd name="T109" fmla="*/ 0 h 281"/>
                <a:gd name="T110" fmla="*/ 384 w 384"/>
                <a:gd name="T111" fmla="*/ 281 h 2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4" h="281">
                  <a:moveTo>
                    <a:pt x="9" y="33"/>
                  </a:moveTo>
                  <a:lnTo>
                    <a:pt x="7" y="39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13" y="80"/>
                  </a:lnTo>
                  <a:lnTo>
                    <a:pt x="28" y="82"/>
                  </a:lnTo>
                  <a:lnTo>
                    <a:pt x="31" y="91"/>
                  </a:lnTo>
                  <a:lnTo>
                    <a:pt x="30" y="115"/>
                  </a:lnTo>
                  <a:lnTo>
                    <a:pt x="24" y="122"/>
                  </a:lnTo>
                  <a:lnTo>
                    <a:pt x="6" y="135"/>
                  </a:lnTo>
                  <a:lnTo>
                    <a:pt x="4" y="141"/>
                  </a:lnTo>
                  <a:lnTo>
                    <a:pt x="9" y="159"/>
                  </a:lnTo>
                  <a:lnTo>
                    <a:pt x="11" y="173"/>
                  </a:lnTo>
                  <a:lnTo>
                    <a:pt x="6" y="186"/>
                  </a:lnTo>
                  <a:lnTo>
                    <a:pt x="0" y="196"/>
                  </a:lnTo>
                  <a:lnTo>
                    <a:pt x="9" y="209"/>
                  </a:lnTo>
                  <a:lnTo>
                    <a:pt x="17" y="207"/>
                  </a:lnTo>
                  <a:lnTo>
                    <a:pt x="30" y="222"/>
                  </a:lnTo>
                  <a:lnTo>
                    <a:pt x="31" y="236"/>
                  </a:lnTo>
                  <a:lnTo>
                    <a:pt x="31" y="255"/>
                  </a:lnTo>
                  <a:lnTo>
                    <a:pt x="30" y="264"/>
                  </a:lnTo>
                  <a:lnTo>
                    <a:pt x="44" y="281"/>
                  </a:lnTo>
                  <a:lnTo>
                    <a:pt x="74" y="275"/>
                  </a:lnTo>
                  <a:lnTo>
                    <a:pt x="109" y="264"/>
                  </a:lnTo>
                  <a:lnTo>
                    <a:pt x="136" y="248"/>
                  </a:lnTo>
                  <a:lnTo>
                    <a:pt x="149" y="236"/>
                  </a:lnTo>
                  <a:lnTo>
                    <a:pt x="166" y="259"/>
                  </a:lnTo>
                  <a:lnTo>
                    <a:pt x="179" y="253"/>
                  </a:lnTo>
                  <a:lnTo>
                    <a:pt x="197" y="259"/>
                  </a:lnTo>
                  <a:lnTo>
                    <a:pt x="208" y="262"/>
                  </a:lnTo>
                  <a:lnTo>
                    <a:pt x="230" y="253"/>
                  </a:lnTo>
                  <a:lnTo>
                    <a:pt x="243" y="249"/>
                  </a:lnTo>
                  <a:lnTo>
                    <a:pt x="243" y="238"/>
                  </a:lnTo>
                  <a:lnTo>
                    <a:pt x="245" y="220"/>
                  </a:lnTo>
                  <a:lnTo>
                    <a:pt x="256" y="214"/>
                  </a:lnTo>
                  <a:lnTo>
                    <a:pt x="271" y="220"/>
                  </a:lnTo>
                  <a:lnTo>
                    <a:pt x="273" y="227"/>
                  </a:lnTo>
                  <a:lnTo>
                    <a:pt x="284" y="212"/>
                  </a:lnTo>
                  <a:lnTo>
                    <a:pt x="312" y="199"/>
                  </a:lnTo>
                  <a:lnTo>
                    <a:pt x="336" y="196"/>
                  </a:lnTo>
                  <a:lnTo>
                    <a:pt x="358" y="196"/>
                  </a:lnTo>
                  <a:lnTo>
                    <a:pt x="354" y="175"/>
                  </a:lnTo>
                  <a:lnTo>
                    <a:pt x="351" y="164"/>
                  </a:lnTo>
                  <a:lnTo>
                    <a:pt x="328" y="147"/>
                  </a:lnTo>
                  <a:lnTo>
                    <a:pt x="327" y="142"/>
                  </a:lnTo>
                  <a:lnTo>
                    <a:pt x="340" y="124"/>
                  </a:lnTo>
                  <a:lnTo>
                    <a:pt x="353" y="121"/>
                  </a:lnTo>
                  <a:lnTo>
                    <a:pt x="349" y="111"/>
                  </a:lnTo>
                  <a:lnTo>
                    <a:pt x="356" y="93"/>
                  </a:lnTo>
                  <a:lnTo>
                    <a:pt x="356" y="82"/>
                  </a:lnTo>
                  <a:lnTo>
                    <a:pt x="360" y="61"/>
                  </a:lnTo>
                  <a:lnTo>
                    <a:pt x="364" y="52"/>
                  </a:lnTo>
                  <a:lnTo>
                    <a:pt x="377" y="54"/>
                  </a:lnTo>
                  <a:lnTo>
                    <a:pt x="384" y="39"/>
                  </a:lnTo>
                  <a:lnTo>
                    <a:pt x="377" y="26"/>
                  </a:lnTo>
                  <a:lnTo>
                    <a:pt x="373" y="9"/>
                  </a:lnTo>
                  <a:lnTo>
                    <a:pt x="364" y="11"/>
                  </a:lnTo>
                  <a:lnTo>
                    <a:pt x="321" y="2"/>
                  </a:lnTo>
                  <a:lnTo>
                    <a:pt x="293" y="0"/>
                  </a:lnTo>
                  <a:lnTo>
                    <a:pt x="266" y="6"/>
                  </a:lnTo>
                  <a:lnTo>
                    <a:pt x="242" y="17"/>
                  </a:lnTo>
                  <a:lnTo>
                    <a:pt x="214" y="32"/>
                  </a:lnTo>
                  <a:lnTo>
                    <a:pt x="193" y="48"/>
                  </a:lnTo>
                  <a:lnTo>
                    <a:pt x="173" y="50"/>
                  </a:lnTo>
                  <a:lnTo>
                    <a:pt x="145" y="45"/>
                  </a:lnTo>
                  <a:lnTo>
                    <a:pt x="119" y="54"/>
                  </a:lnTo>
                  <a:lnTo>
                    <a:pt x="102" y="58"/>
                  </a:lnTo>
                  <a:lnTo>
                    <a:pt x="83" y="52"/>
                  </a:lnTo>
                  <a:lnTo>
                    <a:pt x="56" y="41"/>
                  </a:lnTo>
                  <a:lnTo>
                    <a:pt x="41" y="37"/>
                  </a:lnTo>
                  <a:lnTo>
                    <a:pt x="20" y="33"/>
                  </a:lnTo>
                  <a:lnTo>
                    <a:pt x="9" y="3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26" name="Freeform 93"/>
            <p:cNvSpPr>
              <a:spLocks noChangeAspect="1"/>
            </p:cNvSpPr>
            <p:nvPr/>
          </p:nvSpPr>
          <p:spPr bwMode="auto">
            <a:xfrm>
              <a:off x="1533" y="3793"/>
              <a:ext cx="77" cy="112"/>
            </a:xfrm>
            <a:custGeom>
              <a:avLst/>
              <a:gdLst>
                <a:gd name="T0" fmla="*/ 14 w 124"/>
                <a:gd name="T1" fmla="*/ 25 h 201"/>
                <a:gd name="T2" fmla="*/ 18 w 124"/>
                <a:gd name="T3" fmla="*/ 28 h 201"/>
                <a:gd name="T4" fmla="*/ 18 w 124"/>
                <a:gd name="T5" fmla="*/ 33 h 201"/>
                <a:gd name="T6" fmla="*/ 17 w 124"/>
                <a:gd name="T7" fmla="*/ 37 h 201"/>
                <a:gd name="T8" fmla="*/ 15 w 124"/>
                <a:gd name="T9" fmla="*/ 41 h 201"/>
                <a:gd name="T10" fmla="*/ 15 w 124"/>
                <a:gd name="T11" fmla="*/ 52 h 201"/>
                <a:gd name="T12" fmla="*/ 17 w 124"/>
                <a:gd name="T13" fmla="*/ 56 h 201"/>
                <a:gd name="T14" fmla="*/ 0 w 124"/>
                <a:gd name="T15" fmla="*/ 57 h 201"/>
                <a:gd name="T16" fmla="*/ 12 w 124"/>
                <a:gd name="T17" fmla="*/ 67 h 201"/>
                <a:gd name="T18" fmla="*/ 9 w 124"/>
                <a:gd name="T19" fmla="*/ 72 h 201"/>
                <a:gd name="T20" fmla="*/ 11 w 124"/>
                <a:gd name="T21" fmla="*/ 77 h 201"/>
                <a:gd name="T22" fmla="*/ 12 w 124"/>
                <a:gd name="T23" fmla="*/ 80 h 201"/>
                <a:gd name="T24" fmla="*/ 14 w 124"/>
                <a:gd name="T25" fmla="*/ 76 h 201"/>
                <a:gd name="T26" fmla="*/ 19 w 124"/>
                <a:gd name="T27" fmla="*/ 82 h 201"/>
                <a:gd name="T28" fmla="*/ 18 w 124"/>
                <a:gd name="T29" fmla="*/ 87 h 201"/>
                <a:gd name="T30" fmla="*/ 16 w 124"/>
                <a:gd name="T31" fmla="*/ 90 h 201"/>
                <a:gd name="T32" fmla="*/ 19 w 124"/>
                <a:gd name="T33" fmla="*/ 95 h 201"/>
                <a:gd name="T34" fmla="*/ 23 w 124"/>
                <a:gd name="T35" fmla="*/ 97 h 201"/>
                <a:gd name="T36" fmla="*/ 30 w 124"/>
                <a:gd name="T37" fmla="*/ 101 h 201"/>
                <a:gd name="T38" fmla="*/ 36 w 124"/>
                <a:gd name="T39" fmla="*/ 106 h 201"/>
                <a:gd name="T40" fmla="*/ 37 w 124"/>
                <a:gd name="T41" fmla="*/ 109 h 201"/>
                <a:gd name="T42" fmla="*/ 43 w 124"/>
                <a:gd name="T43" fmla="*/ 112 h 201"/>
                <a:gd name="T44" fmla="*/ 50 w 124"/>
                <a:gd name="T45" fmla="*/ 109 h 201"/>
                <a:gd name="T46" fmla="*/ 57 w 124"/>
                <a:gd name="T47" fmla="*/ 105 h 201"/>
                <a:gd name="T48" fmla="*/ 61 w 124"/>
                <a:gd name="T49" fmla="*/ 98 h 201"/>
                <a:gd name="T50" fmla="*/ 64 w 124"/>
                <a:gd name="T51" fmla="*/ 94 h 201"/>
                <a:gd name="T52" fmla="*/ 70 w 124"/>
                <a:gd name="T53" fmla="*/ 82 h 201"/>
                <a:gd name="T54" fmla="*/ 72 w 124"/>
                <a:gd name="T55" fmla="*/ 75 h 201"/>
                <a:gd name="T56" fmla="*/ 73 w 124"/>
                <a:gd name="T57" fmla="*/ 67 h 201"/>
                <a:gd name="T58" fmla="*/ 77 w 124"/>
                <a:gd name="T59" fmla="*/ 62 h 201"/>
                <a:gd name="T60" fmla="*/ 70 w 124"/>
                <a:gd name="T61" fmla="*/ 60 h 201"/>
                <a:gd name="T62" fmla="*/ 68 w 124"/>
                <a:gd name="T63" fmla="*/ 57 h 201"/>
                <a:gd name="T64" fmla="*/ 64 w 124"/>
                <a:gd name="T65" fmla="*/ 58 h 201"/>
                <a:gd name="T66" fmla="*/ 58 w 124"/>
                <a:gd name="T67" fmla="*/ 55 h 201"/>
                <a:gd name="T68" fmla="*/ 57 w 124"/>
                <a:gd name="T69" fmla="*/ 47 h 201"/>
                <a:gd name="T70" fmla="*/ 55 w 124"/>
                <a:gd name="T71" fmla="*/ 42 h 201"/>
                <a:gd name="T72" fmla="*/ 58 w 124"/>
                <a:gd name="T73" fmla="*/ 36 h 201"/>
                <a:gd name="T74" fmla="*/ 58 w 124"/>
                <a:gd name="T75" fmla="*/ 18 h 201"/>
                <a:gd name="T76" fmla="*/ 58 w 124"/>
                <a:gd name="T77" fmla="*/ 13 h 201"/>
                <a:gd name="T78" fmla="*/ 55 w 124"/>
                <a:gd name="T79" fmla="*/ 9 h 201"/>
                <a:gd name="T80" fmla="*/ 49 w 124"/>
                <a:gd name="T81" fmla="*/ 8 h 201"/>
                <a:gd name="T82" fmla="*/ 45 w 124"/>
                <a:gd name="T83" fmla="*/ 7 h 201"/>
                <a:gd name="T84" fmla="*/ 41 w 124"/>
                <a:gd name="T85" fmla="*/ 1 h 201"/>
                <a:gd name="T86" fmla="*/ 37 w 124"/>
                <a:gd name="T87" fmla="*/ 0 h 201"/>
                <a:gd name="T88" fmla="*/ 35 w 124"/>
                <a:gd name="T89" fmla="*/ 3 h 201"/>
                <a:gd name="T90" fmla="*/ 35 w 124"/>
                <a:gd name="T91" fmla="*/ 1 h 201"/>
                <a:gd name="T92" fmla="*/ 27 w 124"/>
                <a:gd name="T93" fmla="*/ 2 h 201"/>
                <a:gd name="T94" fmla="*/ 24 w 124"/>
                <a:gd name="T95" fmla="*/ 0 h 201"/>
                <a:gd name="T96" fmla="*/ 19 w 124"/>
                <a:gd name="T97" fmla="*/ 3 h 201"/>
                <a:gd name="T98" fmla="*/ 18 w 124"/>
                <a:gd name="T99" fmla="*/ 13 h 201"/>
                <a:gd name="T100" fmla="*/ 17 w 124"/>
                <a:gd name="T101" fmla="*/ 20 h 201"/>
                <a:gd name="T102" fmla="*/ 14 w 124"/>
                <a:gd name="T103" fmla="*/ 25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4"/>
                <a:gd name="T157" fmla="*/ 0 h 201"/>
                <a:gd name="T158" fmla="*/ 124 w 124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4" h="201">
                  <a:moveTo>
                    <a:pt x="22" y="45"/>
                  </a:moveTo>
                  <a:lnTo>
                    <a:pt x="29" y="51"/>
                  </a:lnTo>
                  <a:lnTo>
                    <a:pt x="29" y="60"/>
                  </a:lnTo>
                  <a:lnTo>
                    <a:pt x="28" y="66"/>
                  </a:lnTo>
                  <a:lnTo>
                    <a:pt x="24" y="74"/>
                  </a:lnTo>
                  <a:lnTo>
                    <a:pt x="24" y="93"/>
                  </a:lnTo>
                  <a:lnTo>
                    <a:pt x="27" y="101"/>
                  </a:lnTo>
                  <a:lnTo>
                    <a:pt x="0" y="102"/>
                  </a:lnTo>
                  <a:lnTo>
                    <a:pt x="19" y="120"/>
                  </a:lnTo>
                  <a:lnTo>
                    <a:pt x="14" y="129"/>
                  </a:lnTo>
                  <a:lnTo>
                    <a:pt x="18" y="138"/>
                  </a:lnTo>
                  <a:lnTo>
                    <a:pt x="19" y="144"/>
                  </a:lnTo>
                  <a:lnTo>
                    <a:pt x="22" y="136"/>
                  </a:lnTo>
                  <a:lnTo>
                    <a:pt x="30" y="147"/>
                  </a:lnTo>
                  <a:lnTo>
                    <a:pt x="29" y="157"/>
                  </a:lnTo>
                  <a:lnTo>
                    <a:pt x="25" y="162"/>
                  </a:lnTo>
                  <a:lnTo>
                    <a:pt x="30" y="171"/>
                  </a:lnTo>
                  <a:lnTo>
                    <a:pt x="37" y="174"/>
                  </a:lnTo>
                  <a:lnTo>
                    <a:pt x="48" y="182"/>
                  </a:lnTo>
                  <a:lnTo>
                    <a:pt x="58" y="190"/>
                  </a:lnTo>
                  <a:lnTo>
                    <a:pt x="59" y="196"/>
                  </a:lnTo>
                  <a:lnTo>
                    <a:pt x="70" y="201"/>
                  </a:lnTo>
                  <a:lnTo>
                    <a:pt x="80" y="196"/>
                  </a:lnTo>
                  <a:lnTo>
                    <a:pt x="92" y="189"/>
                  </a:lnTo>
                  <a:lnTo>
                    <a:pt x="98" y="176"/>
                  </a:lnTo>
                  <a:lnTo>
                    <a:pt x="103" y="168"/>
                  </a:lnTo>
                  <a:lnTo>
                    <a:pt x="113" y="148"/>
                  </a:lnTo>
                  <a:lnTo>
                    <a:pt x="116" y="134"/>
                  </a:lnTo>
                  <a:lnTo>
                    <a:pt x="117" y="120"/>
                  </a:lnTo>
                  <a:lnTo>
                    <a:pt x="124" y="111"/>
                  </a:lnTo>
                  <a:lnTo>
                    <a:pt x="113" y="108"/>
                  </a:lnTo>
                  <a:lnTo>
                    <a:pt x="109" y="102"/>
                  </a:lnTo>
                  <a:lnTo>
                    <a:pt x="103" y="104"/>
                  </a:lnTo>
                  <a:lnTo>
                    <a:pt x="94" y="99"/>
                  </a:lnTo>
                  <a:lnTo>
                    <a:pt x="91" y="85"/>
                  </a:lnTo>
                  <a:lnTo>
                    <a:pt x="88" y="75"/>
                  </a:lnTo>
                  <a:lnTo>
                    <a:pt x="94" y="65"/>
                  </a:lnTo>
                  <a:lnTo>
                    <a:pt x="94" y="33"/>
                  </a:lnTo>
                  <a:lnTo>
                    <a:pt x="94" y="23"/>
                  </a:lnTo>
                  <a:lnTo>
                    <a:pt x="88" y="16"/>
                  </a:lnTo>
                  <a:lnTo>
                    <a:pt x="79" y="15"/>
                  </a:lnTo>
                  <a:lnTo>
                    <a:pt x="72" y="12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6" y="5"/>
                  </a:lnTo>
                  <a:lnTo>
                    <a:pt x="56" y="2"/>
                  </a:lnTo>
                  <a:lnTo>
                    <a:pt x="44" y="3"/>
                  </a:lnTo>
                  <a:lnTo>
                    <a:pt x="39" y="0"/>
                  </a:lnTo>
                  <a:lnTo>
                    <a:pt x="30" y="6"/>
                  </a:lnTo>
                  <a:lnTo>
                    <a:pt x="29" y="24"/>
                  </a:lnTo>
                  <a:lnTo>
                    <a:pt x="27" y="36"/>
                  </a:lnTo>
                  <a:lnTo>
                    <a:pt x="22" y="4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27" name="Freeform 94"/>
            <p:cNvSpPr>
              <a:spLocks noChangeAspect="1"/>
            </p:cNvSpPr>
            <p:nvPr/>
          </p:nvSpPr>
          <p:spPr bwMode="auto">
            <a:xfrm>
              <a:off x="1593" y="3559"/>
              <a:ext cx="256" cy="181"/>
            </a:xfrm>
            <a:custGeom>
              <a:avLst/>
              <a:gdLst>
                <a:gd name="T0" fmla="*/ 57 w 550"/>
                <a:gd name="T1" fmla="*/ 21 h 402"/>
                <a:gd name="T2" fmla="*/ 47 w 550"/>
                <a:gd name="T3" fmla="*/ 26 h 402"/>
                <a:gd name="T4" fmla="*/ 44 w 550"/>
                <a:gd name="T5" fmla="*/ 59 h 402"/>
                <a:gd name="T6" fmla="*/ 29 w 550"/>
                <a:gd name="T7" fmla="*/ 76 h 402"/>
                <a:gd name="T8" fmla="*/ 9 w 550"/>
                <a:gd name="T9" fmla="*/ 85 h 402"/>
                <a:gd name="T10" fmla="*/ 0 w 550"/>
                <a:gd name="T11" fmla="*/ 97 h 402"/>
                <a:gd name="T12" fmla="*/ 8 w 550"/>
                <a:gd name="T13" fmla="*/ 107 h 402"/>
                <a:gd name="T14" fmla="*/ 8 w 550"/>
                <a:gd name="T15" fmla="*/ 116 h 402"/>
                <a:gd name="T16" fmla="*/ 19 w 550"/>
                <a:gd name="T17" fmla="*/ 118 h 402"/>
                <a:gd name="T18" fmla="*/ 24 w 550"/>
                <a:gd name="T19" fmla="*/ 133 h 402"/>
                <a:gd name="T20" fmla="*/ 27 w 550"/>
                <a:gd name="T21" fmla="*/ 146 h 402"/>
                <a:gd name="T22" fmla="*/ 35 w 550"/>
                <a:gd name="T23" fmla="*/ 146 h 402"/>
                <a:gd name="T24" fmla="*/ 48 w 550"/>
                <a:gd name="T25" fmla="*/ 147 h 402"/>
                <a:gd name="T26" fmla="*/ 48 w 550"/>
                <a:gd name="T27" fmla="*/ 154 h 402"/>
                <a:gd name="T28" fmla="*/ 57 w 550"/>
                <a:gd name="T29" fmla="*/ 161 h 402"/>
                <a:gd name="T30" fmla="*/ 57 w 550"/>
                <a:gd name="T31" fmla="*/ 170 h 402"/>
                <a:gd name="T32" fmla="*/ 74 w 550"/>
                <a:gd name="T33" fmla="*/ 174 h 402"/>
                <a:gd name="T34" fmla="*/ 99 w 550"/>
                <a:gd name="T35" fmla="*/ 181 h 402"/>
                <a:gd name="T36" fmla="*/ 118 w 550"/>
                <a:gd name="T37" fmla="*/ 176 h 402"/>
                <a:gd name="T38" fmla="*/ 139 w 550"/>
                <a:gd name="T39" fmla="*/ 178 h 402"/>
                <a:gd name="T40" fmla="*/ 151 w 550"/>
                <a:gd name="T41" fmla="*/ 171 h 402"/>
                <a:gd name="T42" fmla="*/ 185 w 550"/>
                <a:gd name="T43" fmla="*/ 156 h 402"/>
                <a:gd name="T44" fmla="*/ 205 w 550"/>
                <a:gd name="T45" fmla="*/ 158 h 402"/>
                <a:gd name="T46" fmla="*/ 221 w 550"/>
                <a:gd name="T47" fmla="*/ 160 h 402"/>
                <a:gd name="T48" fmla="*/ 230 w 550"/>
                <a:gd name="T49" fmla="*/ 153 h 402"/>
                <a:gd name="T50" fmla="*/ 231 w 550"/>
                <a:gd name="T51" fmla="*/ 127 h 402"/>
                <a:gd name="T52" fmla="*/ 240 w 550"/>
                <a:gd name="T53" fmla="*/ 118 h 402"/>
                <a:gd name="T54" fmla="*/ 248 w 550"/>
                <a:gd name="T55" fmla="*/ 118 h 402"/>
                <a:gd name="T56" fmla="*/ 250 w 550"/>
                <a:gd name="T57" fmla="*/ 112 h 402"/>
                <a:gd name="T58" fmla="*/ 256 w 550"/>
                <a:gd name="T59" fmla="*/ 106 h 402"/>
                <a:gd name="T60" fmla="*/ 243 w 550"/>
                <a:gd name="T61" fmla="*/ 102 h 402"/>
                <a:gd name="T62" fmla="*/ 228 w 550"/>
                <a:gd name="T63" fmla="*/ 105 h 402"/>
                <a:gd name="T64" fmla="*/ 213 w 550"/>
                <a:gd name="T65" fmla="*/ 102 h 402"/>
                <a:gd name="T66" fmla="*/ 210 w 550"/>
                <a:gd name="T67" fmla="*/ 90 h 402"/>
                <a:gd name="T68" fmla="*/ 205 w 550"/>
                <a:gd name="T69" fmla="*/ 78 h 402"/>
                <a:gd name="T70" fmla="*/ 202 w 550"/>
                <a:gd name="T71" fmla="*/ 67 h 402"/>
                <a:gd name="T72" fmla="*/ 203 w 550"/>
                <a:gd name="T73" fmla="*/ 56 h 402"/>
                <a:gd name="T74" fmla="*/ 192 w 550"/>
                <a:gd name="T75" fmla="*/ 39 h 402"/>
                <a:gd name="T76" fmla="*/ 189 w 550"/>
                <a:gd name="T77" fmla="*/ 27 h 402"/>
                <a:gd name="T78" fmla="*/ 177 w 550"/>
                <a:gd name="T79" fmla="*/ 18 h 402"/>
                <a:gd name="T80" fmla="*/ 170 w 550"/>
                <a:gd name="T81" fmla="*/ 4 h 402"/>
                <a:gd name="T82" fmla="*/ 162 w 550"/>
                <a:gd name="T83" fmla="*/ 0 h 402"/>
                <a:gd name="T84" fmla="*/ 153 w 550"/>
                <a:gd name="T85" fmla="*/ 6 h 402"/>
                <a:gd name="T86" fmla="*/ 143 w 550"/>
                <a:gd name="T87" fmla="*/ 7 h 402"/>
                <a:gd name="T88" fmla="*/ 134 w 550"/>
                <a:gd name="T89" fmla="*/ 12 h 402"/>
                <a:gd name="T90" fmla="*/ 121 w 550"/>
                <a:gd name="T91" fmla="*/ 14 h 402"/>
                <a:gd name="T92" fmla="*/ 109 w 550"/>
                <a:gd name="T93" fmla="*/ 6 h 402"/>
                <a:gd name="T94" fmla="*/ 95 w 550"/>
                <a:gd name="T95" fmla="*/ 11 h 402"/>
                <a:gd name="T96" fmla="*/ 84 w 550"/>
                <a:gd name="T97" fmla="*/ 10 h 402"/>
                <a:gd name="T98" fmla="*/ 70 w 550"/>
                <a:gd name="T99" fmla="*/ 9 h 402"/>
                <a:gd name="T100" fmla="*/ 63 w 550"/>
                <a:gd name="T101" fmla="*/ 13 h 402"/>
                <a:gd name="T102" fmla="*/ 60 w 550"/>
                <a:gd name="T103" fmla="*/ 14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0"/>
                <a:gd name="T157" fmla="*/ 0 h 402"/>
                <a:gd name="T158" fmla="*/ 550 w 550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0" h="402">
                  <a:moveTo>
                    <a:pt x="132" y="35"/>
                  </a:moveTo>
                  <a:lnTo>
                    <a:pt x="122" y="46"/>
                  </a:lnTo>
                  <a:lnTo>
                    <a:pt x="115" y="54"/>
                  </a:lnTo>
                  <a:lnTo>
                    <a:pt x="102" y="57"/>
                  </a:lnTo>
                  <a:lnTo>
                    <a:pt x="96" y="119"/>
                  </a:lnTo>
                  <a:lnTo>
                    <a:pt x="95" y="130"/>
                  </a:lnTo>
                  <a:lnTo>
                    <a:pt x="80" y="154"/>
                  </a:lnTo>
                  <a:lnTo>
                    <a:pt x="62" y="169"/>
                  </a:lnTo>
                  <a:lnTo>
                    <a:pt x="50" y="182"/>
                  </a:lnTo>
                  <a:lnTo>
                    <a:pt x="19" y="189"/>
                  </a:lnTo>
                  <a:lnTo>
                    <a:pt x="3" y="203"/>
                  </a:lnTo>
                  <a:lnTo>
                    <a:pt x="0" y="215"/>
                  </a:lnTo>
                  <a:lnTo>
                    <a:pt x="11" y="224"/>
                  </a:lnTo>
                  <a:lnTo>
                    <a:pt x="17" y="237"/>
                  </a:lnTo>
                  <a:lnTo>
                    <a:pt x="15" y="246"/>
                  </a:lnTo>
                  <a:lnTo>
                    <a:pt x="17" y="258"/>
                  </a:lnTo>
                  <a:lnTo>
                    <a:pt x="26" y="263"/>
                  </a:lnTo>
                  <a:lnTo>
                    <a:pt x="41" y="263"/>
                  </a:lnTo>
                  <a:lnTo>
                    <a:pt x="46" y="274"/>
                  </a:lnTo>
                  <a:lnTo>
                    <a:pt x="52" y="295"/>
                  </a:lnTo>
                  <a:lnTo>
                    <a:pt x="54" y="311"/>
                  </a:lnTo>
                  <a:lnTo>
                    <a:pt x="59" y="324"/>
                  </a:lnTo>
                  <a:lnTo>
                    <a:pt x="69" y="328"/>
                  </a:lnTo>
                  <a:lnTo>
                    <a:pt x="76" y="324"/>
                  </a:lnTo>
                  <a:lnTo>
                    <a:pt x="89" y="315"/>
                  </a:lnTo>
                  <a:lnTo>
                    <a:pt x="104" y="326"/>
                  </a:lnTo>
                  <a:lnTo>
                    <a:pt x="102" y="337"/>
                  </a:lnTo>
                  <a:lnTo>
                    <a:pt x="104" y="343"/>
                  </a:lnTo>
                  <a:lnTo>
                    <a:pt x="111" y="346"/>
                  </a:lnTo>
                  <a:lnTo>
                    <a:pt x="122" y="358"/>
                  </a:lnTo>
                  <a:lnTo>
                    <a:pt x="119" y="371"/>
                  </a:lnTo>
                  <a:lnTo>
                    <a:pt x="122" y="378"/>
                  </a:lnTo>
                  <a:lnTo>
                    <a:pt x="139" y="378"/>
                  </a:lnTo>
                  <a:lnTo>
                    <a:pt x="160" y="387"/>
                  </a:lnTo>
                  <a:lnTo>
                    <a:pt x="198" y="402"/>
                  </a:lnTo>
                  <a:lnTo>
                    <a:pt x="213" y="402"/>
                  </a:lnTo>
                  <a:lnTo>
                    <a:pt x="235" y="398"/>
                  </a:lnTo>
                  <a:lnTo>
                    <a:pt x="253" y="391"/>
                  </a:lnTo>
                  <a:lnTo>
                    <a:pt x="283" y="396"/>
                  </a:lnTo>
                  <a:lnTo>
                    <a:pt x="298" y="395"/>
                  </a:lnTo>
                  <a:lnTo>
                    <a:pt x="305" y="393"/>
                  </a:lnTo>
                  <a:lnTo>
                    <a:pt x="324" y="380"/>
                  </a:lnTo>
                  <a:lnTo>
                    <a:pt x="366" y="356"/>
                  </a:lnTo>
                  <a:lnTo>
                    <a:pt x="398" y="346"/>
                  </a:lnTo>
                  <a:lnTo>
                    <a:pt x="415" y="345"/>
                  </a:lnTo>
                  <a:lnTo>
                    <a:pt x="441" y="350"/>
                  </a:lnTo>
                  <a:lnTo>
                    <a:pt x="463" y="352"/>
                  </a:lnTo>
                  <a:lnTo>
                    <a:pt x="474" y="356"/>
                  </a:lnTo>
                  <a:lnTo>
                    <a:pt x="491" y="354"/>
                  </a:lnTo>
                  <a:lnTo>
                    <a:pt x="494" y="339"/>
                  </a:lnTo>
                  <a:lnTo>
                    <a:pt x="494" y="311"/>
                  </a:lnTo>
                  <a:lnTo>
                    <a:pt x="496" y="282"/>
                  </a:lnTo>
                  <a:lnTo>
                    <a:pt x="505" y="267"/>
                  </a:lnTo>
                  <a:lnTo>
                    <a:pt x="515" y="263"/>
                  </a:lnTo>
                  <a:lnTo>
                    <a:pt x="524" y="269"/>
                  </a:lnTo>
                  <a:lnTo>
                    <a:pt x="533" y="263"/>
                  </a:lnTo>
                  <a:lnTo>
                    <a:pt x="539" y="256"/>
                  </a:lnTo>
                  <a:lnTo>
                    <a:pt x="537" y="248"/>
                  </a:lnTo>
                  <a:lnTo>
                    <a:pt x="548" y="245"/>
                  </a:lnTo>
                  <a:lnTo>
                    <a:pt x="550" y="235"/>
                  </a:lnTo>
                  <a:lnTo>
                    <a:pt x="539" y="230"/>
                  </a:lnTo>
                  <a:lnTo>
                    <a:pt x="522" y="226"/>
                  </a:lnTo>
                  <a:lnTo>
                    <a:pt x="509" y="230"/>
                  </a:lnTo>
                  <a:lnTo>
                    <a:pt x="489" y="233"/>
                  </a:lnTo>
                  <a:lnTo>
                    <a:pt x="470" y="233"/>
                  </a:lnTo>
                  <a:lnTo>
                    <a:pt x="457" y="226"/>
                  </a:lnTo>
                  <a:lnTo>
                    <a:pt x="452" y="215"/>
                  </a:lnTo>
                  <a:lnTo>
                    <a:pt x="452" y="200"/>
                  </a:lnTo>
                  <a:lnTo>
                    <a:pt x="450" y="185"/>
                  </a:lnTo>
                  <a:lnTo>
                    <a:pt x="441" y="174"/>
                  </a:lnTo>
                  <a:lnTo>
                    <a:pt x="435" y="163"/>
                  </a:lnTo>
                  <a:lnTo>
                    <a:pt x="435" y="148"/>
                  </a:lnTo>
                  <a:lnTo>
                    <a:pt x="437" y="133"/>
                  </a:lnTo>
                  <a:lnTo>
                    <a:pt x="437" y="124"/>
                  </a:lnTo>
                  <a:lnTo>
                    <a:pt x="428" y="102"/>
                  </a:lnTo>
                  <a:lnTo>
                    <a:pt x="413" y="87"/>
                  </a:lnTo>
                  <a:lnTo>
                    <a:pt x="407" y="72"/>
                  </a:lnTo>
                  <a:lnTo>
                    <a:pt x="405" y="61"/>
                  </a:lnTo>
                  <a:lnTo>
                    <a:pt x="402" y="56"/>
                  </a:lnTo>
                  <a:lnTo>
                    <a:pt x="381" y="41"/>
                  </a:lnTo>
                  <a:lnTo>
                    <a:pt x="374" y="28"/>
                  </a:lnTo>
                  <a:lnTo>
                    <a:pt x="365" y="9"/>
                  </a:lnTo>
                  <a:lnTo>
                    <a:pt x="357" y="2"/>
                  </a:lnTo>
                  <a:lnTo>
                    <a:pt x="348" y="0"/>
                  </a:lnTo>
                  <a:lnTo>
                    <a:pt x="339" y="4"/>
                  </a:lnTo>
                  <a:lnTo>
                    <a:pt x="329" y="13"/>
                  </a:lnTo>
                  <a:lnTo>
                    <a:pt x="324" y="15"/>
                  </a:lnTo>
                  <a:lnTo>
                    <a:pt x="307" y="15"/>
                  </a:lnTo>
                  <a:lnTo>
                    <a:pt x="296" y="17"/>
                  </a:lnTo>
                  <a:lnTo>
                    <a:pt x="288" y="26"/>
                  </a:lnTo>
                  <a:lnTo>
                    <a:pt x="274" y="31"/>
                  </a:lnTo>
                  <a:lnTo>
                    <a:pt x="259" y="30"/>
                  </a:lnTo>
                  <a:lnTo>
                    <a:pt x="251" y="22"/>
                  </a:lnTo>
                  <a:lnTo>
                    <a:pt x="235" y="13"/>
                  </a:lnTo>
                  <a:lnTo>
                    <a:pt x="221" y="17"/>
                  </a:lnTo>
                  <a:lnTo>
                    <a:pt x="204" y="24"/>
                  </a:lnTo>
                  <a:lnTo>
                    <a:pt x="191" y="26"/>
                  </a:lnTo>
                  <a:lnTo>
                    <a:pt x="180" y="22"/>
                  </a:lnTo>
                  <a:lnTo>
                    <a:pt x="167" y="15"/>
                  </a:lnTo>
                  <a:lnTo>
                    <a:pt x="150" y="20"/>
                  </a:lnTo>
                  <a:lnTo>
                    <a:pt x="139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1"/>
                  </a:lnTo>
                  <a:lnTo>
                    <a:pt x="132" y="3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28" name="Freeform 95"/>
            <p:cNvSpPr>
              <a:spLocks noChangeAspect="1"/>
            </p:cNvSpPr>
            <p:nvPr/>
          </p:nvSpPr>
          <p:spPr bwMode="auto">
            <a:xfrm>
              <a:off x="1113" y="3386"/>
              <a:ext cx="98" cy="83"/>
            </a:xfrm>
            <a:custGeom>
              <a:avLst/>
              <a:gdLst>
                <a:gd name="T0" fmla="*/ 0 w 210"/>
                <a:gd name="T1" fmla="*/ 15 h 185"/>
                <a:gd name="T2" fmla="*/ 2 w 210"/>
                <a:gd name="T3" fmla="*/ 12 h 185"/>
                <a:gd name="T4" fmla="*/ 1 w 210"/>
                <a:gd name="T5" fmla="*/ 8 h 185"/>
                <a:gd name="T6" fmla="*/ 16 w 210"/>
                <a:gd name="T7" fmla="*/ 0 h 185"/>
                <a:gd name="T8" fmla="*/ 18 w 210"/>
                <a:gd name="T9" fmla="*/ 3 h 185"/>
                <a:gd name="T10" fmla="*/ 28 w 210"/>
                <a:gd name="T11" fmla="*/ 1 h 185"/>
                <a:gd name="T12" fmla="*/ 37 w 210"/>
                <a:gd name="T13" fmla="*/ 1 h 185"/>
                <a:gd name="T14" fmla="*/ 34 w 210"/>
                <a:gd name="T15" fmla="*/ 5 h 185"/>
                <a:gd name="T16" fmla="*/ 35 w 210"/>
                <a:gd name="T17" fmla="*/ 11 h 185"/>
                <a:gd name="T18" fmla="*/ 42 w 210"/>
                <a:gd name="T19" fmla="*/ 13 h 185"/>
                <a:gd name="T20" fmla="*/ 49 w 210"/>
                <a:gd name="T21" fmla="*/ 13 h 185"/>
                <a:gd name="T22" fmla="*/ 55 w 210"/>
                <a:gd name="T23" fmla="*/ 9 h 185"/>
                <a:gd name="T24" fmla="*/ 64 w 210"/>
                <a:gd name="T25" fmla="*/ 8 h 185"/>
                <a:gd name="T26" fmla="*/ 67 w 210"/>
                <a:gd name="T27" fmla="*/ 11 h 185"/>
                <a:gd name="T28" fmla="*/ 73 w 210"/>
                <a:gd name="T29" fmla="*/ 14 h 185"/>
                <a:gd name="T30" fmla="*/ 81 w 210"/>
                <a:gd name="T31" fmla="*/ 15 h 185"/>
                <a:gd name="T32" fmla="*/ 79 w 210"/>
                <a:gd name="T33" fmla="*/ 21 h 185"/>
                <a:gd name="T34" fmla="*/ 80 w 210"/>
                <a:gd name="T35" fmla="*/ 34 h 185"/>
                <a:gd name="T36" fmla="*/ 81 w 210"/>
                <a:gd name="T37" fmla="*/ 41 h 185"/>
                <a:gd name="T38" fmla="*/ 90 w 210"/>
                <a:gd name="T39" fmla="*/ 40 h 185"/>
                <a:gd name="T40" fmla="*/ 93 w 210"/>
                <a:gd name="T41" fmla="*/ 46 h 185"/>
                <a:gd name="T42" fmla="*/ 93 w 210"/>
                <a:gd name="T43" fmla="*/ 50 h 185"/>
                <a:gd name="T44" fmla="*/ 98 w 210"/>
                <a:gd name="T45" fmla="*/ 57 h 185"/>
                <a:gd name="T46" fmla="*/ 92 w 210"/>
                <a:gd name="T47" fmla="*/ 61 h 185"/>
                <a:gd name="T48" fmla="*/ 87 w 210"/>
                <a:gd name="T49" fmla="*/ 65 h 185"/>
                <a:gd name="T50" fmla="*/ 82 w 210"/>
                <a:gd name="T51" fmla="*/ 65 h 185"/>
                <a:gd name="T52" fmla="*/ 75 w 210"/>
                <a:gd name="T53" fmla="*/ 66 h 185"/>
                <a:gd name="T54" fmla="*/ 75 w 210"/>
                <a:gd name="T55" fmla="*/ 73 h 185"/>
                <a:gd name="T56" fmla="*/ 72 w 210"/>
                <a:gd name="T57" fmla="*/ 78 h 185"/>
                <a:gd name="T58" fmla="*/ 65 w 210"/>
                <a:gd name="T59" fmla="*/ 83 h 185"/>
                <a:gd name="T60" fmla="*/ 54 w 210"/>
                <a:gd name="T61" fmla="*/ 74 h 185"/>
                <a:gd name="T62" fmla="*/ 50 w 210"/>
                <a:gd name="T63" fmla="*/ 67 h 185"/>
                <a:gd name="T64" fmla="*/ 40 w 210"/>
                <a:gd name="T65" fmla="*/ 65 h 185"/>
                <a:gd name="T66" fmla="*/ 36 w 210"/>
                <a:gd name="T67" fmla="*/ 55 h 185"/>
                <a:gd name="T68" fmla="*/ 28 w 210"/>
                <a:gd name="T69" fmla="*/ 49 h 185"/>
                <a:gd name="T70" fmla="*/ 26 w 210"/>
                <a:gd name="T71" fmla="*/ 42 h 185"/>
                <a:gd name="T72" fmla="*/ 20 w 210"/>
                <a:gd name="T73" fmla="*/ 35 h 185"/>
                <a:gd name="T74" fmla="*/ 15 w 210"/>
                <a:gd name="T75" fmla="*/ 27 h 185"/>
                <a:gd name="T76" fmla="*/ 7 w 210"/>
                <a:gd name="T77" fmla="*/ 22 h 185"/>
                <a:gd name="T78" fmla="*/ 0 w 210"/>
                <a:gd name="T79" fmla="*/ 15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0"/>
                <a:gd name="T121" fmla="*/ 0 h 185"/>
                <a:gd name="T122" fmla="*/ 210 w 210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29" name="Freeform 96"/>
            <p:cNvSpPr>
              <a:spLocks noChangeAspect="1"/>
            </p:cNvSpPr>
            <p:nvPr/>
          </p:nvSpPr>
          <p:spPr bwMode="auto">
            <a:xfrm>
              <a:off x="1179" y="3449"/>
              <a:ext cx="27" cy="33"/>
            </a:xfrm>
            <a:custGeom>
              <a:avLst/>
              <a:gdLst>
                <a:gd name="T0" fmla="*/ 19 w 57"/>
                <a:gd name="T1" fmla="*/ 33 h 71"/>
                <a:gd name="T2" fmla="*/ 21 w 57"/>
                <a:gd name="T3" fmla="*/ 22 h 71"/>
                <a:gd name="T4" fmla="*/ 27 w 57"/>
                <a:gd name="T5" fmla="*/ 18 h 71"/>
                <a:gd name="T6" fmla="*/ 27 w 57"/>
                <a:gd name="T7" fmla="*/ 13 h 71"/>
                <a:gd name="T8" fmla="*/ 24 w 57"/>
                <a:gd name="T9" fmla="*/ 9 h 71"/>
                <a:gd name="T10" fmla="*/ 20 w 57"/>
                <a:gd name="T11" fmla="*/ 4 h 71"/>
                <a:gd name="T12" fmla="*/ 18 w 57"/>
                <a:gd name="T13" fmla="*/ 0 h 71"/>
                <a:gd name="T14" fmla="*/ 12 w 57"/>
                <a:gd name="T15" fmla="*/ 0 h 71"/>
                <a:gd name="T16" fmla="*/ 8 w 57"/>
                <a:gd name="T17" fmla="*/ 2 h 71"/>
                <a:gd name="T18" fmla="*/ 8 w 57"/>
                <a:gd name="T19" fmla="*/ 9 h 71"/>
                <a:gd name="T20" fmla="*/ 4 w 57"/>
                <a:gd name="T21" fmla="*/ 15 h 71"/>
                <a:gd name="T22" fmla="*/ 0 w 57"/>
                <a:gd name="T23" fmla="*/ 17 h 71"/>
                <a:gd name="T24" fmla="*/ 2 w 57"/>
                <a:gd name="T25" fmla="*/ 22 h 71"/>
                <a:gd name="T26" fmla="*/ 8 w 57"/>
                <a:gd name="T27" fmla="*/ 23 h 71"/>
                <a:gd name="T28" fmla="*/ 13 w 57"/>
                <a:gd name="T29" fmla="*/ 25 h 71"/>
                <a:gd name="T30" fmla="*/ 17 w 57"/>
                <a:gd name="T31" fmla="*/ 28 h 71"/>
                <a:gd name="T32" fmla="*/ 19 w 57"/>
                <a:gd name="T33" fmla="*/ 33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1"/>
                <a:gd name="T53" fmla="*/ 57 w 5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30" name="Freeform 97"/>
            <p:cNvSpPr>
              <a:spLocks noChangeAspect="1"/>
            </p:cNvSpPr>
            <p:nvPr/>
          </p:nvSpPr>
          <p:spPr bwMode="auto">
            <a:xfrm>
              <a:off x="1147" y="3325"/>
              <a:ext cx="100" cy="102"/>
            </a:xfrm>
            <a:custGeom>
              <a:avLst/>
              <a:gdLst>
                <a:gd name="T0" fmla="*/ 41 w 215"/>
                <a:gd name="T1" fmla="*/ 3 h 227"/>
                <a:gd name="T2" fmla="*/ 31 w 215"/>
                <a:gd name="T3" fmla="*/ 15 h 227"/>
                <a:gd name="T4" fmla="*/ 31 w 215"/>
                <a:gd name="T5" fmla="*/ 18 h 227"/>
                <a:gd name="T6" fmla="*/ 25 w 215"/>
                <a:gd name="T7" fmla="*/ 24 h 227"/>
                <a:gd name="T8" fmla="*/ 26 w 215"/>
                <a:gd name="T9" fmla="*/ 26 h 227"/>
                <a:gd name="T10" fmla="*/ 24 w 215"/>
                <a:gd name="T11" fmla="*/ 30 h 227"/>
                <a:gd name="T12" fmla="*/ 18 w 215"/>
                <a:gd name="T13" fmla="*/ 35 h 227"/>
                <a:gd name="T14" fmla="*/ 12 w 215"/>
                <a:gd name="T15" fmla="*/ 42 h 227"/>
                <a:gd name="T16" fmla="*/ 10 w 215"/>
                <a:gd name="T17" fmla="*/ 46 h 227"/>
                <a:gd name="T18" fmla="*/ 12 w 215"/>
                <a:gd name="T19" fmla="*/ 49 h 227"/>
                <a:gd name="T20" fmla="*/ 10 w 215"/>
                <a:gd name="T21" fmla="*/ 54 h 227"/>
                <a:gd name="T22" fmla="*/ 7 w 215"/>
                <a:gd name="T23" fmla="*/ 58 h 227"/>
                <a:gd name="T24" fmla="*/ 4 w 215"/>
                <a:gd name="T25" fmla="*/ 60 h 227"/>
                <a:gd name="T26" fmla="*/ 0 w 215"/>
                <a:gd name="T27" fmla="*/ 65 h 227"/>
                <a:gd name="T28" fmla="*/ 0 w 215"/>
                <a:gd name="T29" fmla="*/ 70 h 227"/>
                <a:gd name="T30" fmla="*/ 5 w 215"/>
                <a:gd name="T31" fmla="*/ 72 h 227"/>
                <a:gd name="T32" fmla="*/ 16 w 215"/>
                <a:gd name="T33" fmla="*/ 72 h 227"/>
                <a:gd name="T34" fmla="*/ 23 w 215"/>
                <a:gd name="T35" fmla="*/ 69 h 227"/>
                <a:gd name="T36" fmla="*/ 29 w 215"/>
                <a:gd name="T37" fmla="*/ 68 h 227"/>
                <a:gd name="T38" fmla="*/ 34 w 215"/>
                <a:gd name="T39" fmla="*/ 72 h 227"/>
                <a:gd name="T40" fmla="*/ 40 w 215"/>
                <a:gd name="T41" fmla="*/ 75 h 227"/>
                <a:gd name="T42" fmla="*/ 47 w 215"/>
                <a:gd name="T43" fmla="*/ 75 h 227"/>
                <a:gd name="T44" fmla="*/ 45 w 215"/>
                <a:gd name="T45" fmla="*/ 83 h 227"/>
                <a:gd name="T46" fmla="*/ 47 w 215"/>
                <a:gd name="T47" fmla="*/ 102 h 227"/>
                <a:gd name="T48" fmla="*/ 53 w 215"/>
                <a:gd name="T49" fmla="*/ 102 h 227"/>
                <a:gd name="T50" fmla="*/ 57 w 215"/>
                <a:gd name="T51" fmla="*/ 101 h 227"/>
                <a:gd name="T52" fmla="*/ 58 w 215"/>
                <a:gd name="T53" fmla="*/ 96 h 227"/>
                <a:gd name="T54" fmla="*/ 59 w 215"/>
                <a:gd name="T55" fmla="*/ 84 h 227"/>
                <a:gd name="T56" fmla="*/ 64 w 215"/>
                <a:gd name="T57" fmla="*/ 79 h 227"/>
                <a:gd name="T58" fmla="*/ 64 w 215"/>
                <a:gd name="T59" fmla="*/ 69 h 227"/>
                <a:gd name="T60" fmla="*/ 67 w 215"/>
                <a:gd name="T61" fmla="*/ 63 h 227"/>
                <a:gd name="T62" fmla="*/ 75 w 215"/>
                <a:gd name="T63" fmla="*/ 60 h 227"/>
                <a:gd name="T64" fmla="*/ 90 w 215"/>
                <a:gd name="T65" fmla="*/ 44 h 227"/>
                <a:gd name="T66" fmla="*/ 92 w 215"/>
                <a:gd name="T67" fmla="*/ 37 h 227"/>
                <a:gd name="T68" fmla="*/ 89 w 215"/>
                <a:gd name="T69" fmla="*/ 27 h 227"/>
                <a:gd name="T70" fmla="*/ 99 w 215"/>
                <a:gd name="T71" fmla="*/ 19 h 227"/>
                <a:gd name="T72" fmla="*/ 100 w 215"/>
                <a:gd name="T73" fmla="*/ 7 h 227"/>
                <a:gd name="T74" fmla="*/ 93 w 215"/>
                <a:gd name="T75" fmla="*/ 2 h 227"/>
                <a:gd name="T76" fmla="*/ 89 w 215"/>
                <a:gd name="T77" fmla="*/ 1 h 227"/>
                <a:gd name="T78" fmla="*/ 81 w 215"/>
                <a:gd name="T79" fmla="*/ 0 h 227"/>
                <a:gd name="T80" fmla="*/ 64 w 215"/>
                <a:gd name="T81" fmla="*/ 0 h 227"/>
                <a:gd name="T82" fmla="*/ 59 w 215"/>
                <a:gd name="T83" fmla="*/ 4 h 227"/>
                <a:gd name="T84" fmla="*/ 54 w 215"/>
                <a:gd name="T85" fmla="*/ 9 h 227"/>
                <a:gd name="T86" fmla="*/ 55 w 215"/>
                <a:gd name="T87" fmla="*/ 13 h 227"/>
                <a:gd name="T88" fmla="*/ 61 w 215"/>
                <a:gd name="T89" fmla="*/ 18 h 227"/>
                <a:gd name="T90" fmla="*/ 66 w 215"/>
                <a:gd name="T91" fmla="*/ 22 h 227"/>
                <a:gd name="T92" fmla="*/ 66 w 215"/>
                <a:gd name="T93" fmla="*/ 29 h 227"/>
                <a:gd name="T94" fmla="*/ 59 w 215"/>
                <a:gd name="T95" fmla="*/ 34 h 227"/>
                <a:gd name="T96" fmla="*/ 52 w 215"/>
                <a:gd name="T97" fmla="*/ 35 h 227"/>
                <a:gd name="T98" fmla="*/ 47 w 215"/>
                <a:gd name="T99" fmla="*/ 36 h 227"/>
                <a:gd name="T100" fmla="*/ 44 w 215"/>
                <a:gd name="T101" fmla="*/ 32 h 227"/>
                <a:gd name="T102" fmla="*/ 42 w 215"/>
                <a:gd name="T103" fmla="*/ 27 h 227"/>
                <a:gd name="T104" fmla="*/ 46 w 215"/>
                <a:gd name="T105" fmla="*/ 22 h 227"/>
                <a:gd name="T106" fmla="*/ 45 w 215"/>
                <a:gd name="T107" fmla="*/ 16 h 227"/>
                <a:gd name="T108" fmla="*/ 44 w 215"/>
                <a:gd name="T109" fmla="*/ 10 h 227"/>
                <a:gd name="T110" fmla="*/ 41 w 215"/>
                <a:gd name="T111" fmla="*/ 3 h 2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5"/>
                <a:gd name="T169" fmla="*/ 0 h 227"/>
                <a:gd name="T170" fmla="*/ 215 w 215"/>
                <a:gd name="T171" fmla="*/ 227 h 2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5" h="227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3"/>
                  </a:lnTo>
                  <a:lnTo>
                    <a:pt x="0" y="144"/>
                  </a:lnTo>
                  <a:lnTo>
                    <a:pt x="1" y="155"/>
                  </a:lnTo>
                  <a:lnTo>
                    <a:pt x="11" y="161"/>
                  </a:lnTo>
                  <a:lnTo>
                    <a:pt x="35" y="161"/>
                  </a:lnTo>
                  <a:lnTo>
                    <a:pt x="49" y="153"/>
                  </a:lnTo>
                  <a:lnTo>
                    <a:pt x="63" y="151"/>
                  </a:lnTo>
                  <a:lnTo>
                    <a:pt x="74" y="161"/>
                  </a:lnTo>
                  <a:lnTo>
                    <a:pt x="85" y="166"/>
                  </a:lnTo>
                  <a:lnTo>
                    <a:pt x="100" y="168"/>
                  </a:lnTo>
                  <a:lnTo>
                    <a:pt x="96" y="185"/>
                  </a:lnTo>
                  <a:lnTo>
                    <a:pt x="101" y="227"/>
                  </a:lnTo>
                  <a:lnTo>
                    <a:pt x="114" y="226"/>
                  </a:lnTo>
                  <a:lnTo>
                    <a:pt x="122" y="225"/>
                  </a:lnTo>
                  <a:lnTo>
                    <a:pt x="125" y="213"/>
                  </a:lnTo>
                  <a:lnTo>
                    <a:pt x="127" y="188"/>
                  </a:lnTo>
                  <a:lnTo>
                    <a:pt x="137" y="175"/>
                  </a:lnTo>
                  <a:lnTo>
                    <a:pt x="137" y="153"/>
                  </a:lnTo>
                  <a:lnTo>
                    <a:pt x="145" y="140"/>
                  </a:lnTo>
                  <a:lnTo>
                    <a:pt x="162" y="133"/>
                  </a:lnTo>
                  <a:lnTo>
                    <a:pt x="193" y="98"/>
                  </a:lnTo>
                  <a:lnTo>
                    <a:pt x="197" y="83"/>
                  </a:lnTo>
                  <a:lnTo>
                    <a:pt x="192" y="59"/>
                  </a:lnTo>
                  <a:lnTo>
                    <a:pt x="212" y="43"/>
                  </a:lnTo>
                  <a:lnTo>
                    <a:pt x="215" y="16"/>
                  </a:lnTo>
                  <a:lnTo>
                    <a:pt x="201" y="4"/>
                  </a:lnTo>
                  <a:lnTo>
                    <a:pt x="192" y="2"/>
                  </a:lnTo>
                  <a:lnTo>
                    <a:pt x="175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31" name="Freeform 98"/>
            <p:cNvSpPr>
              <a:spLocks noChangeAspect="1"/>
            </p:cNvSpPr>
            <p:nvPr/>
          </p:nvSpPr>
          <p:spPr bwMode="auto">
            <a:xfrm>
              <a:off x="807" y="3163"/>
              <a:ext cx="141" cy="125"/>
            </a:xfrm>
            <a:custGeom>
              <a:avLst/>
              <a:gdLst>
                <a:gd name="T0" fmla="*/ 50 w 303"/>
                <a:gd name="T1" fmla="*/ 52 h 277"/>
                <a:gd name="T2" fmla="*/ 49 w 303"/>
                <a:gd name="T3" fmla="*/ 63 h 277"/>
                <a:gd name="T4" fmla="*/ 40 w 303"/>
                <a:gd name="T5" fmla="*/ 61 h 277"/>
                <a:gd name="T6" fmla="*/ 29 w 303"/>
                <a:gd name="T7" fmla="*/ 75 h 277"/>
                <a:gd name="T8" fmla="*/ 15 w 303"/>
                <a:gd name="T9" fmla="*/ 86 h 277"/>
                <a:gd name="T10" fmla="*/ 6 w 303"/>
                <a:gd name="T11" fmla="*/ 88 h 277"/>
                <a:gd name="T12" fmla="*/ 3 w 303"/>
                <a:gd name="T13" fmla="*/ 91 h 277"/>
                <a:gd name="T14" fmla="*/ 5 w 303"/>
                <a:gd name="T15" fmla="*/ 100 h 277"/>
                <a:gd name="T16" fmla="*/ 2 w 303"/>
                <a:gd name="T17" fmla="*/ 111 h 277"/>
                <a:gd name="T18" fmla="*/ 8 w 303"/>
                <a:gd name="T19" fmla="*/ 111 h 277"/>
                <a:gd name="T20" fmla="*/ 14 w 303"/>
                <a:gd name="T21" fmla="*/ 110 h 277"/>
                <a:gd name="T22" fmla="*/ 11 w 303"/>
                <a:gd name="T23" fmla="*/ 118 h 277"/>
                <a:gd name="T24" fmla="*/ 25 w 303"/>
                <a:gd name="T25" fmla="*/ 121 h 277"/>
                <a:gd name="T26" fmla="*/ 37 w 303"/>
                <a:gd name="T27" fmla="*/ 125 h 277"/>
                <a:gd name="T28" fmla="*/ 50 w 303"/>
                <a:gd name="T29" fmla="*/ 118 h 277"/>
                <a:gd name="T30" fmla="*/ 87 w 303"/>
                <a:gd name="T31" fmla="*/ 121 h 277"/>
                <a:gd name="T32" fmla="*/ 106 w 303"/>
                <a:gd name="T33" fmla="*/ 109 h 277"/>
                <a:gd name="T34" fmla="*/ 116 w 303"/>
                <a:gd name="T35" fmla="*/ 100 h 277"/>
                <a:gd name="T36" fmla="*/ 125 w 303"/>
                <a:gd name="T37" fmla="*/ 88 h 277"/>
                <a:gd name="T38" fmla="*/ 129 w 303"/>
                <a:gd name="T39" fmla="*/ 61 h 277"/>
                <a:gd name="T40" fmla="*/ 134 w 303"/>
                <a:gd name="T41" fmla="*/ 48 h 277"/>
                <a:gd name="T42" fmla="*/ 127 w 303"/>
                <a:gd name="T43" fmla="*/ 34 h 277"/>
                <a:gd name="T44" fmla="*/ 117 w 303"/>
                <a:gd name="T45" fmla="*/ 32 h 277"/>
                <a:gd name="T46" fmla="*/ 112 w 303"/>
                <a:gd name="T47" fmla="*/ 19 h 277"/>
                <a:gd name="T48" fmla="*/ 126 w 303"/>
                <a:gd name="T49" fmla="*/ 0 h 277"/>
                <a:gd name="T50" fmla="*/ 104 w 303"/>
                <a:gd name="T51" fmla="*/ 2 h 277"/>
                <a:gd name="T52" fmla="*/ 94 w 303"/>
                <a:gd name="T53" fmla="*/ 9 h 277"/>
                <a:gd name="T54" fmla="*/ 84 w 303"/>
                <a:gd name="T55" fmla="*/ 10 h 277"/>
                <a:gd name="T56" fmla="*/ 95 w 303"/>
                <a:gd name="T57" fmla="*/ 20 h 277"/>
                <a:gd name="T58" fmla="*/ 74 w 303"/>
                <a:gd name="T59" fmla="*/ 23 h 277"/>
                <a:gd name="T60" fmla="*/ 53 w 303"/>
                <a:gd name="T61" fmla="*/ 14 h 277"/>
                <a:gd name="T62" fmla="*/ 47 w 303"/>
                <a:gd name="T63" fmla="*/ 24 h 277"/>
                <a:gd name="T64" fmla="*/ 46 w 303"/>
                <a:gd name="T65" fmla="*/ 30 h 277"/>
                <a:gd name="T66" fmla="*/ 40 w 303"/>
                <a:gd name="T67" fmla="*/ 40 h 277"/>
                <a:gd name="T68" fmla="*/ 34 w 303"/>
                <a:gd name="T69" fmla="*/ 50 h 277"/>
                <a:gd name="T70" fmla="*/ 41 w 303"/>
                <a:gd name="T71" fmla="*/ 57 h 2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3"/>
                <a:gd name="T109" fmla="*/ 0 h 277"/>
                <a:gd name="T110" fmla="*/ 303 w 303"/>
                <a:gd name="T111" fmla="*/ 277 h 2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3" h="277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8"/>
                  </a:lnTo>
                  <a:lnTo>
                    <a:pt x="11" y="221"/>
                  </a:lnTo>
                  <a:lnTo>
                    <a:pt x="0" y="233"/>
                  </a:lnTo>
                  <a:lnTo>
                    <a:pt x="4" y="245"/>
                  </a:lnTo>
                  <a:lnTo>
                    <a:pt x="17" y="245"/>
                  </a:lnTo>
                  <a:lnTo>
                    <a:pt x="22" y="236"/>
                  </a:lnTo>
                  <a:lnTo>
                    <a:pt x="30" y="244"/>
                  </a:lnTo>
                  <a:lnTo>
                    <a:pt x="20" y="251"/>
                  </a:lnTo>
                  <a:lnTo>
                    <a:pt x="24" y="262"/>
                  </a:lnTo>
                  <a:lnTo>
                    <a:pt x="30" y="264"/>
                  </a:lnTo>
                  <a:lnTo>
                    <a:pt x="54" y="268"/>
                  </a:lnTo>
                  <a:lnTo>
                    <a:pt x="58" y="270"/>
                  </a:lnTo>
                  <a:lnTo>
                    <a:pt x="80" y="277"/>
                  </a:lnTo>
                  <a:lnTo>
                    <a:pt x="89" y="273"/>
                  </a:lnTo>
                  <a:lnTo>
                    <a:pt x="108" y="262"/>
                  </a:lnTo>
                  <a:lnTo>
                    <a:pt x="136" y="268"/>
                  </a:lnTo>
                  <a:lnTo>
                    <a:pt x="186" y="268"/>
                  </a:lnTo>
                  <a:lnTo>
                    <a:pt x="214" y="262"/>
                  </a:lnTo>
                  <a:lnTo>
                    <a:pt x="227" y="242"/>
                  </a:lnTo>
                  <a:lnTo>
                    <a:pt x="244" y="233"/>
                  </a:lnTo>
                  <a:lnTo>
                    <a:pt x="249" y="221"/>
                  </a:lnTo>
                  <a:lnTo>
                    <a:pt x="255" y="205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32" name="Freeform 99"/>
            <p:cNvSpPr>
              <a:spLocks noChangeAspect="1"/>
            </p:cNvSpPr>
            <p:nvPr/>
          </p:nvSpPr>
          <p:spPr bwMode="auto">
            <a:xfrm>
              <a:off x="1288" y="3197"/>
              <a:ext cx="67" cy="81"/>
            </a:xfrm>
            <a:custGeom>
              <a:avLst/>
              <a:gdLst>
                <a:gd name="T0" fmla="*/ 5 w 145"/>
                <a:gd name="T1" fmla="*/ 69 h 179"/>
                <a:gd name="T2" fmla="*/ 9 w 145"/>
                <a:gd name="T3" fmla="*/ 75 h 179"/>
                <a:gd name="T4" fmla="*/ 16 w 145"/>
                <a:gd name="T5" fmla="*/ 75 h 179"/>
                <a:gd name="T6" fmla="*/ 23 w 145"/>
                <a:gd name="T7" fmla="*/ 77 h 179"/>
                <a:gd name="T8" fmla="*/ 28 w 145"/>
                <a:gd name="T9" fmla="*/ 81 h 179"/>
                <a:gd name="T10" fmla="*/ 34 w 145"/>
                <a:gd name="T11" fmla="*/ 81 h 179"/>
                <a:gd name="T12" fmla="*/ 30 w 145"/>
                <a:gd name="T13" fmla="*/ 76 h 179"/>
                <a:gd name="T14" fmla="*/ 33 w 145"/>
                <a:gd name="T15" fmla="*/ 69 h 179"/>
                <a:gd name="T16" fmla="*/ 36 w 145"/>
                <a:gd name="T17" fmla="*/ 62 h 179"/>
                <a:gd name="T18" fmla="*/ 38 w 145"/>
                <a:gd name="T19" fmla="*/ 53 h 179"/>
                <a:gd name="T20" fmla="*/ 46 w 145"/>
                <a:gd name="T21" fmla="*/ 48 h 179"/>
                <a:gd name="T22" fmla="*/ 52 w 145"/>
                <a:gd name="T23" fmla="*/ 44 h 179"/>
                <a:gd name="T24" fmla="*/ 52 w 145"/>
                <a:gd name="T25" fmla="*/ 39 h 179"/>
                <a:gd name="T26" fmla="*/ 52 w 145"/>
                <a:gd name="T27" fmla="*/ 31 h 179"/>
                <a:gd name="T28" fmla="*/ 53 w 145"/>
                <a:gd name="T29" fmla="*/ 28 h 179"/>
                <a:gd name="T30" fmla="*/ 59 w 145"/>
                <a:gd name="T31" fmla="*/ 27 h 179"/>
                <a:gd name="T32" fmla="*/ 62 w 145"/>
                <a:gd name="T33" fmla="*/ 29 h 179"/>
                <a:gd name="T34" fmla="*/ 67 w 145"/>
                <a:gd name="T35" fmla="*/ 23 h 179"/>
                <a:gd name="T36" fmla="*/ 65 w 145"/>
                <a:gd name="T37" fmla="*/ 18 h 179"/>
                <a:gd name="T38" fmla="*/ 62 w 145"/>
                <a:gd name="T39" fmla="*/ 17 h 179"/>
                <a:gd name="T40" fmla="*/ 56 w 145"/>
                <a:gd name="T41" fmla="*/ 17 h 179"/>
                <a:gd name="T42" fmla="*/ 53 w 145"/>
                <a:gd name="T43" fmla="*/ 17 h 179"/>
                <a:gd name="T44" fmla="*/ 52 w 145"/>
                <a:gd name="T45" fmla="*/ 9 h 179"/>
                <a:gd name="T46" fmla="*/ 52 w 145"/>
                <a:gd name="T47" fmla="*/ 2 h 179"/>
                <a:gd name="T48" fmla="*/ 48 w 145"/>
                <a:gd name="T49" fmla="*/ 0 h 179"/>
                <a:gd name="T50" fmla="*/ 46 w 145"/>
                <a:gd name="T51" fmla="*/ 3 h 179"/>
                <a:gd name="T52" fmla="*/ 36 w 145"/>
                <a:gd name="T53" fmla="*/ 1 h 179"/>
                <a:gd name="T54" fmla="*/ 34 w 145"/>
                <a:gd name="T55" fmla="*/ 3 h 179"/>
                <a:gd name="T56" fmla="*/ 36 w 145"/>
                <a:gd name="T57" fmla="*/ 10 h 179"/>
                <a:gd name="T58" fmla="*/ 35 w 145"/>
                <a:gd name="T59" fmla="*/ 17 h 179"/>
                <a:gd name="T60" fmla="*/ 31 w 145"/>
                <a:gd name="T61" fmla="*/ 12 h 179"/>
                <a:gd name="T62" fmla="*/ 29 w 145"/>
                <a:gd name="T63" fmla="*/ 8 h 179"/>
                <a:gd name="T64" fmla="*/ 23 w 145"/>
                <a:gd name="T65" fmla="*/ 9 h 179"/>
                <a:gd name="T66" fmla="*/ 21 w 145"/>
                <a:gd name="T67" fmla="*/ 13 h 179"/>
                <a:gd name="T68" fmla="*/ 19 w 145"/>
                <a:gd name="T69" fmla="*/ 14 h 179"/>
                <a:gd name="T70" fmla="*/ 19 w 145"/>
                <a:gd name="T71" fmla="*/ 20 h 179"/>
                <a:gd name="T72" fmla="*/ 18 w 145"/>
                <a:gd name="T73" fmla="*/ 19 h 179"/>
                <a:gd name="T74" fmla="*/ 13 w 145"/>
                <a:gd name="T75" fmla="*/ 12 h 179"/>
                <a:gd name="T76" fmla="*/ 10 w 145"/>
                <a:gd name="T77" fmla="*/ 9 h 179"/>
                <a:gd name="T78" fmla="*/ 7 w 145"/>
                <a:gd name="T79" fmla="*/ 11 h 179"/>
                <a:gd name="T80" fmla="*/ 8 w 145"/>
                <a:gd name="T81" fmla="*/ 15 h 179"/>
                <a:gd name="T82" fmla="*/ 8 w 145"/>
                <a:gd name="T83" fmla="*/ 18 h 179"/>
                <a:gd name="T84" fmla="*/ 3 w 145"/>
                <a:gd name="T85" fmla="*/ 19 h 179"/>
                <a:gd name="T86" fmla="*/ 3 w 145"/>
                <a:gd name="T87" fmla="*/ 25 h 179"/>
                <a:gd name="T88" fmla="*/ 7 w 145"/>
                <a:gd name="T89" fmla="*/ 31 h 179"/>
                <a:gd name="T90" fmla="*/ 7 w 145"/>
                <a:gd name="T91" fmla="*/ 35 h 179"/>
                <a:gd name="T92" fmla="*/ 5 w 145"/>
                <a:gd name="T93" fmla="*/ 39 h 179"/>
                <a:gd name="T94" fmla="*/ 0 w 145"/>
                <a:gd name="T95" fmla="*/ 43 h 179"/>
                <a:gd name="T96" fmla="*/ 1 w 145"/>
                <a:gd name="T97" fmla="*/ 48 h 179"/>
                <a:gd name="T98" fmla="*/ 6 w 145"/>
                <a:gd name="T99" fmla="*/ 52 h 179"/>
                <a:gd name="T100" fmla="*/ 8 w 145"/>
                <a:gd name="T101" fmla="*/ 56 h 179"/>
                <a:gd name="T102" fmla="*/ 7 w 145"/>
                <a:gd name="T103" fmla="*/ 64 h 179"/>
                <a:gd name="T104" fmla="*/ 5 w 145"/>
                <a:gd name="T105" fmla="*/ 69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5"/>
                <a:gd name="T160" fmla="*/ 0 h 179"/>
                <a:gd name="T161" fmla="*/ 145 w 145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5" h="179">
                  <a:moveTo>
                    <a:pt x="11" y="153"/>
                  </a:moveTo>
                  <a:lnTo>
                    <a:pt x="19" y="166"/>
                  </a:lnTo>
                  <a:lnTo>
                    <a:pt x="35" y="166"/>
                  </a:lnTo>
                  <a:lnTo>
                    <a:pt x="50" y="170"/>
                  </a:lnTo>
                  <a:lnTo>
                    <a:pt x="61" y="179"/>
                  </a:lnTo>
                  <a:lnTo>
                    <a:pt x="73" y="179"/>
                  </a:lnTo>
                  <a:lnTo>
                    <a:pt x="65" y="168"/>
                  </a:lnTo>
                  <a:lnTo>
                    <a:pt x="71" y="153"/>
                  </a:lnTo>
                  <a:lnTo>
                    <a:pt x="78" y="136"/>
                  </a:lnTo>
                  <a:lnTo>
                    <a:pt x="82" y="117"/>
                  </a:lnTo>
                  <a:lnTo>
                    <a:pt x="99" y="106"/>
                  </a:lnTo>
                  <a:lnTo>
                    <a:pt x="113" y="98"/>
                  </a:lnTo>
                  <a:lnTo>
                    <a:pt x="112" y="87"/>
                  </a:lnTo>
                  <a:lnTo>
                    <a:pt x="112" y="69"/>
                  </a:lnTo>
                  <a:lnTo>
                    <a:pt x="115" y="61"/>
                  </a:lnTo>
                  <a:lnTo>
                    <a:pt x="128" y="59"/>
                  </a:lnTo>
                  <a:lnTo>
                    <a:pt x="134" y="63"/>
                  </a:lnTo>
                  <a:lnTo>
                    <a:pt x="145" y="50"/>
                  </a:lnTo>
                  <a:lnTo>
                    <a:pt x="141" y="39"/>
                  </a:lnTo>
                  <a:lnTo>
                    <a:pt x="134" y="37"/>
                  </a:lnTo>
                  <a:lnTo>
                    <a:pt x="121" y="37"/>
                  </a:lnTo>
                  <a:lnTo>
                    <a:pt x="115" y="37"/>
                  </a:lnTo>
                  <a:lnTo>
                    <a:pt x="112" y="20"/>
                  </a:lnTo>
                  <a:lnTo>
                    <a:pt x="113" y="4"/>
                  </a:lnTo>
                  <a:lnTo>
                    <a:pt x="104" y="0"/>
                  </a:lnTo>
                  <a:lnTo>
                    <a:pt x="100" y="6"/>
                  </a:lnTo>
                  <a:lnTo>
                    <a:pt x="78" y="2"/>
                  </a:lnTo>
                  <a:lnTo>
                    <a:pt x="73" y="7"/>
                  </a:lnTo>
                  <a:lnTo>
                    <a:pt x="78" y="22"/>
                  </a:lnTo>
                  <a:lnTo>
                    <a:pt x="76" y="37"/>
                  </a:lnTo>
                  <a:lnTo>
                    <a:pt x="67" y="26"/>
                  </a:lnTo>
                  <a:lnTo>
                    <a:pt x="63" y="17"/>
                  </a:lnTo>
                  <a:lnTo>
                    <a:pt x="50" y="19"/>
                  </a:lnTo>
                  <a:lnTo>
                    <a:pt x="45" y="28"/>
                  </a:lnTo>
                  <a:lnTo>
                    <a:pt x="41" y="32"/>
                  </a:lnTo>
                  <a:lnTo>
                    <a:pt x="41" y="45"/>
                  </a:lnTo>
                  <a:lnTo>
                    <a:pt x="39" y="43"/>
                  </a:lnTo>
                  <a:lnTo>
                    <a:pt x="28" y="26"/>
                  </a:lnTo>
                  <a:lnTo>
                    <a:pt x="22" y="20"/>
                  </a:lnTo>
                  <a:lnTo>
                    <a:pt x="15" y="24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7" y="43"/>
                  </a:lnTo>
                  <a:lnTo>
                    <a:pt x="7" y="56"/>
                  </a:lnTo>
                  <a:lnTo>
                    <a:pt x="15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0" y="96"/>
                  </a:lnTo>
                  <a:lnTo>
                    <a:pt x="2" y="106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15" y="142"/>
                  </a:lnTo>
                  <a:lnTo>
                    <a:pt x="11" y="15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33" name="Freeform 100"/>
            <p:cNvSpPr>
              <a:spLocks noChangeAspect="1"/>
            </p:cNvSpPr>
            <p:nvPr/>
          </p:nvSpPr>
          <p:spPr bwMode="auto">
            <a:xfrm>
              <a:off x="1301" y="3173"/>
              <a:ext cx="51" cy="30"/>
            </a:xfrm>
            <a:custGeom>
              <a:avLst/>
              <a:gdLst>
                <a:gd name="T0" fmla="*/ 0 w 109"/>
                <a:gd name="T1" fmla="*/ 29 h 68"/>
                <a:gd name="T2" fmla="*/ 4 w 109"/>
                <a:gd name="T3" fmla="*/ 30 h 68"/>
                <a:gd name="T4" fmla="*/ 9 w 109"/>
                <a:gd name="T5" fmla="*/ 26 h 68"/>
                <a:gd name="T6" fmla="*/ 15 w 109"/>
                <a:gd name="T7" fmla="*/ 21 h 68"/>
                <a:gd name="T8" fmla="*/ 29 w 109"/>
                <a:gd name="T9" fmla="*/ 21 h 68"/>
                <a:gd name="T10" fmla="*/ 41 w 109"/>
                <a:gd name="T11" fmla="*/ 19 h 68"/>
                <a:gd name="T12" fmla="*/ 48 w 109"/>
                <a:gd name="T13" fmla="*/ 13 h 68"/>
                <a:gd name="T14" fmla="*/ 50 w 109"/>
                <a:gd name="T15" fmla="*/ 7 h 68"/>
                <a:gd name="T16" fmla="*/ 51 w 109"/>
                <a:gd name="T17" fmla="*/ 0 h 68"/>
                <a:gd name="T18" fmla="*/ 42 w 109"/>
                <a:gd name="T19" fmla="*/ 4 h 68"/>
                <a:gd name="T20" fmla="*/ 24 w 109"/>
                <a:gd name="T21" fmla="*/ 11 h 68"/>
                <a:gd name="T22" fmla="*/ 20 w 109"/>
                <a:gd name="T23" fmla="*/ 12 h 68"/>
                <a:gd name="T24" fmla="*/ 15 w 109"/>
                <a:gd name="T25" fmla="*/ 16 h 68"/>
                <a:gd name="T26" fmla="*/ 4 w 109"/>
                <a:gd name="T27" fmla="*/ 18 h 68"/>
                <a:gd name="T28" fmla="*/ 0 w 109"/>
                <a:gd name="T29" fmla="*/ 20 h 68"/>
                <a:gd name="T30" fmla="*/ 0 w 109"/>
                <a:gd name="T31" fmla="*/ 29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68"/>
                <a:gd name="T50" fmla="*/ 109 w 109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68">
                  <a:moveTo>
                    <a:pt x="0" y="66"/>
                  </a:moveTo>
                  <a:lnTo>
                    <a:pt x="9" y="68"/>
                  </a:lnTo>
                  <a:lnTo>
                    <a:pt x="20" y="60"/>
                  </a:lnTo>
                  <a:lnTo>
                    <a:pt x="31" y="47"/>
                  </a:lnTo>
                  <a:lnTo>
                    <a:pt x="61" y="47"/>
                  </a:lnTo>
                  <a:lnTo>
                    <a:pt x="87" y="42"/>
                  </a:lnTo>
                  <a:lnTo>
                    <a:pt x="102" y="30"/>
                  </a:lnTo>
                  <a:lnTo>
                    <a:pt x="107" y="15"/>
                  </a:lnTo>
                  <a:lnTo>
                    <a:pt x="109" y="0"/>
                  </a:lnTo>
                  <a:lnTo>
                    <a:pt x="89" y="9"/>
                  </a:lnTo>
                  <a:lnTo>
                    <a:pt x="52" y="26"/>
                  </a:lnTo>
                  <a:lnTo>
                    <a:pt x="42" y="28"/>
                  </a:lnTo>
                  <a:lnTo>
                    <a:pt x="31" y="36"/>
                  </a:lnTo>
                  <a:lnTo>
                    <a:pt x="9" y="40"/>
                  </a:lnTo>
                  <a:lnTo>
                    <a:pt x="0" y="45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34" name="Freeform 101"/>
            <p:cNvSpPr>
              <a:spLocks noChangeAspect="1"/>
            </p:cNvSpPr>
            <p:nvPr/>
          </p:nvSpPr>
          <p:spPr bwMode="auto">
            <a:xfrm>
              <a:off x="1321" y="3240"/>
              <a:ext cx="28" cy="33"/>
            </a:xfrm>
            <a:custGeom>
              <a:avLst/>
              <a:gdLst>
                <a:gd name="T0" fmla="*/ 9 w 47"/>
                <a:gd name="T1" fmla="*/ 0 h 57"/>
                <a:gd name="T2" fmla="*/ 27 w 47"/>
                <a:gd name="T3" fmla="*/ 12 h 57"/>
                <a:gd name="T4" fmla="*/ 28 w 47"/>
                <a:gd name="T5" fmla="*/ 17 h 57"/>
                <a:gd name="T6" fmla="*/ 21 w 47"/>
                <a:gd name="T7" fmla="*/ 23 h 57"/>
                <a:gd name="T8" fmla="*/ 15 w 47"/>
                <a:gd name="T9" fmla="*/ 28 h 57"/>
                <a:gd name="T10" fmla="*/ 17 w 47"/>
                <a:gd name="T11" fmla="*/ 33 h 57"/>
                <a:gd name="T12" fmla="*/ 9 w 47"/>
                <a:gd name="T13" fmla="*/ 32 h 57"/>
                <a:gd name="T14" fmla="*/ 1 w 47"/>
                <a:gd name="T15" fmla="*/ 23 h 57"/>
                <a:gd name="T16" fmla="*/ 0 w 47"/>
                <a:gd name="T17" fmla="*/ 17 h 57"/>
                <a:gd name="T18" fmla="*/ 4 w 47"/>
                <a:gd name="T19" fmla="*/ 10 h 57"/>
                <a:gd name="T20" fmla="*/ 9 w 4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7"/>
                <a:gd name="T35" fmla="*/ 47 w 4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7">
                  <a:moveTo>
                    <a:pt x="15" y="0"/>
                  </a:moveTo>
                  <a:lnTo>
                    <a:pt x="45" y="20"/>
                  </a:lnTo>
                  <a:lnTo>
                    <a:pt x="47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15" y="55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35" name="Freeform 102"/>
            <p:cNvSpPr>
              <a:spLocks noChangeAspect="1"/>
            </p:cNvSpPr>
            <p:nvPr/>
          </p:nvSpPr>
          <p:spPr bwMode="auto">
            <a:xfrm>
              <a:off x="1355" y="3241"/>
              <a:ext cx="32" cy="37"/>
            </a:xfrm>
            <a:custGeom>
              <a:avLst/>
              <a:gdLst>
                <a:gd name="T0" fmla="*/ 30 w 69"/>
                <a:gd name="T1" fmla="*/ 0 h 83"/>
                <a:gd name="T2" fmla="*/ 32 w 69"/>
                <a:gd name="T3" fmla="*/ 2 h 83"/>
                <a:gd name="T4" fmla="*/ 30 w 69"/>
                <a:gd name="T5" fmla="*/ 4 h 83"/>
                <a:gd name="T6" fmla="*/ 32 w 69"/>
                <a:gd name="T7" fmla="*/ 8 h 83"/>
                <a:gd name="T8" fmla="*/ 30 w 69"/>
                <a:gd name="T9" fmla="*/ 13 h 83"/>
                <a:gd name="T10" fmla="*/ 25 w 69"/>
                <a:gd name="T11" fmla="*/ 16 h 83"/>
                <a:gd name="T12" fmla="*/ 27 w 69"/>
                <a:gd name="T13" fmla="*/ 21 h 83"/>
                <a:gd name="T14" fmla="*/ 25 w 69"/>
                <a:gd name="T15" fmla="*/ 24 h 83"/>
                <a:gd name="T16" fmla="*/ 27 w 69"/>
                <a:gd name="T17" fmla="*/ 28 h 83"/>
                <a:gd name="T18" fmla="*/ 21 w 69"/>
                <a:gd name="T19" fmla="*/ 37 h 83"/>
                <a:gd name="T20" fmla="*/ 7 w 69"/>
                <a:gd name="T21" fmla="*/ 28 h 83"/>
                <a:gd name="T22" fmla="*/ 0 w 69"/>
                <a:gd name="T23" fmla="*/ 23 h 83"/>
                <a:gd name="T24" fmla="*/ 4 w 69"/>
                <a:gd name="T25" fmla="*/ 21 h 83"/>
                <a:gd name="T26" fmla="*/ 4 w 69"/>
                <a:gd name="T27" fmla="*/ 15 h 83"/>
                <a:gd name="T28" fmla="*/ 13 w 69"/>
                <a:gd name="T29" fmla="*/ 10 h 83"/>
                <a:gd name="T30" fmla="*/ 17 w 69"/>
                <a:gd name="T31" fmla="*/ 12 h 83"/>
                <a:gd name="T32" fmla="*/ 21 w 69"/>
                <a:gd name="T33" fmla="*/ 10 h 83"/>
                <a:gd name="T34" fmla="*/ 28 w 69"/>
                <a:gd name="T35" fmla="*/ 5 h 83"/>
                <a:gd name="T36" fmla="*/ 30 w 69"/>
                <a:gd name="T37" fmla="*/ 0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83"/>
                <a:gd name="T59" fmla="*/ 69 w 69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83">
                  <a:moveTo>
                    <a:pt x="65" y="0"/>
                  </a:moveTo>
                  <a:lnTo>
                    <a:pt x="69" y="4"/>
                  </a:lnTo>
                  <a:lnTo>
                    <a:pt x="65" y="9"/>
                  </a:lnTo>
                  <a:lnTo>
                    <a:pt x="69" y="18"/>
                  </a:lnTo>
                  <a:lnTo>
                    <a:pt x="64" y="29"/>
                  </a:lnTo>
                  <a:lnTo>
                    <a:pt x="54" y="37"/>
                  </a:lnTo>
                  <a:lnTo>
                    <a:pt x="58" y="46"/>
                  </a:lnTo>
                  <a:lnTo>
                    <a:pt x="54" y="54"/>
                  </a:lnTo>
                  <a:lnTo>
                    <a:pt x="58" y="63"/>
                  </a:lnTo>
                  <a:lnTo>
                    <a:pt x="45" y="83"/>
                  </a:lnTo>
                  <a:lnTo>
                    <a:pt x="16" y="63"/>
                  </a:lnTo>
                  <a:lnTo>
                    <a:pt x="0" y="52"/>
                  </a:lnTo>
                  <a:lnTo>
                    <a:pt x="9" y="46"/>
                  </a:lnTo>
                  <a:lnTo>
                    <a:pt x="9" y="33"/>
                  </a:lnTo>
                  <a:lnTo>
                    <a:pt x="27" y="22"/>
                  </a:lnTo>
                  <a:lnTo>
                    <a:pt x="36" y="26"/>
                  </a:lnTo>
                  <a:lnTo>
                    <a:pt x="45" y="22"/>
                  </a:lnTo>
                  <a:lnTo>
                    <a:pt x="60" y="1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36" name="Freeform 103"/>
            <p:cNvSpPr>
              <a:spLocks noChangeAspect="1"/>
            </p:cNvSpPr>
            <p:nvPr/>
          </p:nvSpPr>
          <p:spPr bwMode="auto">
            <a:xfrm>
              <a:off x="1336" y="3261"/>
              <a:ext cx="28" cy="34"/>
            </a:xfrm>
            <a:custGeom>
              <a:avLst/>
              <a:gdLst>
                <a:gd name="T0" fmla="*/ 0 w 28"/>
                <a:gd name="T1" fmla="*/ 0 h 35"/>
                <a:gd name="T2" fmla="*/ 19 w 28"/>
                <a:gd name="T3" fmla="*/ 6 h 35"/>
                <a:gd name="T4" fmla="*/ 26 w 28"/>
                <a:gd name="T5" fmla="*/ 15 h 35"/>
                <a:gd name="T6" fmla="*/ 28 w 28"/>
                <a:gd name="T7" fmla="*/ 27 h 35"/>
                <a:gd name="T8" fmla="*/ 19 w 28"/>
                <a:gd name="T9" fmla="*/ 34 h 35"/>
                <a:gd name="T10" fmla="*/ 5 w 28"/>
                <a:gd name="T11" fmla="*/ 28 h 35"/>
                <a:gd name="T12" fmla="*/ 2 w 28"/>
                <a:gd name="T13" fmla="*/ 19 h 35"/>
                <a:gd name="T14" fmla="*/ 0 w 28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5"/>
                <a:gd name="T26" fmla="*/ 28 w 28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5">
                  <a:moveTo>
                    <a:pt x="0" y="0"/>
                  </a:moveTo>
                  <a:lnTo>
                    <a:pt x="19" y="6"/>
                  </a:lnTo>
                  <a:lnTo>
                    <a:pt x="26" y="15"/>
                  </a:lnTo>
                  <a:lnTo>
                    <a:pt x="28" y="28"/>
                  </a:lnTo>
                  <a:lnTo>
                    <a:pt x="19" y="35"/>
                  </a:lnTo>
                  <a:lnTo>
                    <a:pt x="5" y="29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37" name="Freeform 104"/>
            <p:cNvSpPr>
              <a:spLocks noChangeAspect="1"/>
            </p:cNvSpPr>
            <p:nvPr/>
          </p:nvSpPr>
          <p:spPr bwMode="auto">
            <a:xfrm>
              <a:off x="1420" y="3240"/>
              <a:ext cx="28" cy="48"/>
            </a:xfrm>
            <a:custGeom>
              <a:avLst/>
              <a:gdLst>
                <a:gd name="T0" fmla="*/ 9 w 16"/>
                <a:gd name="T1" fmla="*/ 0 h 29"/>
                <a:gd name="T2" fmla="*/ 0 w 16"/>
                <a:gd name="T3" fmla="*/ 8 h 29"/>
                <a:gd name="T4" fmla="*/ 0 w 16"/>
                <a:gd name="T5" fmla="*/ 33 h 29"/>
                <a:gd name="T6" fmla="*/ 19 w 16"/>
                <a:gd name="T7" fmla="*/ 48 h 29"/>
                <a:gd name="T8" fmla="*/ 28 w 16"/>
                <a:gd name="T9" fmla="*/ 26 h 29"/>
                <a:gd name="T10" fmla="*/ 9 w 16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9"/>
                <a:gd name="T20" fmla="*/ 16 w 1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9">
                  <a:moveTo>
                    <a:pt x="5" y="0"/>
                  </a:moveTo>
                  <a:lnTo>
                    <a:pt x="0" y="5"/>
                  </a:lnTo>
                  <a:lnTo>
                    <a:pt x="0" y="20"/>
                  </a:lnTo>
                  <a:lnTo>
                    <a:pt x="11" y="29"/>
                  </a:lnTo>
                  <a:lnTo>
                    <a:pt x="16" y="1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38" name="Freeform 105"/>
            <p:cNvSpPr>
              <a:spLocks noChangeAspect="1"/>
            </p:cNvSpPr>
            <p:nvPr/>
          </p:nvSpPr>
          <p:spPr bwMode="auto">
            <a:xfrm>
              <a:off x="1380" y="3284"/>
              <a:ext cx="32" cy="27"/>
            </a:xfrm>
            <a:custGeom>
              <a:avLst/>
              <a:gdLst>
                <a:gd name="T0" fmla="*/ 3 w 24"/>
                <a:gd name="T1" fmla="*/ 0 h 22"/>
                <a:gd name="T2" fmla="*/ 0 w 24"/>
                <a:gd name="T3" fmla="*/ 5 h 22"/>
                <a:gd name="T4" fmla="*/ 3 w 24"/>
                <a:gd name="T5" fmla="*/ 18 h 22"/>
                <a:gd name="T6" fmla="*/ 20 w 24"/>
                <a:gd name="T7" fmla="*/ 27 h 22"/>
                <a:gd name="T8" fmla="*/ 32 w 24"/>
                <a:gd name="T9" fmla="*/ 16 h 22"/>
                <a:gd name="T10" fmla="*/ 3 w 2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39" name="Freeform 106"/>
            <p:cNvSpPr>
              <a:spLocks noChangeAspect="1"/>
            </p:cNvSpPr>
            <p:nvPr/>
          </p:nvSpPr>
          <p:spPr bwMode="auto">
            <a:xfrm>
              <a:off x="1198" y="3272"/>
              <a:ext cx="240" cy="308"/>
            </a:xfrm>
            <a:custGeom>
              <a:avLst/>
              <a:gdLst>
                <a:gd name="T0" fmla="*/ 94 w 512"/>
                <a:gd name="T1" fmla="*/ 7 h 684"/>
                <a:gd name="T2" fmla="*/ 97 w 512"/>
                <a:gd name="T3" fmla="*/ 22 h 684"/>
                <a:gd name="T4" fmla="*/ 95 w 512"/>
                <a:gd name="T5" fmla="*/ 32 h 684"/>
                <a:gd name="T6" fmla="*/ 108 w 512"/>
                <a:gd name="T7" fmla="*/ 48 h 684"/>
                <a:gd name="T8" fmla="*/ 89 w 512"/>
                <a:gd name="T9" fmla="*/ 43 h 684"/>
                <a:gd name="T10" fmla="*/ 74 w 512"/>
                <a:gd name="T11" fmla="*/ 55 h 684"/>
                <a:gd name="T12" fmla="*/ 64 w 512"/>
                <a:gd name="T13" fmla="*/ 45 h 684"/>
                <a:gd name="T14" fmla="*/ 45 w 512"/>
                <a:gd name="T15" fmla="*/ 55 h 684"/>
                <a:gd name="T16" fmla="*/ 48 w 512"/>
                <a:gd name="T17" fmla="*/ 71 h 684"/>
                <a:gd name="T18" fmla="*/ 38 w 512"/>
                <a:gd name="T19" fmla="*/ 79 h 684"/>
                <a:gd name="T20" fmla="*/ 40 w 512"/>
                <a:gd name="T21" fmla="*/ 94 h 684"/>
                <a:gd name="T22" fmla="*/ 27 w 512"/>
                <a:gd name="T23" fmla="*/ 110 h 684"/>
                <a:gd name="T24" fmla="*/ 13 w 512"/>
                <a:gd name="T25" fmla="*/ 122 h 684"/>
                <a:gd name="T26" fmla="*/ 9 w 512"/>
                <a:gd name="T27" fmla="*/ 147 h 684"/>
                <a:gd name="T28" fmla="*/ 7 w 512"/>
                <a:gd name="T29" fmla="*/ 158 h 684"/>
                <a:gd name="T30" fmla="*/ 1 w 512"/>
                <a:gd name="T31" fmla="*/ 180 h 684"/>
                <a:gd name="T32" fmla="*/ 9 w 512"/>
                <a:gd name="T33" fmla="*/ 191 h 684"/>
                <a:gd name="T34" fmla="*/ 0 w 512"/>
                <a:gd name="T35" fmla="*/ 205 h 684"/>
                <a:gd name="T36" fmla="*/ 13 w 512"/>
                <a:gd name="T37" fmla="*/ 220 h 684"/>
                <a:gd name="T38" fmla="*/ 38 w 512"/>
                <a:gd name="T39" fmla="*/ 223 h 684"/>
                <a:gd name="T40" fmla="*/ 42 w 512"/>
                <a:gd name="T41" fmla="*/ 234 h 684"/>
                <a:gd name="T42" fmla="*/ 31 w 512"/>
                <a:gd name="T43" fmla="*/ 249 h 684"/>
                <a:gd name="T44" fmla="*/ 21 w 512"/>
                <a:gd name="T45" fmla="*/ 274 h 684"/>
                <a:gd name="T46" fmla="*/ 34 w 512"/>
                <a:gd name="T47" fmla="*/ 289 h 684"/>
                <a:gd name="T48" fmla="*/ 46 w 512"/>
                <a:gd name="T49" fmla="*/ 283 h 684"/>
                <a:gd name="T50" fmla="*/ 59 w 512"/>
                <a:gd name="T51" fmla="*/ 287 h 684"/>
                <a:gd name="T52" fmla="*/ 70 w 512"/>
                <a:gd name="T53" fmla="*/ 297 h 684"/>
                <a:gd name="T54" fmla="*/ 92 w 512"/>
                <a:gd name="T55" fmla="*/ 300 h 684"/>
                <a:gd name="T56" fmla="*/ 107 w 512"/>
                <a:gd name="T57" fmla="*/ 303 h 684"/>
                <a:gd name="T58" fmla="*/ 130 w 512"/>
                <a:gd name="T59" fmla="*/ 303 h 684"/>
                <a:gd name="T60" fmla="*/ 144 w 512"/>
                <a:gd name="T61" fmla="*/ 301 h 684"/>
                <a:gd name="T62" fmla="*/ 160 w 512"/>
                <a:gd name="T63" fmla="*/ 301 h 684"/>
                <a:gd name="T64" fmla="*/ 179 w 512"/>
                <a:gd name="T65" fmla="*/ 305 h 684"/>
                <a:gd name="T66" fmla="*/ 175 w 512"/>
                <a:gd name="T67" fmla="*/ 292 h 684"/>
                <a:gd name="T68" fmla="*/ 202 w 512"/>
                <a:gd name="T69" fmla="*/ 267 h 684"/>
                <a:gd name="T70" fmla="*/ 189 w 512"/>
                <a:gd name="T71" fmla="*/ 255 h 684"/>
                <a:gd name="T72" fmla="*/ 163 w 512"/>
                <a:gd name="T73" fmla="*/ 230 h 684"/>
                <a:gd name="T74" fmla="*/ 156 w 512"/>
                <a:gd name="T75" fmla="*/ 208 h 684"/>
                <a:gd name="T76" fmla="*/ 165 w 512"/>
                <a:gd name="T77" fmla="*/ 202 h 684"/>
                <a:gd name="T78" fmla="*/ 217 w 512"/>
                <a:gd name="T79" fmla="*/ 180 h 684"/>
                <a:gd name="T80" fmla="*/ 236 w 512"/>
                <a:gd name="T81" fmla="*/ 179 h 684"/>
                <a:gd name="T82" fmla="*/ 240 w 512"/>
                <a:gd name="T83" fmla="*/ 163 h 684"/>
                <a:gd name="T84" fmla="*/ 235 w 512"/>
                <a:gd name="T85" fmla="*/ 135 h 684"/>
                <a:gd name="T86" fmla="*/ 231 w 512"/>
                <a:gd name="T87" fmla="*/ 115 h 684"/>
                <a:gd name="T88" fmla="*/ 225 w 512"/>
                <a:gd name="T89" fmla="*/ 93 h 684"/>
                <a:gd name="T90" fmla="*/ 215 w 512"/>
                <a:gd name="T91" fmla="*/ 59 h 684"/>
                <a:gd name="T92" fmla="*/ 194 w 512"/>
                <a:gd name="T93" fmla="*/ 38 h 684"/>
                <a:gd name="T94" fmla="*/ 178 w 512"/>
                <a:gd name="T95" fmla="*/ 37 h 684"/>
                <a:gd name="T96" fmla="*/ 150 w 512"/>
                <a:gd name="T97" fmla="*/ 48 h 684"/>
                <a:gd name="T98" fmla="*/ 147 w 512"/>
                <a:gd name="T99" fmla="*/ 39 h 684"/>
                <a:gd name="T100" fmla="*/ 133 w 512"/>
                <a:gd name="T101" fmla="*/ 27 h 684"/>
                <a:gd name="T102" fmla="*/ 122 w 512"/>
                <a:gd name="T103" fmla="*/ 7 h 684"/>
                <a:gd name="T104" fmla="*/ 105 w 512"/>
                <a:gd name="T105" fmla="*/ 1 h 6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684"/>
                <a:gd name="T161" fmla="*/ 512 w 512"/>
                <a:gd name="T162" fmla="*/ 684 h 6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684">
                  <a:moveTo>
                    <a:pt x="212" y="0"/>
                  </a:moveTo>
                  <a:lnTo>
                    <a:pt x="201" y="7"/>
                  </a:lnTo>
                  <a:lnTo>
                    <a:pt x="201" y="15"/>
                  </a:lnTo>
                  <a:lnTo>
                    <a:pt x="203" y="22"/>
                  </a:lnTo>
                  <a:lnTo>
                    <a:pt x="205" y="33"/>
                  </a:lnTo>
                  <a:lnTo>
                    <a:pt x="207" y="48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203" y="72"/>
                  </a:lnTo>
                  <a:lnTo>
                    <a:pt x="218" y="85"/>
                  </a:lnTo>
                  <a:lnTo>
                    <a:pt x="227" y="87"/>
                  </a:lnTo>
                  <a:lnTo>
                    <a:pt x="231" y="107"/>
                  </a:lnTo>
                  <a:lnTo>
                    <a:pt x="210" y="102"/>
                  </a:lnTo>
                  <a:lnTo>
                    <a:pt x="199" y="91"/>
                  </a:lnTo>
                  <a:lnTo>
                    <a:pt x="190" y="96"/>
                  </a:lnTo>
                  <a:lnTo>
                    <a:pt x="173" y="117"/>
                  </a:lnTo>
                  <a:lnTo>
                    <a:pt x="166" y="124"/>
                  </a:lnTo>
                  <a:lnTo>
                    <a:pt x="158" y="122"/>
                  </a:lnTo>
                  <a:lnTo>
                    <a:pt x="157" y="113"/>
                  </a:lnTo>
                  <a:lnTo>
                    <a:pt x="151" y="106"/>
                  </a:lnTo>
                  <a:lnTo>
                    <a:pt x="136" y="100"/>
                  </a:lnTo>
                  <a:lnTo>
                    <a:pt x="114" y="100"/>
                  </a:lnTo>
                  <a:lnTo>
                    <a:pt x="107" y="109"/>
                  </a:lnTo>
                  <a:lnTo>
                    <a:pt x="95" y="122"/>
                  </a:lnTo>
                  <a:lnTo>
                    <a:pt x="105" y="131"/>
                  </a:lnTo>
                  <a:lnTo>
                    <a:pt x="105" y="148"/>
                  </a:lnTo>
                  <a:lnTo>
                    <a:pt x="103" y="157"/>
                  </a:lnTo>
                  <a:lnTo>
                    <a:pt x="99" y="165"/>
                  </a:lnTo>
                  <a:lnTo>
                    <a:pt x="86" y="174"/>
                  </a:lnTo>
                  <a:lnTo>
                    <a:pt x="82" y="176"/>
                  </a:lnTo>
                  <a:lnTo>
                    <a:pt x="84" y="189"/>
                  </a:lnTo>
                  <a:lnTo>
                    <a:pt x="90" y="198"/>
                  </a:lnTo>
                  <a:lnTo>
                    <a:pt x="86" y="209"/>
                  </a:lnTo>
                  <a:lnTo>
                    <a:pt x="77" y="222"/>
                  </a:lnTo>
                  <a:lnTo>
                    <a:pt x="66" y="235"/>
                  </a:lnTo>
                  <a:lnTo>
                    <a:pt x="58" y="244"/>
                  </a:lnTo>
                  <a:lnTo>
                    <a:pt x="45" y="254"/>
                  </a:lnTo>
                  <a:lnTo>
                    <a:pt x="35" y="257"/>
                  </a:lnTo>
                  <a:lnTo>
                    <a:pt x="28" y="272"/>
                  </a:lnTo>
                  <a:lnTo>
                    <a:pt x="26" y="294"/>
                  </a:lnTo>
                  <a:lnTo>
                    <a:pt x="19" y="307"/>
                  </a:lnTo>
                  <a:lnTo>
                    <a:pt x="19" y="326"/>
                  </a:lnTo>
                  <a:lnTo>
                    <a:pt x="11" y="335"/>
                  </a:lnTo>
                  <a:lnTo>
                    <a:pt x="9" y="341"/>
                  </a:lnTo>
                  <a:lnTo>
                    <a:pt x="15" y="350"/>
                  </a:lnTo>
                  <a:lnTo>
                    <a:pt x="19" y="365"/>
                  </a:lnTo>
                  <a:lnTo>
                    <a:pt x="28" y="378"/>
                  </a:lnTo>
                  <a:lnTo>
                    <a:pt x="2" y="400"/>
                  </a:lnTo>
                  <a:lnTo>
                    <a:pt x="7" y="413"/>
                  </a:lnTo>
                  <a:lnTo>
                    <a:pt x="17" y="422"/>
                  </a:lnTo>
                  <a:lnTo>
                    <a:pt x="19" y="424"/>
                  </a:lnTo>
                  <a:lnTo>
                    <a:pt x="19" y="433"/>
                  </a:lnTo>
                  <a:lnTo>
                    <a:pt x="6" y="442"/>
                  </a:lnTo>
                  <a:lnTo>
                    <a:pt x="0" y="455"/>
                  </a:lnTo>
                  <a:lnTo>
                    <a:pt x="6" y="472"/>
                  </a:lnTo>
                  <a:lnTo>
                    <a:pt x="13" y="483"/>
                  </a:lnTo>
                  <a:lnTo>
                    <a:pt x="28" y="489"/>
                  </a:lnTo>
                  <a:lnTo>
                    <a:pt x="47" y="492"/>
                  </a:lnTo>
                  <a:lnTo>
                    <a:pt x="66" y="494"/>
                  </a:lnTo>
                  <a:lnTo>
                    <a:pt x="81" y="496"/>
                  </a:lnTo>
                  <a:lnTo>
                    <a:pt x="92" y="504"/>
                  </a:lnTo>
                  <a:lnTo>
                    <a:pt x="103" y="513"/>
                  </a:lnTo>
                  <a:lnTo>
                    <a:pt x="90" y="520"/>
                  </a:lnTo>
                  <a:lnTo>
                    <a:pt x="79" y="531"/>
                  </a:lnTo>
                  <a:lnTo>
                    <a:pt x="68" y="541"/>
                  </a:lnTo>
                  <a:lnTo>
                    <a:pt x="66" y="553"/>
                  </a:lnTo>
                  <a:lnTo>
                    <a:pt x="60" y="580"/>
                  </a:lnTo>
                  <a:lnTo>
                    <a:pt x="51" y="597"/>
                  </a:lnTo>
                  <a:lnTo>
                    <a:pt x="45" y="608"/>
                  </a:lnTo>
                  <a:lnTo>
                    <a:pt x="60" y="628"/>
                  </a:lnTo>
                  <a:lnTo>
                    <a:pt x="64" y="634"/>
                  </a:lnTo>
                  <a:lnTo>
                    <a:pt x="73" y="641"/>
                  </a:lnTo>
                  <a:lnTo>
                    <a:pt x="82" y="640"/>
                  </a:lnTo>
                  <a:lnTo>
                    <a:pt x="94" y="634"/>
                  </a:lnTo>
                  <a:lnTo>
                    <a:pt x="99" y="628"/>
                  </a:lnTo>
                  <a:lnTo>
                    <a:pt x="101" y="625"/>
                  </a:lnTo>
                  <a:lnTo>
                    <a:pt x="118" y="628"/>
                  </a:lnTo>
                  <a:lnTo>
                    <a:pt x="125" y="638"/>
                  </a:lnTo>
                  <a:lnTo>
                    <a:pt x="131" y="649"/>
                  </a:lnTo>
                  <a:lnTo>
                    <a:pt x="138" y="658"/>
                  </a:lnTo>
                  <a:lnTo>
                    <a:pt x="149" y="660"/>
                  </a:lnTo>
                  <a:lnTo>
                    <a:pt x="171" y="658"/>
                  </a:lnTo>
                  <a:lnTo>
                    <a:pt x="182" y="656"/>
                  </a:lnTo>
                  <a:lnTo>
                    <a:pt x="197" y="667"/>
                  </a:lnTo>
                  <a:lnTo>
                    <a:pt x="208" y="662"/>
                  </a:lnTo>
                  <a:lnTo>
                    <a:pt x="219" y="665"/>
                  </a:lnTo>
                  <a:lnTo>
                    <a:pt x="229" y="673"/>
                  </a:lnTo>
                  <a:lnTo>
                    <a:pt x="247" y="665"/>
                  </a:lnTo>
                  <a:lnTo>
                    <a:pt x="264" y="665"/>
                  </a:lnTo>
                  <a:lnTo>
                    <a:pt x="277" y="673"/>
                  </a:lnTo>
                  <a:lnTo>
                    <a:pt x="286" y="677"/>
                  </a:lnTo>
                  <a:lnTo>
                    <a:pt x="297" y="669"/>
                  </a:lnTo>
                  <a:lnTo>
                    <a:pt x="308" y="669"/>
                  </a:lnTo>
                  <a:lnTo>
                    <a:pt x="327" y="665"/>
                  </a:lnTo>
                  <a:lnTo>
                    <a:pt x="340" y="673"/>
                  </a:lnTo>
                  <a:lnTo>
                    <a:pt x="342" y="669"/>
                  </a:lnTo>
                  <a:lnTo>
                    <a:pt x="356" y="678"/>
                  </a:lnTo>
                  <a:lnTo>
                    <a:pt x="368" y="684"/>
                  </a:lnTo>
                  <a:lnTo>
                    <a:pt x="382" y="678"/>
                  </a:lnTo>
                  <a:lnTo>
                    <a:pt x="384" y="669"/>
                  </a:lnTo>
                  <a:lnTo>
                    <a:pt x="375" y="656"/>
                  </a:lnTo>
                  <a:lnTo>
                    <a:pt x="373" y="649"/>
                  </a:lnTo>
                  <a:lnTo>
                    <a:pt x="368" y="627"/>
                  </a:lnTo>
                  <a:lnTo>
                    <a:pt x="419" y="593"/>
                  </a:lnTo>
                  <a:lnTo>
                    <a:pt x="432" y="593"/>
                  </a:lnTo>
                  <a:lnTo>
                    <a:pt x="434" y="588"/>
                  </a:lnTo>
                  <a:lnTo>
                    <a:pt x="416" y="581"/>
                  </a:lnTo>
                  <a:lnTo>
                    <a:pt x="403" y="567"/>
                  </a:lnTo>
                  <a:lnTo>
                    <a:pt x="370" y="538"/>
                  </a:lnTo>
                  <a:lnTo>
                    <a:pt x="366" y="515"/>
                  </a:lnTo>
                  <a:lnTo>
                    <a:pt x="347" y="511"/>
                  </a:lnTo>
                  <a:lnTo>
                    <a:pt x="345" y="489"/>
                  </a:lnTo>
                  <a:lnTo>
                    <a:pt x="341" y="470"/>
                  </a:lnTo>
                  <a:lnTo>
                    <a:pt x="333" y="461"/>
                  </a:lnTo>
                  <a:lnTo>
                    <a:pt x="338" y="452"/>
                  </a:lnTo>
                  <a:lnTo>
                    <a:pt x="342" y="448"/>
                  </a:lnTo>
                  <a:lnTo>
                    <a:pt x="352" y="449"/>
                  </a:lnTo>
                  <a:lnTo>
                    <a:pt x="383" y="440"/>
                  </a:lnTo>
                  <a:lnTo>
                    <a:pt x="449" y="406"/>
                  </a:lnTo>
                  <a:lnTo>
                    <a:pt x="463" y="400"/>
                  </a:lnTo>
                  <a:lnTo>
                    <a:pt x="477" y="391"/>
                  </a:lnTo>
                  <a:lnTo>
                    <a:pt x="488" y="403"/>
                  </a:lnTo>
                  <a:lnTo>
                    <a:pt x="503" y="397"/>
                  </a:lnTo>
                  <a:lnTo>
                    <a:pt x="507" y="382"/>
                  </a:lnTo>
                  <a:lnTo>
                    <a:pt x="506" y="373"/>
                  </a:lnTo>
                  <a:lnTo>
                    <a:pt x="512" y="363"/>
                  </a:lnTo>
                  <a:lnTo>
                    <a:pt x="504" y="351"/>
                  </a:lnTo>
                  <a:lnTo>
                    <a:pt x="495" y="330"/>
                  </a:lnTo>
                  <a:lnTo>
                    <a:pt x="501" y="300"/>
                  </a:lnTo>
                  <a:lnTo>
                    <a:pt x="491" y="285"/>
                  </a:lnTo>
                  <a:lnTo>
                    <a:pt x="487" y="270"/>
                  </a:lnTo>
                  <a:lnTo>
                    <a:pt x="492" y="256"/>
                  </a:lnTo>
                  <a:lnTo>
                    <a:pt x="489" y="244"/>
                  </a:lnTo>
                  <a:lnTo>
                    <a:pt x="468" y="221"/>
                  </a:lnTo>
                  <a:lnTo>
                    <a:pt x="479" y="207"/>
                  </a:lnTo>
                  <a:lnTo>
                    <a:pt x="479" y="183"/>
                  </a:lnTo>
                  <a:lnTo>
                    <a:pt x="481" y="155"/>
                  </a:lnTo>
                  <a:lnTo>
                    <a:pt x="458" y="130"/>
                  </a:lnTo>
                  <a:lnTo>
                    <a:pt x="447" y="115"/>
                  </a:lnTo>
                  <a:lnTo>
                    <a:pt x="434" y="102"/>
                  </a:lnTo>
                  <a:lnTo>
                    <a:pt x="414" y="85"/>
                  </a:lnTo>
                  <a:lnTo>
                    <a:pt x="401" y="76"/>
                  </a:lnTo>
                  <a:lnTo>
                    <a:pt x="392" y="74"/>
                  </a:lnTo>
                  <a:lnTo>
                    <a:pt x="379" y="83"/>
                  </a:lnTo>
                  <a:lnTo>
                    <a:pt x="369" y="89"/>
                  </a:lnTo>
                  <a:lnTo>
                    <a:pt x="340" y="111"/>
                  </a:lnTo>
                  <a:lnTo>
                    <a:pt x="319" y="106"/>
                  </a:lnTo>
                  <a:lnTo>
                    <a:pt x="310" y="106"/>
                  </a:lnTo>
                  <a:lnTo>
                    <a:pt x="310" y="98"/>
                  </a:lnTo>
                  <a:lnTo>
                    <a:pt x="314" y="87"/>
                  </a:lnTo>
                  <a:lnTo>
                    <a:pt x="319" y="78"/>
                  </a:lnTo>
                  <a:lnTo>
                    <a:pt x="292" y="61"/>
                  </a:lnTo>
                  <a:lnTo>
                    <a:pt x="284" y="59"/>
                  </a:lnTo>
                  <a:lnTo>
                    <a:pt x="271" y="48"/>
                  </a:lnTo>
                  <a:lnTo>
                    <a:pt x="266" y="28"/>
                  </a:lnTo>
                  <a:lnTo>
                    <a:pt x="260" y="15"/>
                  </a:lnTo>
                  <a:lnTo>
                    <a:pt x="251" y="17"/>
                  </a:lnTo>
                  <a:lnTo>
                    <a:pt x="240" y="4"/>
                  </a:lnTo>
                  <a:lnTo>
                    <a:pt x="225" y="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40" name="Freeform 107"/>
            <p:cNvSpPr>
              <a:spLocks noChangeAspect="1"/>
            </p:cNvSpPr>
            <p:nvPr/>
          </p:nvSpPr>
          <p:spPr bwMode="auto">
            <a:xfrm>
              <a:off x="1417" y="3296"/>
              <a:ext cx="258" cy="234"/>
            </a:xfrm>
            <a:custGeom>
              <a:avLst/>
              <a:gdLst>
                <a:gd name="T0" fmla="*/ 5 w 551"/>
                <a:gd name="T1" fmla="*/ 59 h 518"/>
                <a:gd name="T2" fmla="*/ 0 w 551"/>
                <a:gd name="T3" fmla="*/ 75 h 518"/>
                <a:gd name="T4" fmla="*/ 11 w 551"/>
                <a:gd name="T5" fmla="*/ 89 h 518"/>
                <a:gd name="T6" fmla="*/ 9 w 551"/>
                <a:gd name="T7" fmla="*/ 102 h 518"/>
                <a:gd name="T8" fmla="*/ 14 w 551"/>
                <a:gd name="T9" fmla="*/ 113 h 518"/>
                <a:gd name="T10" fmla="*/ 17 w 551"/>
                <a:gd name="T11" fmla="*/ 134 h 518"/>
                <a:gd name="T12" fmla="*/ 18 w 551"/>
                <a:gd name="T13" fmla="*/ 142 h 518"/>
                <a:gd name="T14" fmla="*/ 15 w 551"/>
                <a:gd name="T15" fmla="*/ 150 h 518"/>
                <a:gd name="T16" fmla="*/ 22 w 551"/>
                <a:gd name="T17" fmla="*/ 154 h 518"/>
                <a:gd name="T18" fmla="*/ 29 w 551"/>
                <a:gd name="T19" fmla="*/ 159 h 518"/>
                <a:gd name="T20" fmla="*/ 37 w 551"/>
                <a:gd name="T21" fmla="*/ 172 h 518"/>
                <a:gd name="T22" fmla="*/ 44 w 551"/>
                <a:gd name="T23" fmla="*/ 180 h 518"/>
                <a:gd name="T24" fmla="*/ 59 w 551"/>
                <a:gd name="T25" fmla="*/ 184 h 518"/>
                <a:gd name="T26" fmla="*/ 70 w 551"/>
                <a:gd name="T27" fmla="*/ 183 h 518"/>
                <a:gd name="T28" fmla="*/ 85 w 551"/>
                <a:gd name="T29" fmla="*/ 197 h 518"/>
                <a:gd name="T30" fmla="*/ 103 w 551"/>
                <a:gd name="T31" fmla="*/ 204 h 518"/>
                <a:gd name="T32" fmla="*/ 116 w 551"/>
                <a:gd name="T33" fmla="*/ 202 h 518"/>
                <a:gd name="T34" fmla="*/ 130 w 551"/>
                <a:gd name="T35" fmla="*/ 211 h 518"/>
                <a:gd name="T36" fmla="*/ 137 w 551"/>
                <a:gd name="T37" fmla="*/ 212 h 518"/>
                <a:gd name="T38" fmla="*/ 147 w 551"/>
                <a:gd name="T39" fmla="*/ 216 h 518"/>
                <a:gd name="T40" fmla="*/ 159 w 551"/>
                <a:gd name="T41" fmla="*/ 225 h 518"/>
                <a:gd name="T42" fmla="*/ 170 w 551"/>
                <a:gd name="T43" fmla="*/ 226 h 518"/>
                <a:gd name="T44" fmla="*/ 177 w 551"/>
                <a:gd name="T45" fmla="*/ 221 h 518"/>
                <a:gd name="T46" fmla="*/ 226 w 551"/>
                <a:gd name="T47" fmla="*/ 234 h 518"/>
                <a:gd name="T48" fmla="*/ 228 w 551"/>
                <a:gd name="T49" fmla="*/ 221 h 518"/>
                <a:gd name="T50" fmla="*/ 251 w 551"/>
                <a:gd name="T51" fmla="*/ 184 h 518"/>
                <a:gd name="T52" fmla="*/ 258 w 551"/>
                <a:gd name="T53" fmla="*/ 169 h 518"/>
                <a:gd name="T54" fmla="*/ 249 w 551"/>
                <a:gd name="T55" fmla="*/ 146 h 518"/>
                <a:gd name="T56" fmla="*/ 236 w 551"/>
                <a:gd name="T57" fmla="*/ 130 h 518"/>
                <a:gd name="T58" fmla="*/ 236 w 551"/>
                <a:gd name="T59" fmla="*/ 115 h 518"/>
                <a:gd name="T60" fmla="*/ 236 w 551"/>
                <a:gd name="T61" fmla="*/ 102 h 518"/>
                <a:gd name="T62" fmla="*/ 236 w 551"/>
                <a:gd name="T63" fmla="*/ 94 h 518"/>
                <a:gd name="T64" fmla="*/ 245 w 551"/>
                <a:gd name="T65" fmla="*/ 82 h 518"/>
                <a:gd name="T66" fmla="*/ 241 w 551"/>
                <a:gd name="T67" fmla="*/ 58 h 518"/>
                <a:gd name="T68" fmla="*/ 238 w 551"/>
                <a:gd name="T69" fmla="*/ 41 h 518"/>
                <a:gd name="T70" fmla="*/ 226 w 551"/>
                <a:gd name="T71" fmla="*/ 27 h 518"/>
                <a:gd name="T72" fmla="*/ 196 w 551"/>
                <a:gd name="T73" fmla="*/ 25 h 518"/>
                <a:gd name="T74" fmla="*/ 161 w 551"/>
                <a:gd name="T75" fmla="*/ 23 h 518"/>
                <a:gd name="T76" fmla="*/ 143 w 551"/>
                <a:gd name="T77" fmla="*/ 18 h 518"/>
                <a:gd name="T78" fmla="*/ 132 w 551"/>
                <a:gd name="T79" fmla="*/ 23 h 518"/>
                <a:gd name="T80" fmla="*/ 121 w 551"/>
                <a:gd name="T81" fmla="*/ 17 h 518"/>
                <a:gd name="T82" fmla="*/ 112 w 551"/>
                <a:gd name="T83" fmla="*/ 14 h 518"/>
                <a:gd name="T84" fmla="*/ 103 w 551"/>
                <a:gd name="T85" fmla="*/ 1 h 518"/>
                <a:gd name="T86" fmla="*/ 86 w 551"/>
                <a:gd name="T87" fmla="*/ 3 h 518"/>
                <a:gd name="T88" fmla="*/ 71 w 551"/>
                <a:gd name="T89" fmla="*/ 9 h 518"/>
                <a:gd name="T90" fmla="*/ 46 w 551"/>
                <a:gd name="T91" fmla="*/ 19 h 518"/>
                <a:gd name="T92" fmla="*/ 24 w 551"/>
                <a:gd name="T93" fmla="*/ 28 h 518"/>
                <a:gd name="T94" fmla="*/ 11 w 551"/>
                <a:gd name="T95" fmla="*/ 41 h 5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1"/>
                <a:gd name="T145" fmla="*/ 0 h 518"/>
                <a:gd name="T146" fmla="*/ 551 w 551"/>
                <a:gd name="T147" fmla="*/ 518 h 5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8"/>
                  </a:lnTo>
                  <a:lnTo>
                    <a:pt x="19" y="215"/>
                  </a:lnTo>
                  <a:lnTo>
                    <a:pt x="20" y="226"/>
                  </a:lnTo>
                  <a:lnTo>
                    <a:pt x="31" y="241"/>
                  </a:lnTo>
                  <a:lnTo>
                    <a:pt x="30" y="250"/>
                  </a:lnTo>
                  <a:lnTo>
                    <a:pt x="28" y="278"/>
                  </a:lnTo>
                  <a:lnTo>
                    <a:pt x="37" y="297"/>
                  </a:lnTo>
                  <a:lnTo>
                    <a:pt x="44" y="308"/>
                  </a:lnTo>
                  <a:lnTo>
                    <a:pt x="39" y="315"/>
                  </a:lnTo>
                  <a:lnTo>
                    <a:pt x="39" y="326"/>
                  </a:lnTo>
                  <a:lnTo>
                    <a:pt x="33" y="332"/>
                  </a:lnTo>
                  <a:lnTo>
                    <a:pt x="33" y="339"/>
                  </a:lnTo>
                  <a:lnTo>
                    <a:pt x="48" y="341"/>
                  </a:lnTo>
                  <a:lnTo>
                    <a:pt x="59" y="345"/>
                  </a:lnTo>
                  <a:lnTo>
                    <a:pt x="63" y="352"/>
                  </a:lnTo>
                  <a:lnTo>
                    <a:pt x="63" y="365"/>
                  </a:lnTo>
                  <a:lnTo>
                    <a:pt x="78" y="380"/>
                  </a:lnTo>
                  <a:lnTo>
                    <a:pt x="92" y="386"/>
                  </a:lnTo>
                  <a:lnTo>
                    <a:pt x="95" y="399"/>
                  </a:lnTo>
                  <a:lnTo>
                    <a:pt x="112" y="421"/>
                  </a:lnTo>
                  <a:lnTo>
                    <a:pt x="127" y="408"/>
                  </a:lnTo>
                  <a:lnTo>
                    <a:pt x="140" y="404"/>
                  </a:lnTo>
                  <a:lnTo>
                    <a:pt x="149" y="406"/>
                  </a:lnTo>
                  <a:lnTo>
                    <a:pt x="175" y="434"/>
                  </a:lnTo>
                  <a:lnTo>
                    <a:pt x="181" y="436"/>
                  </a:lnTo>
                  <a:lnTo>
                    <a:pt x="212" y="450"/>
                  </a:lnTo>
                  <a:lnTo>
                    <a:pt x="219" y="452"/>
                  </a:lnTo>
                  <a:lnTo>
                    <a:pt x="232" y="449"/>
                  </a:lnTo>
                  <a:lnTo>
                    <a:pt x="247" y="447"/>
                  </a:lnTo>
                  <a:lnTo>
                    <a:pt x="260" y="452"/>
                  </a:lnTo>
                  <a:lnTo>
                    <a:pt x="277" y="467"/>
                  </a:lnTo>
                  <a:lnTo>
                    <a:pt x="284" y="475"/>
                  </a:lnTo>
                  <a:lnTo>
                    <a:pt x="292" y="469"/>
                  </a:lnTo>
                  <a:lnTo>
                    <a:pt x="301" y="467"/>
                  </a:lnTo>
                  <a:lnTo>
                    <a:pt x="314" y="478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2"/>
                  </a:lnTo>
                  <a:lnTo>
                    <a:pt x="536" y="408"/>
                  </a:lnTo>
                  <a:lnTo>
                    <a:pt x="547" y="395"/>
                  </a:lnTo>
                  <a:lnTo>
                    <a:pt x="551" y="374"/>
                  </a:lnTo>
                  <a:lnTo>
                    <a:pt x="542" y="347"/>
                  </a:lnTo>
                  <a:lnTo>
                    <a:pt x="532" y="324"/>
                  </a:lnTo>
                  <a:lnTo>
                    <a:pt x="516" y="298"/>
                  </a:lnTo>
                  <a:lnTo>
                    <a:pt x="505" y="287"/>
                  </a:lnTo>
                  <a:lnTo>
                    <a:pt x="503" y="271"/>
                  </a:lnTo>
                  <a:lnTo>
                    <a:pt x="505" y="254"/>
                  </a:lnTo>
                  <a:lnTo>
                    <a:pt x="510" y="237"/>
                  </a:lnTo>
                  <a:lnTo>
                    <a:pt x="503" y="226"/>
                  </a:lnTo>
                  <a:lnTo>
                    <a:pt x="494" y="219"/>
                  </a:lnTo>
                  <a:lnTo>
                    <a:pt x="503" y="208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5" y="39"/>
                  </a:lnTo>
                  <a:lnTo>
                    <a:pt x="294" y="43"/>
                  </a:lnTo>
                  <a:lnTo>
                    <a:pt x="281" y="52"/>
                  </a:lnTo>
                  <a:lnTo>
                    <a:pt x="269" y="48"/>
                  </a:lnTo>
                  <a:lnTo>
                    <a:pt x="258" y="37"/>
                  </a:lnTo>
                  <a:lnTo>
                    <a:pt x="245" y="37"/>
                  </a:lnTo>
                  <a:lnTo>
                    <a:pt x="240" y="32"/>
                  </a:lnTo>
                  <a:lnTo>
                    <a:pt x="236" y="15"/>
                  </a:lnTo>
                  <a:lnTo>
                    <a:pt x="219" y="2"/>
                  </a:lnTo>
                  <a:lnTo>
                    <a:pt x="207" y="0"/>
                  </a:lnTo>
                  <a:lnTo>
                    <a:pt x="184" y="6"/>
                  </a:lnTo>
                  <a:lnTo>
                    <a:pt x="166" y="11"/>
                  </a:lnTo>
                  <a:lnTo>
                    <a:pt x="151" y="20"/>
                  </a:lnTo>
                  <a:lnTo>
                    <a:pt x="125" y="35"/>
                  </a:lnTo>
                  <a:lnTo>
                    <a:pt x="99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41" name="Freeform 108"/>
            <p:cNvSpPr>
              <a:spLocks noChangeAspect="1"/>
            </p:cNvSpPr>
            <p:nvPr/>
          </p:nvSpPr>
          <p:spPr bwMode="auto">
            <a:xfrm>
              <a:off x="1589" y="3238"/>
              <a:ext cx="134" cy="102"/>
            </a:xfrm>
            <a:custGeom>
              <a:avLst/>
              <a:gdLst>
                <a:gd name="T0" fmla="*/ 1 w 288"/>
                <a:gd name="T1" fmla="*/ 11 h 225"/>
                <a:gd name="T2" fmla="*/ 0 w 288"/>
                <a:gd name="T3" fmla="*/ 14 h 225"/>
                <a:gd name="T4" fmla="*/ 2 w 288"/>
                <a:gd name="T5" fmla="*/ 26 h 225"/>
                <a:gd name="T6" fmla="*/ 8 w 288"/>
                <a:gd name="T7" fmla="*/ 44 h 225"/>
                <a:gd name="T8" fmla="*/ 13 w 288"/>
                <a:gd name="T9" fmla="*/ 49 h 225"/>
                <a:gd name="T10" fmla="*/ 25 w 288"/>
                <a:gd name="T11" fmla="*/ 53 h 225"/>
                <a:gd name="T12" fmla="*/ 30 w 288"/>
                <a:gd name="T13" fmla="*/ 55 h 225"/>
                <a:gd name="T14" fmla="*/ 31 w 288"/>
                <a:gd name="T15" fmla="*/ 61 h 225"/>
                <a:gd name="T16" fmla="*/ 31 w 288"/>
                <a:gd name="T17" fmla="*/ 71 h 225"/>
                <a:gd name="T18" fmla="*/ 43 w 288"/>
                <a:gd name="T19" fmla="*/ 83 h 225"/>
                <a:gd name="T20" fmla="*/ 51 w 288"/>
                <a:gd name="T21" fmla="*/ 86 h 225"/>
                <a:gd name="T22" fmla="*/ 54 w 288"/>
                <a:gd name="T23" fmla="*/ 88 h 225"/>
                <a:gd name="T24" fmla="*/ 65 w 288"/>
                <a:gd name="T25" fmla="*/ 100 h 225"/>
                <a:gd name="T26" fmla="*/ 68 w 288"/>
                <a:gd name="T27" fmla="*/ 98 h 225"/>
                <a:gd name="T28" fmla="*/ 75 w 288"/>
                <a:gd name="T29" fmla="*/ 97 h 225"/>
                <a:gd name="T30" fmla="*/ 83 w 288"/>
                <a:gd name="T31" fmla="*/ 102 h 225"/>
                <a:gd name="T32" fmla="*/ 89 w 288"/>
                <a:gd name="T33" fmla="*/ 99 h 225"/>
                <a:gd name="T34" fmla="*/ 97 w 288"/>
                <a:gd name="T35" fmla="*/ 89 h 225"/>
                <a:gd name="T36" fmla="*/ 103 w 288"/>
                <a:gd name="T37" fmla="*/ 86 h 225"/>
                <a:gd name="T38" fmla="*/ 110 w 288"/>
                <a:gd name="T39" fmla="*/ 88 h 225"/>
                <a:gd name="T40" fmla="*/ 114 w 288"/>
                <a:gd name="T41" fmla="*/ 87 h 225"/>
                <a:gd name="T42" fmla="*/ 114 w 288"/>
                <a:gd name="T43" fmla="*/ 83 h 225"/>
                <a:gd name="T44" fmla="*/ 115 w 288"/>
                <a:gd name="T45" fmla="*/ 64 h 225"/>
                <a:gd name="T46" fmla="*/ 119 w 288"/>
                <a:gd name="T47" fmla="*/ 58 h 225"/>
                <a:gd name="T48" fmla="*/ 119 w 288"/>
                <a:gd name="T49" fmla="*/ 50 h 225"/>
                <a:gd name="T50" fmla="*/ 120 w 288"/>
                <a:gd name="T51" fmla="*/ 47 h 225"/>
                <a:gd name="T52" fmla="*/ 127 w 288"/>
                <a:gd name="T53" fmla="*/ 42 h 225"/>
                <a:gd name="T54" fmla="*/ 134 w 288"/>
                <a:gd name="T55" fmla="*/ 41 h 225"/>
                <a:gd name="T56" fmla="*/ 134 w 288"/>
                <a:gd name="T57" fmla="*/ 31 h 225"/>
                <a:gd name="T58" fmla="*/ 132 w 288"/>
                <a:gd name="T59" fmla="*/ 24 h 225"/>
                <a:gd name="T60" fmla="*/ 127 w 288"/>
                <a:gd name="T61" fmla="*/ 21 h 225"/>
                <a:gd name="T62" fmla="*/ 125 w 288"/>
                <a:gd name="T63" fmla="*/ 22 h 225"/>
                <a:gd name="T64" fmla="*/ 116 w 288"/>
                <a:gd name="T65" fmla="*/ 14 h 225"/>
                <a:gd name="T66" fmla="*/ 111 w 288"/>
                <a:gd name="T67" fmla="*/ 9 h 225"/>
                <a:gd name="T68" fmla="*/ 104 w 288"/>
                <a:gd name="T69" fmla="*/ 9 h 225"/>
                <a:gd name="T70" fmla="*/ 92 w 288"/>
                <a:gd name="T71" fmla="*/ 9 h 225"/>
                <a:gd name="T72" fmla="*/ 90 w 288"/>
                <a:gd name="T73" fmla="*/ 7 h 225"/>
                <a:gd name="T74" fmla="*/ 87 w 288"/>
                <a:gd name="T75" fmla="*/ 1 h 225"/>
                <a:gd name="T76" fmla="*/ 84 w 288"/>
                <a:gd name="T77" fmla="*/ 0 h 225"/>
                <a:gd name="T78" fmla="*/ 73 w 288"/>
                <a:gd name="T79" fmla="*/ 0 h 225"/>
                <a:gd name="T80" fmla="*/ 69 w 288"/>
                <a:gd name="T81" fmla="*/ 5 h 225"/>
                <a:gd name="T82" fmla="*/ 65 w 288"/>
                <a:gd name="T83" fmla="*/ 4 h 225"/>
                <a:gd name="T84" fmla="*/ 58 w 288"/>
                <a:gd name="T85" fmla="*/ 3 h 225"/>
                <a:gd name="T86" fmla="*/ 54 w 288"/>
                <a:gd name="T87" fmla="*/ 2 h 225"/>
                <a:gd name="T88" fmla="*/ 49 w 288"/>
                <a:gd name="T89" fmla="*/ 3 h 225"/>
                <a:gd name="T90" fmla="*/ 46 w 288"/>
                <a:gd name="T91" fmla="*/ 6 h 225"/>
                <a:gd name="T92" fmla="*/ 39 w 288"/>
                <a:gd name="T93" fmla="*/ 3 h 225"/>
                <a:gd name="T94" fmla="*/ 24 w 288"/>
                <a:gd name="T95" fmla="*/ 1 h 225"/>
                <a:gd name="T96" fmla="*/ 20 w 288"/>
                <a:gd name="T97" fmla="*/ 0 h 225"/>
                <a:gd name="T98" fmla="*/ 16 w 288"/>
                <a:gd name="T99" fmla="*/ 3 h 225"/>
                <a:gd name="T100" fmla="*/ 9 w 288"/>
                <a:gd name="T101" fmla="*/ 8 h 225"/>
                <a:gd name="T102" fmla="*/ 1 w 288"/>
                <a:gd name="T103" fmla="*/ 11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225"/>
                <a:gd name="T158" fmla="*/ 288 w 288"/>
                <a:gd name="T159" fmla="*/ 225 h 2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225">
                  <a:moveTo>
                    <a:pt x="2" y="24"/>
                  </a:moveTo>
                  <a:lnTo>
                    <a:pt x="0" y="31"/>
                  </a:lnTo>
                  <a:lnTo>
                    <a:pt x="4" y="58"/>
                  </a:lnTo>
                  <a:lnTo>
                    <a:pt x="17" y="97"/>
                  </a:lnTo>
                  <a:lnTo>
                    <a:pt x="28" y="108"/>
                  </a:lnTo>
                  <a:lnTo>
                    <a:pt x="54" y="118"/>
                  </a:lnTo>
                  <a:lnTo>
                    <a:pt x="65" y="121"/>
                  </a:lnTo>
                  <a:lnTo>
                    <a:pt x="67" y="134"/>
                  </a:lnTo>
                  <a:lnTo>
                    <a:pt x="67" y="156"/>
                  </a:lnTo>
                  <a:lnTo>
                    <a:pt x="93" y="182"/>
                  </a:lnTo>
                  <a:lnTo>
                    <a:pt x="109" y="190"/>
                  </a:lnTo>
                  <a:lnTo>
                    <a:pt x="117" y="194"/>
                  </a:lnTo>
                  <a:lnTo>
                    <a:pt x="139" y="221"/>
                  </a:lnTo>
                  <a:lnTo>
                    <a:pt x="146" y="216"/>
                  </a:lnTo>
                  <a:lnTo>
                    <a:pt x="161" y="214"/>
                  </a:lnTo>
                  <a:lnTo>
                    <a:pt x="178" y="225"/>
                  </a:lnTo>
                  <a:lnTo>
                    <a:pt x="191" y="218"/>
                  </a:lnTo>
                  <a:lnTo>
                    <a:pt x="209" y="197"/>
                  </a:lnTo>
                  <a:lnTo>
                    <a:pt x="222" y="190"/>
                  </a:lnTo>
                  <a:lnTo>
                    <a:pt x="236" y="195"/>
                  </a:lnTo>
                  <a:lnTo>
                    <a:pt x="244" y="192"/>
                  </a:lnTo>
                  <a:lnTo>
                    <a:pt x="245" y="184"/>
                  </a:lnTo>
                  <a:lnTo>
                    <a:pt x="247" y="142"/>
                  </a:lnTo>
                  <a:lnTo>
                    <a:pt x="255" y="129"/>
                  </a:lnTo>
                  <a:lnTo>
                    <a:pt x="255" y="110"/>
                  </a:lnTo>
                  <a:lnTo>
                    <a:pt x="258" y="103"/>
                  </a:lnTo>
                  <a:lnTo>
                    <a:pt x="273" y="92"/>
                  </a:lnTo>
                  <a:lnTo>
                    <a:pt x="288" y="90"/>
                  </a:lnTo>
                  <a:lnTo>
                    <a:pt x="288" y="69"/>
                  </a:lnTo>
                  <a:lnTo>
                    <a:pt x="284" y="53"/>
                  </a:lnTo>
                  <a:lnTo>
                    <a:pt x="273" y="47"/>
                  </a:lnTo>
                  <a:lnTo>
                    <a:pt x="268" y="49"/>
                  </a:lnTo>
                  <a:lnTo>
                    <a:pt x="249" y="31"/>
                  </a:lnTo>
                  <a:lnTo>
                    <a:pt x="238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42" name="Freeform 109"/>
            <p:cNvSpPr>
              <a:spLocks noChangeAspect="1"/>
            </p:cNvSpPr>
            <p:nvPr/>
          </p:nvSpPr>
          <p:spPr bwMode="auto">
            <a:xfrm>
              <a:off x="1594" y="3119"/>
              <a:ext cx="31" cy="26"/>
            </a:xfrm>
            <a:custGeom>
              <a:avLst/>
              <a:gdLst>
                <a:gd name="T0" fmla="*/ 18 w 44"/>
                <a:gd name="T1" fmla="*/ 0 h 37"/>
                <a:gd name="T2" fmla="*/ 4 w 44"/>
                <a:gd name="T3" fmla="*/ 9 h 37"/>
                <a:gd name="T4" fmla="*/ 0 w 44"/>
                <a:gd name="T5" fmla="*/ 14 h 37"/>
                <a:gd name="T6" fmla="*/ 9 w 44"/>
                <a:gd name="T7" fmla="*/ 17 h 37"/>
                <a:gd name="T8" fmla="*/ 17 w 44"/>
                <a:gd name="T9" fmla="*/ 26 h 37"/>
                <a:gd name="T10" fmla="*/ 23 w 44"/>
                <a:gd name="T11" fmla="*/ 20 h 37"/>
                <a:gd name="T12" fmla="*/ 31 w 44"/>
                <a:gd name="T13" fmla="*/ 14 h 37"/>
                <a:gd name="T14" fmla="*/ 25 w 44"/>
                <a:gd name="T15" fmla="*/ 8 h 37"/>
                <a:gd name="T16" fmla="*/ 18 w 44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7"/>
                <a:gd name="T29" fmla="*/ 44 w 44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7">
                  <a:moveTo>
                    <a:pt x="26" y="0"/>
                  </a:moveTo>
                  <a:lnTo>
                    <a:pt x="6" y="13"/>
                  </a:lnTo>
                  <a:lnTo>
                    <a:pt x="0" y="20"/>
                  </a:lnTo>
                  <a:lnTo>
                    <a:pt x="13" y="24"/>
                  </a:lnTo>
                  <a:lnTo>
                    <a:pt x="24" y="37"/>
                  </a:lnTo>
                  <a:lnTo>
                    <a:pt x="33" y="28"/>
                  </a:lnTo>
                  <a:lnTo>
                    <a:pt x="44" y="20"/>
                  </a:lnTo>
                  <a:lnTo>
                    <a:pt x="35" y="11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43" name="Freeform 110"/>
            <p:cNvSpPr>
              <a:spLocks noChangeAspect="1"/>
            </p:cNvSpPr>
            <p:nvPr/>
          </p:nvSpPr>
          <p:spPr bwMode="auto">
            <a:xfrm>
              <a:off x="1599" y="3148"/>
              <a:ext cx="31" cy="30"/>
            </a:xfrm>
            <a:custGeom>
              <a:avLst/>
              <a:gdLst>
                <a:gd name="T0" fmla="*/ 26 w 65"/>
                <a:gd name="T1" fmla="*/ 0 h 67"/>
                <a:gd name="T2" fmla="*/ 15 w 65"/>
                <a:gd name="T3" fmla="*/ 2 h 67"/>
                <a:gd name="T4" fmla="*/ 11 w 65"/>
                <a:gd name="T5" fmla="*/ 0 h 67"/>
                <a:gd name="T6" fmla="*/ 5 w 65"/>
                <a:gd name="T7" fmla="*/ 8 h 67"/>
                <a:gd name="T8" fmla="*/ 3 w 65"/>
                <a:gd name="T9" fmla="*/ 6 h 67"/>
                <a:gd name="T10" fmla="*/ 0 w 65"/>
                <a:gd name="T11" fmla="*/ 11 h 67"/>
                <a:gd name="T12" fmla="*/ 3 w 65"/>
                <a:gd name="T13" fmla="*/ 13 h 67"/>
                <a:gd name="T14" fmla="*/ 3 w 65"/>
                <a:gd name="T15" fmla="*/ 26 h 67"/>
                <a:gd name="T16" fmla="*/ 6 w 65"/>
                <a:gd name="T17" fmla="*/ 30 h 67"/>
                <a:gd name="T18" fmla="*/ 22 w 65"/>
                <a:gd name="T19" fmla="*/ 13 h 67"/>
                <a:gd name="T20" fmla="*/ 28 w 65"/>
                <a:gd name="T21" fmla="*/ 13 h 67"/>
                <a:gd name="T22" fmla="*/ 31 w 65"/>
                <a:gd name="T23" fmla="*/ 9 h 67"/>
                <a:gd name="T24" fmla="*/ 30 w 65"/>
                <a:gd name="T25" fmla="*/ 7 h 67"/>
                <a:gd name="T26" fmla="*/ 26 w 65"/>
                <a:gd name="T27" fmla="*/ 0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67"/>
                <a:gd name="T44" fmla="*/ 65 w 65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67">
                  <a:moveTo>
                    <a:pt x="54" y="0"/>
                  </a:moveTo>
                  <a:lnTo>
                    <a:pt x="32" y="4"/>
                  </a:lnTo>
                  <a:lnTo>
                    <a:pt x="24" y="0"/>
                  </a:lnTo>
                  <a:lnTo>
                    <a:pt x="11" y="17"/>
                  </a:lnTo>
                  <a:lnTo>
                    <a:pt x="6" y="13"/>
                  </a:lnTo>
                  <a:lnTo>
                    <a:pt x="0" y="24"/>
                  </a:lnTo>
                  <a:lnTo>
                    <a:pt x="7" y="30"/>
                  </a:lnTo>
                  <a:lnTo>
                    <a:pt x="7" y="58"/>
                  </a:lnTo>
                  <a:lnTo>
                    <a:pt x="13" y="67"/>
                  </a:lnTo>
                  <a:lnTo>
                    <a:pt x="46" y="30"/>
                  </a:lnTo>
                  <a:lnTo>
                    <a:pt x="59" y="30"/>
                  </a:lnTo>
                  <a:lnTo>
                    <a:pt x="65" y="20"/>
                  </a:lnTo>
                  <a:lnTo>
                    <a:pt x="63" y="1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44" name="Freeform 111"/>
            <p:cNvSpPr>
              <a:spLocks noChangeAspect="1"/>
            </p:cNvSpPr>
            <p:nvPr/>
          </p:nvSpPr>
          <p:spPr bwMode="auto">
            <a:xfrm>
              <a:off x="1636" y="3101"/>
              <a:ext cx="100" cy="86"/>
            </a:xfrm>
            <a:custGeom>
              <a:avLst/>
              <a:gdLst>
                <a:gd name="T0" fmla="*/ 97 w 215"/>
                <a:gd name="T1" fmla="*/ 81 h 191"/>
                <a:gd name="T2" fmla="*/ 96 w 215"/>
                <a:gd name="T3" fmla="*/ 76 h 191"/>
                <a:gd name="T4" fmla="*/ 99 w 215"/>
                <a:gd name="T5" fmla="*/ 72 h 191"/>
                <a:gd name="T6" fmla="*/ 99 w 215"/>
                <a:gd name="T7" fmla="*/ 65 h 191"/>
                <a:gd name="T8" fmla="*/ 92 w 215"/>
                <a:gd name="T9" fmla="*/ 60 h 191"/>
                <a:gd name="T10" fmla="*/ 90 w 215"/>
                <a:gd name="T11" fmla="*/ 58 h 191"/>
                <a:gd name="T12" fmla="*/ 88 w 215"/>
                <a:gd name="T13" fmla="*/ 49 h 191"/>
                <a:gd name="T14" fmla="*/ 84 w 215"/>
                <a:gd name="T15" fmla="*/ 42 h 191"/>
                <a:gd name="T16" fmla="*/ 79 w 215"/>
                <a:gd name="T17" fmla="*/ 36 h 191"/>
                <a:gd name="T18" fmla="*/ 79 w 215"/>
                <a:gd name="T19" fmla="*/ 31 h 191"/>
                <a:gd name="T20" fmla="*/ 82 w 215"/>
                <a:gd name="T21" fmla="*/ 27 h 191"/>
                <a:gd name="T22" fmla="*/ 93 w 215"/>
                <a:gd name="T23" fmla="*/ 28 h 191"/>
                <a:gd name="T24" fmla="*/ 97 w 215"/>
                <a:gd name="T25" fmla="*/ 23 h 191"/>
                <a:gd name="T26" fmla="*/ 100 w 215"/>
                <a:gd name="T27" fmla="*/ 11 h 191"/>
                <a:gd name="T28" fmla="*/ 99 w 215"/>
                <a:gd name="T29" fmla="*/ 7 h 191"/>
                <a:gd name="T30" fmla="*/ 94 w 215"/>
                <a:gd name="T31" fmla="*/ 6 h 191"/>
                <a:gd name="T32" fmla="*/ 85 w 215"/>
                <a:gd name="T33" fmla="*/ 7 h 191"/>
                <a:gd name="T34" fmla="*/ 72 w 215"/>
                <a:gd name="T35" fmla="*/ 7 h 191"/>
                <a:gd name="T36" fmla="*/ 61 w 215"/>
                <a:gd name="T37" fmla="*/ 3 h 191"/>
                <a:gd name="T38" fmla="*/ 54 w 215"/>
                <a:gd name="T39" fmla="*/ 1 h 191"/>
                <a:gd name="T40" fmla="*/ 48 w 215"/>
                <a:gd name="T41" fmla="*/ 0 h 191"/>
                <a:gd name="T42" fmla="*/ 42 w 215"/>
                <a:gd name="T43" fmla="*/ 8 h 191"/>
                <a:gd name="T44" fmla="*/ 35 w 215"/>
                <a:gd name="T45" fmla="*/ 13 h 191"/>
                <a:gd name="T46" fmla="*/ 25 w 215"/>
                <a:gd name="T47" fmla="*/ 12 h 191"/>
                <a:gd name="T48" fmla="*/ 19 w 215"/>
                <a:gd name="T49" fmla="*/ 16 h 191"/>
                <a:gd name="T50" fmla="*/ 9 w 215"/>
                <a:gd name="T51" fmla="*/ 25 h 191"/>
                <a:gd name="T52" fmla="*/ 2 w 215"/>
                <a:gd name="T53" fmla="*/ 31 h 191"/>
                <a:gd name="T54" fmla="*/ 0 w 215"/>
                <a:gd name="T55" fmla="*/ 35 h 191"/>
                <a:gd name="T56" fmla="*/ 4 w 215"/>
                <a:gd name="T57" fmla="*/ 43 h 191"/>
                <a:gd name="T58" fmla="*/ 9 w 215"/>
                <a:gd name="T59" fmla="*/ 53 h 191"/>
                <a:gd name="T60" fmla="*/ 14 w 215"/>
                <a:gd name="T61" fmla="*/ 59 h 191"/>
                <a:gd name="T62" fmla="*/ 19 w 215"/>
                <a:gd name="T63" fmla="*/ 57 h 191"/>
                <a:gd name="T64" fmla="*/ 28 w 215"/>
                <a:gd name="T65" fmla="*/ 54 h 191"/>
                <a:gd name="T66" fmla="*/ 27 w 215"/>
                <a:gd name="T67" fmla="*/ 62 h 191"/>
                <a:gd name="T68" fmla="*/ 24 w 215"/>
                <a:gd name="T69" fmla="*/ 72 h 191"/>
                <a:gd name="T70" fmla="*/ 25 w 215"/>
                <a:gd name="T71" fmla="*/ 73 h 191"/>
                <a:gd name="T72" fmla="*/ 29 w 215"/>
                <a:gd name="T73" fmla="*/ 73 h 191"/>
                <a:gd name="T74" fmla="*/ 35 w 215"/>
                <a:gd name="T75" fmla="*/ 72 h 191"/>
                <a:gd name="T76" fmla="*/ 48 w 215"/>
                <a:gd name="T77" fmla="*/ 73 h 191"/>
                <a:gd name="T78" fmla="*/ 52 w 215"/>
                <a:gd name="T79" fmla="*/ 77 h 191"/>
                <a:gd name="T80" fmla="*/ 60 w 215"/>
                <a:gd name="T81" fmla="*/ 80 h 191"/>
                <a:gd name="T82" fmla="*/ 66 w 215"/>
                <a:gd name="T83" fmla="*/ 86 h 191"/>
                <a:gd name="T84" fmla="*/ 70 w 215"/>
                <a:gd name="T85" fmla="*/ 85 h 191"/>
                <a:gd name="T86" fmla="*/ 78 w 215"/>
                <a:gd name="T87" fmla="*/ 81 h 191"/>
                <a:gd name="T88" fmla="*/ 86 w 215"/>
                <a:gd name="T89" fmla="*/ 80 h 191"/>
                <a:gd name="T90" fmla="*/ 97 w 215"/>
                <a:gd name="T91" fmla="*/ 81 h 1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5"/>
                <a:gd name="T139" fmla="*/ 0 h 191"/>
                <a:gd name="T140" fmla="*/ 215 w 215"/>
                <a:gd name="T141" fmla="*/ 191 h 1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5" h="191">
                  <a:moveTo>
                    <a:pt x="208" y="180"/>
                  </a:moveTo>
                  <a:lnTo>
                    <a:pt x="206" y="169"/>
                  </a:lnTo>
                  <a:lnTo>
                    <a:pt x="213" y="159"/>
                  </a:lnTo>
                  <a:lnTo>
                    <a:pt x="213" y="145"/>
                  </a:lnTo>
                  <a:lnTo>
                    <a:pt x="198" y="134"/>
                  </a:lnTo>
                  <a:lnTo>
                    <a:pt x="193" y="128"/>
                  </a:lnTo>
                  <a:lnTo>
                    <a:pt x="189" y="109"/>
                  </a:lnTo>
                  <a:lnTo>
                    <a:pt x="180" y="93"/>
                  </a:lnTo>
                  <a:lnTo>
                    <a:pt x="170" y="80"/>
                  </a:lnTo>
                  <a:lnTo>
                    <a:pt x="170" y="69"/>
                  </a:lnTo>
                  <a:lnTo>
                    <a:pt x="176" y="61"/>
                  </a:lnTo>
                  <a:lnTo>
                    <a:pt x="200" y="63"/>
                  </a:lnTo>
                  <a:lnTo>
                    <a:pt x="209" y="52"/>
                  </a:lnTo>
                  <a:lnTo>
                    <a:pt x="215" y="24"/>
                  </a:lnTo>
                  <a:lnTo>
                    <a:pt x="213" y="15"/>
                  </a:lnTo>
                  <a:lnTo>
                    <a:pt x="202" y="13"/>
                  </a:lnTo>
                  <a:lnTo>
                    <a:pt x="182" y="15"/>
                  </a:lnTo>
                  <a:lnTo>
                    <a:pt x="154" y="15"/>
                  </a:lnTo>
                  <a:lnTo>
                    <a:pt x="132" y="6"/>
                  </a:lnTo>
                  <a:lnTo>
                    <a:pt x="117" y="2"/>
                  </a:lnTo>
                  <a:lnTo>
                    <a:pt x="104" y="0"/>
                  </a:lnTo>
                  <a:lnTo>
                    <a:pt x="91" y="17"/>
                  </a:lnTo>
                  <a:lnTo>
                    <a:pt x="76" y="28"/>
                  </a:lnTo>
                  <a:lnTo>
                    <a:pt x="54" y="26"/>
                  </a:lnTo>
                  <a:lnTo>
                    <a:pt x="41" y="35"/>
                  </a:lnTo>
                  <a:lnTo>
                    <a:pt x="20" y="56"/>
                  </a:lnTo>
                  <a:lnTo>
                    <a:pt x="4" y="69"/>
                  </a:lnTo>
                  <a:lnTo>
                    <a:pt x="0" y="78"/>
                  </a:lnTo>
                  <a:lnTo>
                    <a:pt x="9" y="95"/>
                  </a:lnTo>
                  <a:lnTo>
                    <a:pt x="19" y="117"/>
                  </a:lnTo>
                  <a:lnTo>
                    <a:pt x="30" y="130"/>
                  </a:lnTo>
                  <a:lnTo>
                    <a:pt x="41" y="126"/>
                  </a:lnTo>
                  <a:lnTo>
                    <a:pt x="60" y="119"/>
                  </a:lnTo>
                  <a:lnTo>
                    <a:pt x="58" y="137"/>
                  </a:lnTo>
                  <a:lnTo>
                    <a:pt x="52" y="159"/>
                  </a:lnTo>
                  <a:lnTo>
                    <a:pt x="54" y="163"/>
                  </a:lnTo>
                  <a:lnTo>
                    <a:pt x="63" y="163"/>
                  </a:lnTo>
                  <a:lnTo>
                    <a:pt x="76" y="159"/>
                  </a:lnTo>
                  <a:lnTo>
                    <a:pt x="104" y="162"/>
                  </a:lnTo>
                  <a:lnTo>
                    <a:pt x="112" y="172"/>
                  </a:lnTo>
                  <a:lnTo>
                    <a:pt x="128" y="178"/>
                  </a:lnTo>
                  <a:lnTo>
                    <a:pt x="142" y="191"/>
                  </a:lnTo>
                  <a:lnTo>
                    <a:pt x="151" y="189"/>
                  </a:lnTo>
                  <a:lnTo>
                    <a:pt x="168" y="180"/>
                  </a:lnTo>
                  <a:lnTo>
                    <a:pt x="185" y="178"/>
                  </a:lnTo>
                  <a:lnTo>
                    <a:pt x="208" y="18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45" name="Freeform 112"/>
            <p:cNvSpPr>
              <a:spLocks noChangeAspect="1"/>
            </p:cNvSpPr>
            <p:nvPr/>
          </p:nvSpPr>
          <p:spPr bwMode="auto">
            <a:xfrm>
              <a:off x="1354" y="3447"/>
              <a:ext cx="188" cy="100"/>
            </a:xfrm>
            <a:custGeom>
              <a:avLst/>
              <a:gdLst>
                <a:gd name="T0" fmla="*/ 46 w 403"/>
                <a:gd name="T1" fmla="*/ 96 h 220"/>
                <a:gd name="T2" fmla="*/ 45 w 403"/>
                <a:gd name="T3" fmla="*/ 90 h 220"/>
                <a:gd name="T4" fmla="*/ 39 w 403"/>
                <a:gd name="T5" fmla="*/ 87 h 220"/>
                <a:gd name="T6" fmla="*/ 17 w 403"/>
                <a:gd name="T7" fmla="*/ 68 h 220"/>
                <a:gd name="T8" fmla="*/ 15 w 403"/>
                <a:gd name="T9" fmla="*/ 57 h 220"/>
                <a:gd name="T10" fmla="*/ 6 w 403"/>
                <a:gd name="T11" fmla="*/ 56 h 220"/>
                <a:gd name="T12" fmla="*/ 6 w 403"/>
                <a:gd name="T13" fmla="*/ 46 h 220"/>
                <a:gd name="T14" fmla="*/ 3 w 403"/>
                <a:gd name="T15" fmla="*/ 37 h 220"/>
                <a:gd name="T16" fmla="*/ 0 w 403"/>
                <a:gd name="T17" fmla="*/ 32 h 220"/>
                <a:gd name="T18" fmla="*/ 2 w 403"/>
                <a:gd name="T19" fmla="*/ 27 h 220"/>
                <a:gd name="T20" fmla="*/ 9 w 403"/>
                <a:gd name="T21" fmla="*/ 27 h 220"/>
                <a:gd name="T22" fmla="*/ 21 w 403"/>
                <a:gd name="T23" fmla="*/ 24 h 220"/>
                <a:gd name="T24" fmla="*/ 59 w 403"/>
                <a:gd name="T25" fmla="*/ 5 h 220"/>
                <a:gd name="T26" fmla="*/ 67 w 403"/>
                <a:gd name="T27" fmla="*/ 0 h 220"/>
                <a:gd name="T28" fmla="*/ 72 w 403"/>
                <a:gd name="T29" fmla="*/ 6 h 220"/>
                <a:gd name="T30" fmla="*/ 80 w 403"/>
                <a:gd name="T31" fmla="*/ 3 h 220"/>
                <a:gd name="T32" fmla="*/ 87 w 403"/>
                <a:gd name="T33" fmla="*/ 3 h 220"/>
                <a:gd name="T34" fmla="*/ 92 w 403"/>
                <a:gd name="T35" fmla="*/ 6 h 220"/>
                <a:gd name="T36" fmla="*/ 92 w 403"/>
                <a:gd name="T37" fmla="*/ 15 h 220"/>
                <a:gd name="T38" fmla="*/ 106 w 403"/>
                <a:gd name="T39" fmla="*/ 24 h 220"/>
                <a:gd name="T40" fmla="*/ 107 w 403"/>
                <a:gd name="T41" fmla="*/ 30 h 220"/>
                <a:gd name="T42" fmla="*/ 112 w 403"/>
                <a:gd name="T43" fmla="*/ 36 h 220"/>
                <a:gd name="T44" fmla="*/ 116 w 403"/>
                <a:gd name="T45" fmla="*/ 39 h 220"/>
                <a:gd name="T46" fmla="*/ 118 w 403"/>
                <a:gd name="T47" fmla="*/ 36 h 220"/>
                <a:gd name="T48" fmla="*/ 128 w 403"/>
                <a:gd name="T49" fmla="*/ 31 h 220"/>
                <a:gd name="T50" fmla="*/ 132 w 403"/>
                <a:gd name="T51" fmla="*/ 32 h 220"/>
                <a:gd name="T52" fmla="*/ 144 w 403"/>
                <a:gd name="T53" fmla="*/ 45 h 220"/>
                <a:gd name="T54" fmla="*/ 147 w 403"/>
                <a:gd name="T55" fmla="*/ 45 h 220"/>
                <a:gd name="T56" fmla="*/ 160 w 403"/>
                <a:gd name="T57" fmla="*/ 52 h 220"/>
                <a:gd name="T58" fmla="*/ 178 w 403"/>
                <a:gd name="T59" fmla="*/ 51 h 220"/>
                <a:gd name="T60" fmla="*/ 188 w 403"/>
                <a:gd name="T61" fmla="*/ 57 h 220"/>
                <a:gd name="T62" fmla="*/ 167 w 403"/>
                <a:gd name="T63" fmla="*/ 69 h 220"/>
                <a:gd name="T64" fmla="*/ 167 w 403"/>
                <a:gd name="T65" fmla="*/ 82 h 220"/>
                <a:gd name="T66" fmla="*/ 154 w 403"/>
                <a:gd name="T67" fmla="*/ 94 h 220"/>
                <a:gd name="T68" fmla="*/ 140 w 403"/>
                <a:gd name="T69" fmla="*/ 93 h 220"/>
                <a:gd name="T70" fmla="*/ 133 w 403"/>
                <a:gd name="T71" fmla="*/ 96 h 220"/>
                <a:gd name="T72" fmla="*/ 124 w 403"/>
                <a:gd name="T73" fmla="*/ 100 h 220"/>
                <a:gd name="T74" fmla="*/ 112 w 403"/>
                <a:gd name="T75" fmla="*/ 93 h 220"/>
                <a:gd name="T76" fmla="*/ 104 w 403"/>
                <a:gd name="T77" fmla="*/ 96 h 220"/>
                <a:gd name="T78" fmla="*/ 97 w 403"/>
                <a:gd name="T79" fmla="*/ 98 h 220"/>
                <a:gd name="T80" fmla="*/ 92 w 403"/>
                <a:gd name="T81" fmla="*/ 89 h 220"/>
                <a:gd name="T82" fmla="*/ 76 w 403"/>
                <a:gd name="T83" fmla="*/ 90 h 220"/>
                <a:gd name="T84" fmla="*/ 70 w 403"/>
                <a:gd name="T85" fmla="*/ 93 h 220"/>
                <a:gd name="T86" fmla="*/ 67 w 403"/>
                <a:gd name="T87" fmla="*/ 97 h 220"/>
                <a:gd name="T88" fmla="*/ 60 w 403"/>
                <a:gd name="T89" fmla="*/ 97 h 220"/>
                <a:gd name="T90" fmla="*/ 52 w 403"/>
                <a:gd name="T91" fmla="*/ 98 h 220"/>
                <a:gd name="T92" fmla="*/ 46 w 403"/>
                <a:gd name="T93" fmla="*/ 96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3"/>
                <a:gd name="T142" fmla="*/ 0 h 220"/>
                <a:gd name="T143" fmla="*/ 403 w 403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3" h="220">
                  <a:moveTo>
                    <a:pt x="99" y="211"/>
                  </a:moveTo>
                  <a:lnTo>
                    <a:pt x="96" y="199"/>
                  </a:lnTo>
                  <a:lnTo>
                    <a:pt x="83" y="192"/>
                  </a:lnTo>
                  <a:lnTo>
                    <a:pt x="36" y="149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7" y="52"/>
                  </a:lnTo>
                  <a:lnTo>
                    <a:pt x="229" y="65"/>
                  </a:lnTo>
                  <a:lnTo>
                    <a:pt x="240" y="80"/>
                  </a:lnTo>
                  <a:lnTo>
                    <a:pt x="248" y="86"/>
                  </a:lnTo>
                  <a:lnTo>
                    <a:pt x="253" y="80"/>
                  </a:lnTo>
                  <a:lnTo>
                    <a:pt x="274" y="69"/>
                  </a:lnTo>
                  <a:lnTo>
                    <a:pt x="283" y="71"/>
                  </a:lnTo>
                  <a:lnTo>
                    <a:pt x="309" y="100"/>
                  </a:lnTo>
                  <a:lnTo>
                    <a:pt x="315" y="99"/>
                  </a:lnTo>
                  <a:lnTo>
                    <a:pt x="342" y="115"/>
                  </a:lnTo>
                  <a:lnTo>
                    <a:pt x="382" y="113"/>
                  </a:lnTo>
                  <a:lnTo>
                    <a:pt x="403" y="126"/>
                  </a:lnTo>
                  <a:lnTo>
                    <a:pt x="359" y="151"/>
                  </a:lnTo>
                  <a:lnTo>
                    <a:pt x="357" y="181"/>
                  </a:lnTo>
                  <a:lnTo>
                    <a:pt x="330" y="206"/>
                  </a:lnTo>
                  <a:lnTo>
                    <a:pt x="301" y="205"/>
                  </a:lnTo>
                  <a:lnTo>
                    <a:pt x="285" y="212"/>
                  </a:lnTo>
                  <a:lnTo>
                    <a:pt x="265" y="220"/>
                  </a:lnTo>
                  <a:lnTo>
                    <a:pt x="240" y="204"/>
                  </a:lnTo>
                  <a:lnTo>
                    <a:pt x="224" y="212"/>
                  </a:lnTo>
                  <a:lnTo>
                    <a:pt x="209" y="215"/>
                  </a:lnTo>
                  <a:lnTo>
                    <a:pt x="197" y="196"/>
                  </a:lnTo>
                  <a:lnTo>
                    <a:pt x="162" y="197"/>
                  </a:lnTo>
                  <a:lnTo>
                    <a:pt x="151" y="205"/>
                  </a:lnTo>
                  <a:lnTo>
                    <a:pt x="143" y="213"/>
                  </a:lnTo>
                  <a:lnTo>
                    <a:pt x="128" y="213"/>
                  </a:lnTo>
                  <a:lnTo>
                    <a:pt x="112" y="216"/>
                  </a:lnTo>
                  <a:lnTo>
                    <a:pt x="99" y="21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46" name="Freeform 113"/>
            <p:cNvSpPr>
              <a:spLocks noChangeAspect="1"/>
            </p:cNvSpPr>
            <p:nvPr/>
          </p:nvSpPr>
          <p:spPr bwMode="auto">
            <a:xfrm>
              <a:off x="1373" y="3632"/>
              <a:ext cx="170" cy="178"/>
            </a:xfrm>
            <a:custGeom>
              <a:avLst/>
              <a:gdLst>
                <a:gd name="T0" fmla="*/ 3 w 273"/>
                <a:gd name="T1" fmla="*/ 46 h 320"/>
                <a:gd name="T2" fmla="*/ 11 w 273"/>
                <a:gd name="T3" fmla="*/ 59 h 320"/>
                <a:gd name="T4" fmla="*/ 19 w 273"/>
                <a:gd name="T5" fmla="*/ 57 h 320"/>
                <a:gd name="T6" fmla="*/ 26 w 273"/>
                <a:gd name="T7" fmla="*/ 45 h 320"/>
                <a:gd name="T8" fmla="*/ 39 w 273"/>
                <a:gd name="T9" fmla="*/ 50 h 320"/>
                <a:gd name="T10" fmla="*/ 42 w 273"/>
                <a:gd name="T11" fmla="*/ 61 h 320"/>
                <a:gd name="T12" fmla="*/ 48 w 273"/>
                <a:gd name="T13" fmla="*/ 76 h 320"/>
                <a:gd name="T14" fmla="*/ 54 w 273"/>
                <a:gd name="T15" fmla="*/ 86 h 320"/>
                <a:gd name="T16" fmla="*/ 50 w 273"/>
                <a:gd name="T17" fmla="*/ 90 h 320"/>
                <a:gd name="T18" fmla="*/ 75 w 273"/>
                <a:gd name="T19" fmla="*/ 117 h 320"/>
                <a:gd name="T20" fmla="*/ 88 w 273"/>
                <a:gd name="T21" fmla="*/ 119 h 320"/>
                <a:gd name="T22" fmla="*/ 107 w 273"/>
                <a:gd name="T23" fmla="*/ 131 h 320"/>
                <a:gd name="T24" fmla="*/ 112 w 273"/>
                <a:gd name="T25" fmla="*/ 142 h 320"/>
                <a:gd name="T26" fmla="*/ 117 w 273"/>
                <a:gd name="T27" fmla="*/ 141 h 320"/>
                <a:gd name="T28" fmla="*/ 149 w 273"/>
                <a:gd name="T29" fmla="*/ 178 h 320"/>
                <a:gd name="T30" fmla="*/ 136 w 273"/>
                <a:gd name="T31" fmla="*/ 147 h 320"/>
                <a:gd name="T32" fmla="*/ 136 w 273"/>
                <a:gd name="T33" fmla="*/ 136 h 320"/>
                <a:gd name="T34" fmla="*/ 127 w 273"/>
                <a:gd name="T35" fmla="*/ 124 h 320"/>
                <a:gd name="T36" fmla="*/ 107 w 273"/>
                <a:gd name="T37" fmla="*/ 105 h 320"/>
                <a:gd name="T38" fmla="*/ 100 w 273"/>
                <a:gd name="T39" fmla="*/ 103 h 320"/>
                <a:gd name="T40" fmla="*/ 93 w 273"/>
                <a:gd name="T41" fmla="*/ 98 h 320"/>
                <a:gd name="T42" fmla="*/ 88 w 273"/>
                <a:gd name="T43" fmla="*/ 89 h 320"/>
                <a:gd name="T44" fmla="*/ 79 w 273"/>
                <a:gd name="T45" fmla="*/ 75 h 320"/>
                <a:gd name="T46" fmla="*/ 64 w 273"/>
                <a:gd name="T47" fmla="*/ 57 h 320"/>
                <a:gd name="T48" fmla="*/ 72 w 273"/>
                <a:gd name="T49" fmla="*/ 54 h 320"/>
                <a:gd name="T50" fmla="*/ 104 w 273"/>
                <a:gd name="T51" fmla="*/ 46 h 320"/>
                <a:gd name="T52" fmla="*/ 119 w 273"/>
                <a:gd name="T53" fmla="*/ 55 h 320"/>
                <a:gd name="T54" fmla="*/ 125 w 273"/>
                <a:gd name="T55" fmla="*/ 55 h 320"/>
                <a:gd name="T56" fmla="*/ 138 w 273"/>
                <a:gd name="T57" fmla="*/ 56 h 320"/>
                <a:gd name="T58" fmla="*/ 156 w 273"/>
                <a:gd name="T59" fmla="*/ 55 h 320"/>
                <a:gd name="T60" fmla="*/ 167 w 273"/>
                <a:gd name="T61" fmla="*/ 61 h 320"/>
                <a:gd name="T62" fmla="*/ 170 w 273"/>
                <a:gd name="T63" fmla="*/ 50 h 320"/>
                <a:gd name="T64" fmla="*/ 161 w 273"/>
                <a:gd name="T65" fmla="*/ 41 h 320"/>
                <a:gd name="T66" fmla="*/ 161 w 273"/>
                <a:gd name="T67" fmla="*/ 31 h 320"/>
                <a:gd name="T68" fmla="*/ 154 w 273"/>
                <a:gd name="T69" fmla="*/ 24 h 320"/>
                <a:gd name="T70" fmla="*/ 146 w 273"/>
                <a:gd name="T71" fmla="*/ 26 h 320"/>
                <a:gd name="T72" fmla="*/ 138 w 273"/>
                <a:gd name="T73" fmla="*/ 29 h 320"/>
                <a:gd name="T74" fmla="*/ 125 w 273"/>
                <a:gd name="T75" fmla="*/ 19 h 320"/>
                <a:gd name="T76" fmla="*/ 113 w 273"/>
                <a:gd name="T77" fmla="*/ 15 h 320"/>
                <a:gd name="T78" fmla="*/ 93 w 273"/>
                <a:gd name="T79" fmla="*/ 0 h 320"/>
                <a:gd name="T80" fmla="*/ 73 w 273"/>
                <a:gd name="T81" fmla="*/ 11 h 320"/>
                <a:gd name="T82" fmla="*/ 68 w 273"/>
                <a:gd name="T83" fmla="*/ 21 h 320"/>
                <a:gd name="T84" fmla="*/ 37 w 273"/>
                <a:gd name="T85" fmla="*/ 36 h 320"/>
                <a:gd name="T86" fmla="*/ 19 w 273"/>
                <a:gd name="T87" fmla="*/ 36 h 320"/>
                <a:gd name="T88" fmla="*/ 0 w 273"/>
                <a:gd name="T89" fmla="*/ 36 h 3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3"/>
                <a:gd name="T136" fmla="*/ 0 h 320"/>
                <a:gd name="T137" fmla="*/ 273 w 273"/>
                <a:gd name="T138" fmla="*/ 320 h 3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3" h="320">
                  <a:moveTo>
                    <a:pt x="0" y="65"/>
                  </a:moveTo>
                  <a:lnTo>
                    <a:pt x="5" y="83"/>
                  </a:lnTo>
                  <a:lnTo>
                    <a:pt x="11" y="97"/>
                  </a:lnTo>
                  <a:lnTo>
                    <a:pt x="17" y="106"/>
                  </a:lnTo>
                  <a:lnTo>
                    <a:pt x="23" y="107"/>
                  </a:lnTo>
                  <a:lnTo>
                    <a:pt x="31" y="102"/>
                  </a:lnTo>
                  <a:lnTo>
                    <a:pt x="35" y="93"/>
                  </a:lnTo>
                  <a:lnTo>
                    <a:pt x="42" y="80"/>
                  </a:lnTo>
                  <a:lnTo>
                    <a:pt x="52" y="88"/>
                  </a:lnTo>
                  <a:lnTo>
                    <a:pt x="62" y="90"/>
                  </a:lnTo>
                  <a:lnTo>
                    <a:pt x="68" y="95"/>
                  </a:lnTo>
                  <a:lnTo>
                    <a:pt x="67" y="110"/>
                  </a:lnTo>
                  <a:lnTo>
                    <a:pt x="67" y="119"/>
                  </a:lnTo>
                  <a:lnTo>
                    <a:pt x="77" y="136"/>
                  </a:lnTo>
                  <a:lnTo>
                    <a:pt x="88" y="149"/>
                  </a:lnTo>
                  <a:lnTo>
                    <a:pt x="86" y="154"/>
                  </a:lnTo>
                  <a:lnTo>
                    <a:pt x="74" y="154"/>
                  </a:lnTo>
                  <a:lnTo>
                    <a:pt x="80" y="162"/>
                  </a:lnTo>
                  <a:lnTo>
                    <a:pt x="117" y="208"/>
                  </a:lnTo>
                  <a:lnTo>
                    <a:pt x="121" y="211"/>
                  </a:lnTo>
                  <a:lnTo>
                    <a:pt x="132" y="211"/>
                  </a:lnTo>
                  <a:lnTo>
                    <a:pt x="141" y="214"/>
                  </a:lnTo>
                  <a:lnTo>
                    <a:pt x="158" y="222"/>
                  </a:lnTo>
                  <a:lnTo>
                    <a:pt x="172" y="236"/>
                  </a:lnTo>
                  <a:lnTo>
                    <a:pt x="175" y="243"/>
                  </a:lnTo>
                  <a:lnTo>
                    <a:pt x="180" y="255"/>
                  </a:lnTo>
                  <a:lnTo>
                    <a:pt x="185" y="254"/>
                  </a:lnTo>
                  <a:lnTo>
                    <a:pt x="188" y="254"/>
                  </a:lnTo>
                  <a:lnTo>
                    <a:pt x="200" y="259"/>
                  </a:lnTo>
                  <a:lnTo>
                    <a:pt x="239" y="320"/>
                  </a:lnTo>
                  <a:lnTo>
                    <a:pt x="209" y="293"/>
                  </a:lnTo>
                  <a:lnTo>
                    <a:pt x="218" y="264"/>
                  </a:lnTo>
                  <a:lnTo>
                    <a:pt x="213" y="254"/>
                  </a:lnTo>
                  <a:lnTo>
                    <a:pt x="218" y="245"/>
                  </a:lnTo>
                  <a:lnTo>
                    <a:pt x="215" y="236"/>
                  </a:lnTo>
                  <a:lnTo>
                    <a:pt x="204" y="223"/>
                  </a:lnTo>
                  <a:lnTo>
                    <a:pt x="185" y="199"/>
                  </a:lnTo>
                  <a:lnTo>
                    <a:pt x="172" y="188"/>
                  </a:lnTo>
                  <a:lnTo>
                    <a:pt x="167" y="184"/>
                  </a:lnTo>
                  <a:lnTo>
                    <a:pt x="161" y="185"/>
                  </a:lnTo>
                  <a:lnTo>
                    <a:pt x="151" y="176"/>
                  </a:lnTo>
                  <a:lnTo>
                    <a:pt x="149" y="176"/>
                  </a:lnTo>
                  <a:lnTo>
                    <a:pt x="144" y="171"/>
                  </a:lnTo>
                  <a:lnTo>
                    <a:pt x="141" y="160"/>
                  </a:lnTo>
                  <a:lnTo>
                    <a:pt x="138" y="149"/>
                  </a:lnTo>
                  <a:lnTo>
                    <a:pt x="127" y="134"/>
                  </a:lnTo>
                  <a:lnTo>
                    <a:pt x="104" y="109"/>
                  </a:lnTo>
                  <a:lnTo>
                    <a:pt x="103" y="102"/>
                  </a:lnTo>
                  <a:lnTo>
                    <a:pt x="104" y="99"/>
                  </a:lnTo>
                  <a:lnTo>
                    <a:pt x="116" y="97"/>
                  </a:lnTo>
                  <a:lnTo>
                    <a:pt x="147" y="107"/>
                  </a:lnTo>
                  <a:lnTo>
                    <a:pt x="167" y="83"/>
                  </a:lnTo>
                  <a:lnTo>
                    <a:pt x="185" y="98"/>
                  </a:lnTo>
                  <a:lnTo>
                    <a:pt x="191" y="99"/>
                  </a:lnTo>
                  <a:lnTo>
                    <a:pt x="195" y="106"/>
                  </a:lnTo>
                  <a:lnTo>
                    <a:pt x="201" y="99"/>
                  </a:lnTo>
                  <a:lnTo>
                    <a:pt x="212" y="99"/>
                  </a:lnTo>
                  <a:lnTo>
                    <a:pt x="222" y="101"/>
                  </a:lnTo>
                  <a:lnTo>
                    <a:pt x="236" y="93"/>
                  </a:lnTo>
                  <a:lnTo>
                    <a:pt x="250" y="99"/>
                  </a:lnTo>
                  <a:lnTo>
                    <a:pt x="258" y="107"/>
                  </a:lnTo>
                  <a:lnTo>
                    <a:pt x="268" y="110"/>
                  </a:lnTo>
                  <a:lnTo>
                    <a:pt x="269" y="102"/>
                  </a:lnTo>
                  <a:lnTo>
                    <a:pt x="273" y="90"/>
                  </a:lnTo>
                  <a:lnTo>
                    <a:pt x="268" y="84"/>
                  </a:lnTo>
                  <a:lnTo>
                    <a:pt x="259" y="74"/>
                  </a:lnTo>
                  <a:lnTo>
                    <a:pt x="258" y="63"/>
                  </a:lnTo>
                  <a:lnTo>
                    <a:pt x="258" y="56"/>
                  </a:lnTo>
                  <a:lnTo>
                    <a:pt x="259" y="47"/>
                  </a:lnTo>
                  <a:lnTo>
                    <a:pt x="247" y="44"/>
                  </a:lnTo>
                  <a:lnTo>
                    <a:pt x="241" y="42"/>
                  </a:lnTo>
                  <a:lnTo>
                    <a:pt x="235" y="47"/>
                  </a:lnTo>
                  <a:lnTo>
                    <a:pt x="227" y="53"/>
                  </a:lnTo>
                  <a:lnTo>
                    <a:pt x="221" y="53"/>
                  </a:lnTo>
                  <a:lnTo>
                    <a:pt x="209" y="41"/>
                  </a:lnTo>
                  <a:lnTo>
                    <a:pt x="200" y="35"/>
                  </a:lnTo>
                  <a:lnTo>
                    <a:pt x="190" y="37"/>
                  </a:lnTo>
                  <a:lnTo>
                    <a:pt x="182" y="27"/>
                  </a:lnTo>
                  <a:lnTo>
                    <a:pt x="159" y="2"/>
                  </a:lnTo>
                  <a:lnTo>
                    <a:pt x="149" y="0"/>
                  </a:lnTo>
                  <a:lnTo>
                    <a:pt x="134" y="21"/>
                  </a:lnTo>
                  <a:lnTo>
                    <a:pt x="118" y="19"/>
                  </a:lnTo>
                  <a:lnTo>
                    <a:pt x="111" y="27"/>
                  </a:lnTo>
                  <a:lnTo>
                    <a:pt x="109" y="37"/>
                  </a:lnTo>
                  <a:lnTo>
                    <a:pt x="80" y="71"/>
                  </a:lnTo>
                  <a:lnTo>
                    <a:pt x="60" y="65"/>
                  </a:lnTo>
                  <a:lnTo>
                    <a:pt x="41" y="60"/>
                  </a:lnTo>
                  <a:lnTo>
                    <a:pt x="31" y="65"/>
                  </a:lnTo>
                  <a:lnTo>
                    <a:pt x="18" y="71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47" name="Freeform 114"/>
            <p:cNvSpPr>
              <a:spLocks noChangeAspect="1"/>
            </p:cNvSpPr>
            <p:nvPr/>
          </p:nvSpPr>
          <p:spPr bwMode="auto">
            <a:xfrm>
              <a:off x="1560" y="3941"/>
              <a:ext cx="28" cy="27"/>
            </a:xfrm>
            <a:custGeom>
              <a:avLst/>
              <a:gdLst>
                <a:gd name="T0" fmla="*/ 21 w 24"/>
                <a:gd name="T1" fmla="*/ 0 h 25"/>
                <a:gd name="T2" fmla="*/ 28 w 24"/>
                <a:gd name="T3" fmla="*/ 8 h 25"/>
                <a:gd name="T4" fmla="*/ 26 w 24"/>
                <a:gd name="T5" fmla="*/ 17 h 25"/>
                <a:gd name="T6" fmla="*/ 28 w 24"/>
                <a:gd name="T7" fmla="*/ 25 h 25"/>
                <a:gd name="T8" fmla="*/ 21 w 24"/>
                <a:gd name="T9" fmla="*/ 27 h 25"/>
                <a:gd name="T10" fmla="*/ 8 w 24"/>
                <a:gd name="T11" fmla="*/ 25 h 25"/>
                <a:gd name="T12" fmla="*/ 0 w 24"/>
                <a:gd name="T13" fmla="*/ 15 h 25"/>
                <a:gd name="T14" fmla="*/ 21 w 24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5"/>
                <a:gd name="T26" fmla="*/ 24 w 24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5">
                  <a:moveTo>
                    <a:pt x="18" y="0"/>
                  </a:moveTo>
                  <a:lnTo>
                    <a:pt x="24" y="7"/>
                  </a:lnTo>
                  <a:lnTo>
                    <a:pt x="22" y="16"/>
                  </a:lnTo>
                  <a:lnTo>
                    <a:pt x="24" y="23"/>
                  </a:lnTo>
                  <a:lnTo>
                    <a:pt x="18" y="25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48" name="Freeform 115"/>
            <p:cNvSpPr>
              <a:spLocks noChangeAspect="1"/>
            </p:cNvSpPr>
            <p:nvPr/>
          </p:nvSpPr>
          <p:spPr bwMode="auto">
            <a:xfrm>
              <a:off x="1600" y="3961"/>
              <a:ext cx="85" cy="74"/>
            </a:xfrm>
            <a:custGeom>
              <a:avLst/>
              <a:gdLst>
                <a:gd name="T0" fmla="*/ 12 w 184"/>
                <a:gd name="T1" fmla="*/ 3 h 163"/>
                <a:gd name="T2" fmla="*/ 8 w 184"/>
                <a:gd name="T3" fmla="*/ 5 h 163"/>
                <a:gd name="T4" fmla="*/ 9 w 184"/>
                <a:gd name="T5" fmla="*/ 9 h 163"/>
                <a:gd name="T6" fmla="*/ 5 w 184"/>
                <a:gd name="T7" fmla="*/ 14 h 163"/>
                <a:gd name="T8" fmla="*/ 2 w 184"/>
                <a:gd name="T9" fmla="*/ 14 h 163"/>
                <a:gd name="T10" fmla="*/ 0 w 184"/>
                <a:gd name="T11" fmla="*/ 16 h 163"/>
                <a:gd name="T12" fmla="*/ 1 w 184"/>
                <a:gd name="T13" fmla="*/ 21 h 163"/>
                <a:gd name="T14" fmla="*/ 15 w 184"/>
                <a:gd name="T15" fmla="*/ 26 h 163"/>
                <a:gd name="T16" fmla="*/ 18 w 184"/>
                <a:gd name="T17" fmla="*/ 37 h 163"/>
                <a:gd name="T18" fmla="*/ 22 w 184"/>
                <a:gd name="T19" fmla="*/ 51 h 163"/>
                <a:gd name="T20" fmla="*/ 27 w 184"/>
                <a:gd name="T21" fmla="*/ 59 h 163"/>
                <a:gd name="T22" fmla="*/ 33 w 184"/>
                <a:gd name="T23" fmla="*/ 54 h 163"/>
                <a:gd name="T24" fmla="*/ 41 w 184"/>
                <a:gd name="T25" fmla="*/ 64 h 163"/>
                <a:gd name="T26" fmla="*/ 49 w 184"/>
                <a:gd name="T27" fmla="*/ 74 h 163"/>
                <a:gd name="T28" fmla="*/ 52 w 184"/>
                <a:gd name="T29" fmla="*/ 66 h 163"/>
                <a:gd name="T30" fmla="*/ 50 w 184"/>
                <a:gd name="T31" fmla="*/ 61 h 163"/>
                <a:gd name="T32" fmla="*/ 53 w 184"/>
                <a:gd name="T33" fmla="*/ 59 h 163"/>
                <a:gd name="T34" fmla="*/ 65 w 184"/>
                <a:gd name="T35" fmla="*/ 68 h 163"/>
                <a:gd name="T36" fmla="*/ 69 w 184"/>
                <a:gd name="T37" fmla="*/ 65 h 163"/>
                <a:gd name="T38" fmla="*/ 70 w 184"/>
                <a:gd name="T39" fmla="*/ 62 h 163"/>
                <a:gd name="T40" fmla="*/ 64 w 184"/>
                <a:gd name="T41" fmla="*/ 50 h 163"/>
                <a:gd name="T42" fmla="*/ 64 w 184"/>
                <a:gd name="T43" fmla="*/ 48 h 163"/>
                <a:gd name="T44" fmla="*/ 58 w 184"/>
                <a:gd name="T45" fmla="*/ 39 h 163"/>
                <a:gd name="T46" fmla="*/ 56 w 184"/>
                <a:gd name="T47" fmla="*/ 32 h 163"/>
                <a:gd name="T48" fmla="*/ 58 w 184"/>
                <a:gd name="T49" fmla="*/ 31 h 163"/>
                <a:gd name="T50" fmla="*/ 65 w 184"/>
                <a:gd name="T51" fmla="*/ 33 h 163"/>
                <a:gd name="T52" fmla="*/ 73 w 184"/>
                <a:gd name="T53" fmla="*/ 39 h 163"/>
                <a:gd name="T54" fmla="*/ 77 w 184"/>
                <a:gd name="T55" fmla="*/ 35 h 163"/>
                <a:gd name="T56" fmla="*/ 84 w 184"/>
                <a:gd name="T57" fmla="*/ 35 h 163"/>
                <a:gd name="T58" fmla="*/ 85 w 184"/>
                <a:gd name="T59" fmla="*/ 34 h 163"/>
                <a:gd name="T60" fmla="*/ 76 w 184"/>
                <a:gd name="T61" fmla="*/ 23 h 163"/>
                <a:gd name="T62" fmla="*/ 70 w 184"/>
                <a:gd name="T63" fmla="*/ 24 h 163"/>
                <a:gd name="T64" fmla="*/ 68 w 184"/>
                <a:gd name="T65" fmla="*/ 20 h 163"/>
                <a:gd name="T66" fmla="*/ 64 w 184"/>
                <a:gd name="T67" fmla="*/ 12 h 163"/>
                <a:gd name="T68" fmla="*/ 60 w 184"/>
                <a:gd name="T69" fmla="*/ 15 h 163"/>
                <a:gd name="T70" fmla="*/ 52 w 184"/>
                <a:gd name="T71" fmla="*/ 12 h 163"/>
                <a:gd name="T72" fmla="*/ 46 w 184"/>
                <a:gd name="T73" fmla="*/ 3 h 163"/>
                <a:gd name="T74" fmla="*/ 36 w 184"/>
                <a:gd name="T75" fmla="*/ 4 h 163"/>
                <a:gd name="T76" fmla="*/ 28 w 184"/>
                <a:gd name="T77" fmla="*/ 5 h 163"/>
                <a:gd name="T78" fmla="*/ 23 w 184"/>
                <a:gd name="T79" fmla="*/ 0 h 163"/>
                <a:gd name="T80" fmla="*/ 19 w 184"/>
                <a:gd name="T81" fmla="*/ 3 h 163"/>
                <a:gd name="T82" fmla="*/ 12 w 184"/>
                <a:gd name="T83" fmla="*/ 3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63"/>
                <a:gd name="T128" fmla="*/ 184 w 184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63">
                  <a:moveTo>
                    <a:pt x="26" y="7"/>
                  </a:moveTo>
                  <a:lnTo>
                    <a:pt x="17" y="11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2" y="57"/>
                  </a:lnTo>
                  <a:lnTo>
                    <a:pt x="39" y="82"/>
                  </a:lnTo>
                  <a:lnTo>
                    <a:pt x="48" y="113"/>
                  </a:lnTo>
                  <a:lnTo>
                    <a:pt x="59" y="130"/>
                  </a:lnTo>
                  <a:lnTo>
                    <a:pt x="72" y="119"/>
                  </a:lnTo>
                  <a:lnTo>
                    <a:pt x="89" y="141"/>
                  </a:lnTo>
                  <a:lnTo>
                    <a:pt x="106" y="163"/>
                  </a:lnTo>
                  <a:lnTo>
                    <a:pt x="113" y="146"/>
                  </a:lnTo>
                  <a:lnTo>
                    <a:pt x="108" y="135"/>
                  </a:lnTo>
                  <a:lnTo>
                    <a:pt x="115" y="130"/>
                  </a:lnTo>
                  <a:lnTo>
                    <a:pt x="141" y="150"/>
                  </a:lnTo>
                  <a:lnTo>
                    <a:pt x="149" y="144"/>
                  </a:lnTo>
                  <a:lnTo>
                    <a:pt x="151" y="137"/>
                  </a:lnTo>
                  <a:lnTo>
                    <a:pt x="138" y="111"/>
                  </a:lnTo>
                  <a:lnTo>
                    <a:pt x="138" y="106"/>
                  </a:lnTo>
                  <a:lnTo>
                    <a:pt x="126" y="85"/>
                  </a:lnTo>
                  <a:lnTo>
                    <a:pt x="121" y="70"/>
                  </a:lnTo>
                  <a:lnTo>
                    <a:pt x="126" y="69"/>
                  </a:lnTo>
                  <a:lnTo>
                    <a:pt x="141" y="72"/>
                  </a:lnTo>
                  <a:lnTo>
                    <a:pt x="158" y="87"/>
                  </a:lnTo>
                  <a:lnTo>
                    <a:pt x="167" y="76"/>
                  </a:lnTo>
                  <a:lnTo>
                    <a:pt x="182" y="78"/>
                  </a:lnTo>
                  <a:lnTo>
                    <a:pt x="184" y="74"/>
                  </a:lnTo>
                  <a:lnTo>
                    <a:pt x="165" y="50"/>
                  </a:lnTo>
                  <a:lnTo>
                    <a:pt x="151" y="52"/>
                  </a:lnTo>
                  <a:lnTo>
                    <a:pt x="147" y="44"/>
                  </a:lnTo>
                  <a:lnTo>
                    <a:pt x="138" y="26"/>
                  </a:lnTo>
                  <a:lnTo>
                    <a:pt x="130" y="33"/>
                  </a:lnTo>
                  <a:lnTo>
                    <a:pt x="112" y="26"/>
                  </a:lnTo>
                  <a:lnTo>
                    <a:pt x="100" y="7"/>
                  </a:lnTo>
                  <a:lnTo>
                    <a:pt x="78" y="9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41" y="6"/>
                  </a:lnTo>
                  <a:lnTo>
                    <a:pt x="26" y="7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49" name="Freeform 116"/>
            <p:cNvSpPr>
              <a:spLocks noChangeAspect="1"/>
            </p:cNvSpPr>
            <p:nvPr/>
          </p:nvSpPr>
          <p:spPr bwMode="auto">
            <a:xfrm>
              <a:off x="1571" y="3813"/>
              <a:ext cx="201" cy="173"/>
            </a:xfrm>
            <a:custGeom>
              <a:avLst/>
              <a:gdLst>
                <a:gd name="T0" fmla="*/ 36 w 430"/>
                <a:gd name="T1" fmla="*/ 46 h 386"/>
                <a:gd name="T2" fmla="*/ 26 w 430"/>
                <a:gd name="T3" fmla="*/ 75 h 386"/>
                <a:gd name="T4" fmla="*/ 21 w 430"/>
                <a:gd name="T5" fmla="*/ 82 h 386"/>
                <a:gd name="T6" fmla="*/ 11 w 430"/>
                <a:gd name="T7" fmla="*/ 90 h 386"/>
                <a:gd name="T8" fmla="*/ 0 w 430"/>
                <a:gd name="T9" fmla="*/ 91 h 386"/>
                <a:gd name="T10" fmla="*/ 14 w 430"/>
                <a:gd name="T11" fmla="*/ 117 h 386"/>
                <a:gd name="T12" fmla="*/ 27 w 430"/>
                <a:gd name="T13" fmla="*/ 117 h 386"/>
                <a:gd name="T14" fmla="*/ 22 w 430"/>
                <a:gd name="T15" fmla="*/ 125 h 386"/>
                <a:gd name="T16" fmla="*/ 27 w 430"/>
                <a:gd name="T17" fmla="*/ 138 h 386"/>
                <a:gd name="T18" fmla="*/ 36 w 430"/>
                <a:gd name="T19" fmla="*/ 148 h 386"/>
                <a:gd name="T20" fmla="*/ 43 w 430"/>
                <a:gd name="T21" fmla="*/ 142 h 386"/>
                <a:gd name="T22" fmla="*/ 50 w 430"/>
                <a:gd name="T23" fmla="*/ 143 h 386"/>
                <a:gd name="T24" fmla="*/ 74 w 430"/>
                <a:gd name="T25" fmla="*/ 146 h 386"/>
                <a:gd name="T26" fmla="*/ 89 w 430"/>
                <a:gd name="T27" fmla="*/ 153 h 386"/>
                <a:gd name="T28" fmla="*/ 97 w 430"/>
                <a:gd name="T29" fmla="*/ 162 h 386"/>
                <a:gd name="T30" fmla="*/ 107 w 430"/>
                <a:gd name="T31" fmla="*/ 158 h 386"/>
                <a:gd name="T32" fmla="*/ 127 w 430"/>
                <a:gd name="T33" fmla="*/ 173 h 386"/>
                <a:gd name="T34" fmla="*/ 130 w 430"/>
                <a:gd name="T35" fmla="*/ 164 h 386"/>
                <a:gd name="T36" fmla="*/ 129 w 430"/>
                <a:gd name="T37" fmla="*/ 151 h 386"/>
                <a:gd name="T38" fmla="*/ 121 w 430"/>
                <a:gd name="T39" fmla="*/ 145 h 386"/>
                <a:gd name="T40" fmla="*/ 101 w 430"/>
                <a:gd name="T41" fmla="*/ 132 h 386"/>
                <a:gd name="T42" fmla="*/ 88 w 430"/>
                <a:gd name="T43" fmla="*/ 128 h 386"/>
                <a:gd name="T44" fmla="*/ 84 w 430"/>
                <a:gd name="T45" fmla="*/ 122 h 386"/>
                <a:gd name="T46" fmla="*/ 91 w 430"/>
                <a:gd name="T47" fmla="*/ 116 h 386"/>
                <a:gd name="T48" fmla="*/ 86 w 430"/>
                <a:gd name="T49" fmla="*/ 106 h 386"/>
                <a:gd name="T50" fmla="*/ 94 w 430"/>
                <a:gd name="T51" fmla="*/ 110 h 386"/>
                <a:gd name="T52" fmla="*/ 101 w 430"/>
                <a:gd name="T53" fmla="*/ 107 h 386"/>
                <a:gd name="T54" fmla="*/ 89 w 430"/>
                <a:gd name="T55" fmla="*/ 91 h 386"/>
                <a:gd name="T56" fmla="*/ 79 w 430"/>
                <a:gd name="T57" fmla="*/ 72 h 386"/>
                <a:gd name="T58" fmla="*/ 77 w 430"/>
                <a:gd name="T59" fmla="*/ 60 h 386"/>
                <a:gd name="T60" fmla="*/ 82 w 430"/>
                <a:gd name="T61" fmla="*/ 52 h 386"/>
                <a:gd name="T62" fmla="*/ 86 w 430"/>
                <a:gd name="T63" fmla="*/ 62 h 386"/>
                <a:gd name="T64" fmla="*/ 89 w 430"/>
                <a:gd name="T65" fmla="*/ 66 h 386"/>
                <a:gd name="T66" fmla="*/ 106 w 430"/>
                <a:gd name="T67" fmla="*/ 79 h 386"/>
                <a:gd name="T68" fmla="*/ 108 w 430"/>
                <a:gd name="T69" fmla="*/ 70 h 386"/>
                <a:gd name="T70" fmla="*/ 120 w 430"/>
                <a:gd name="T71" fmla="*/ 79 h 386"/>
                <a:gd name="T72" fmla="*/ 115 w 430"/>
                <a:gd name="T73" fmla="*/ 68 h 386"/>
                <a:gd name="T74" fmla="*/ 120 w 430"/>
                <a:gd name="T75" fmla="*/ 63 h 386"/>
                <a:gd name="T76" fmla="*/ 135 w 430"/>
                <a:gd name="T77" fmla="*/ 66 h 386"/>
                <a:gd name="T78" fmla="*/ 129 w 430"/>
                <a:gd name="T79" fmla="*/ 58 h 386"/>
                <a:gd name="T80" fmla="*/ 115 w 430"/>
                <a:gd name="T81" fmla="*/ 51 h 386"/>
                <a:gd name="T82" fmla="*/ 116 w 430"/>
                <a:gd name="T83" fmla="*/ 44 h 386"/>
                <a:gd name="T84" fmla="*/ 140 w 430"/>
                <a:gd name="T85" fmla="*/ 39 h 386"/>
                <a:gd name="T86" fmla="*/ 164 w 430"/>
                <a:gd name="T87" fmla="*/ 37 h 386"/>
                <a:gd name="T88" fmla="*/ 177 w 430"/>
                <a:gd name="T89" fmla="*/ 39 h 386"/>
                <a:gd name="T90" fmla="*/ 190 w 430"/>
                <a:gd name="T91" fmla="*/ 34 h 386"/>
                <a:gd name="T92" fmla="*/ 200 w 430"/>
                <a:gd name="T93" fmla="*/ 22 h 386"/>
                <a:gd name="T94" fmla="*/ 200 w 430"/>
                <a:gd name="T95" fmla="*/ 3 h 386"/>
                <a:gd name="T96" fmla="*/ 191 w 430"/>
                <a:gd name="T97" fmla="*/ 0 h 386"/>
                <a:gd name="T98" fmla="*/ 188 w 430"/>
                <a:gd name="T99" fmla="*/ 9 h 386"/>
                <a:gd name="T100" fmla="*/ 182 w 430"/>
                <a:gd name="T101" fmla="*/ 16 h 386"/>
                <a:gd name="T102" fmla="*/ 173 w 430"/>
                <a:gd name="T103" fmla="*/ 20 h 386"/>
                <a:gd name="T104" fmla="*/ 158 w 430"/>
                <a:gd name="T105" fmla="*/ 15 h 386"/>
                <a:gd name="T106" fmla="*/ 143 w 430"/>
                <a:gd name="T107" fmla="*/ 9 h 386"/>
                <a:gd name="T108" fmla="*/ 127 w 430"/>
                <a:gd name="T109" fmla="*/ 20 h 386"/>
                <a:gd name="T110" fmla="*/ 108 w 430"/>
                <a:gd name="T111" fmla="*/ 25 h 386"/>
                <a:gd name="T112" fmla="*/ 94 w 430"/>
                <a:gd name="T113" fmla="*/ 27 h 386"/>
                <a:gd name="T114" fmla="*/ 86 w 430"/>
                <a:gd name="T115" fmla="*/ 35 h 386"/>
                <a:gd name="T116" fmla="*/ 72 w 430"/>
                <a:gd name="T117" fmla="*/ 37 h 386"/>
                <a:gd name="T118" fmla="*/ 59 w 430"/>
                <a:gd name="T119" fmla="*/ 43 h 386"/>
                <a:gd name="T120" fmla="*/ 46 w 430"/>
                <a:gd name="T121" fmla="*/ 43 h 3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386"/>
                <a:gd name="T185" fmla="*/ 430 w 430"/>
                <a:gd name="T186" fmla="*/ 386 h 3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386">
                  <a:moveTo>
                    <a:pt x="87" y="95"/>
                  </a:moveTo>
                  <a:lnTo>
                    <a:pt x="78" y="102"/>
                  </a:lnTo>
                  <a:lnTo>
                    <a:pt x="68" y="135"/>
                  </a:lnTo>
                  <a:lnTo>
                    <a:pt x="55" y="167"/>
                  </a:lnTo>
                  <a:lnTo>
                    <a:pt x="50" y="171"/>
                  </a:lnTo>
                  <a:lnTo>
                    <a:pt x="44" y="182"/>
                  </a:lnTo>
                  <a:lnTo>
                    <a:pt x="37" y="193"/>
                  </a:lnTo>
                  <a:lnTo>
                    <a:pt x="24" y="200"/>
                  </a:lnTo>
                  <a:lnTo>
                    <a:pt x="13" y="204"/>
                  </a:lnTo>
                  <a:lnTo>
                    <a:pt x="0" y="204"/>
                  </a:lnTo>
                  <a:lnTo>
                    <a:pt x="17" y="241"/>
                  </a:lnTo>
                  <a:lnTo>
                    <a:pt x="31" y="260"/>
                  </a:lnTo>
                  <a:lnTo>
                    <a:pt x="44" y="260"/>
                  </a:lnTo>
                  <a:lnTo>
                    <a:pt x="57" y="260"/>
                  </a:lnTo>
                  <a:lnTo>
                    <a:pt x="61" y="269"/>
                  </a:lnTo>
                  <a:lnTo>
                    <a:pt x="48" y="278"/>
                  </a:lnTo>
                  <a:lnTo>
                    <a:pt x="48" y="290"/>
                  </a:lnTo>
                  <a:lnTo>
                    <a:pt x="57" y="308"/>
                  </a:lnTo>
                  <a:lnTo>
                    <a:pt x="68" y="323"/>
                  </a:lnTo>
                  <a:lnTo>
                    <a:pt x="76" y="330"/>
                  </a:lnTo>
                  <a:lnTo>
                    <a:pt x="80" y="319"/>
                  </a:lnTo>
                  <a:lnTo>
                    <a:pt x="91" y="317"/>
                  </a:lnTo>
                  <a:lnTo>
                    <a:pt x="104" y="328"/>
                  </a:lnTo>
                  <a:lnTo>
                    <a:pt x="107" y="319"/>
                  </a:lnTo>
                  <a:lnTo>
                    <a:pt x="128" y="321"/>
                  </a:lnTo>
                  <a:lnTo>
                    <a:pt x="159" y="325"/>
                  </a:lnTo>
                  <a:lnTo>
                    <a:pt x="181" y="332"/>
                  </a:lnTo>
                  <a:lnTo>
                    <a:pt x="190" y="341"/>
                  </a:lnTo>
                  <a:lnTo>
                    <a:pt x="200" y="354"/>
                  </a:lnTo>
                  <a:lnTo>
                    <a:pt x="207" y="362"/>
                  </a:lnTo>
                  <a:lnTo>
                    <a:pt x="216" y="354"/>
                  </a:lnTo>
                  <a:lnTo>
                    <a:pt x="229" y="353"/>
                  </a:lnTo>
                  <a:lnTo>
                    <a:pt x="248" y="366"/>
                  </a:lnTo>
                  <a:lnTo>
                    <a:pt x="271" y="386"/>
                  </a:lnTo>
                  <a:lnTo>
                    <a:pt x="277" y="382"/>
                  </a:lnTo>
                  <a:lnTo>
                    <a:pt x="278" y="367"/>
                  </a:lnTo>
                  <a:lnTo>
                    <a:pt x="278" y="351"/>
                  </a:lnTo>
                  <a:lnTo>
                    <a:pt x="277" y="336"/>
                  </a:lnTo>
                  <a:lnTo>
                    <a:pt x="266" y="319"/>
                  </a:lnTo>
                  <a:lnTo>
                    <a:pt x="259" y="323"/>
                  </a:lnTo>
                  <a:lnTo>
                    <a:pt x="242" y="315"/>
                  </a:lnTo>
                  <a:lnTo>
                    <a:pt x="215" y="295"/>
                  </a:lnTo>
                  <a:lnTo>
                    <a:pt x="207" y="288"/>
                  </a:lnTo>
                  <a:lnTo>
                    <a:pt x="189" y="286"/>
                  </a:lnTo>
                  <a:lnTo>
                    <a:pt x="179" y="280"/>
                  </a:lnTo>
                  <a:lnTo>
                    <a:pt x="179" y="273"/>
                  </a:lnTo>
                  <a:lnTo>
                    <a:pt x="190" y="262"/>
                  </a:lnTo>
                  <a:lnTo>
                    <a:pt x="194" y="258"/>
                  </a:lnTo>
                  <a:lnTo>
                    <a:pt x="187" y="249"/>
                  </a:lnTo>
                  <a:lnTo>
                    <a:pt x="183" y="236"/>
                  </a:lnTo>
                  <a:lnTo>
                    <a:pt x="187" y="230"/>
                  </a:lnTo>
                  <a:lnTo>
                    <a:pt x="202" y="245"/>
                  </a:lnTo>
                  <a:lnTo>
                    <a:pt x="215" y="251"/>
                  </a:lnTo>
                  <a:lnTo>
                    <a:pt x="215" y="238"/>
                  </a:lnTo>
                  <a:lnTo>
                    <a:pt x="207" y="223"/>
                  </a:lnTo>
                  <a:lnTo>
                    <a:pt x="190" y="202"/>
                  </a:lnTo>
                  <a:lnTo>
                    <a:pt x="172" y="174"/>
                  </a:lnTo>
                  <a:lnTo>
                    <a:pt x="170" y="160"/>
                  </a:lnTo>
                  <a:lnTo>
                    <a:pt x="168" y="147"/>
                  </a:lnTo>
                  <a:lnTo>
                    <a:pt x="165" y="134"/>
                  </a:lnTo>
                  <a:lnTo>
                    <a:pt x="163" y="121"/>
                  </a:lnTo>
                  <a:lnTo>
                    <a:pt x="176" y="117"/>
                  </a:lnTo>
                  <a:lnTo>
                    <a:pt x="174" y="126"/>
                  </a:lnTo>
                  <a:lnTo>
                    <a:pt x="185" y="139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226" y="182"/>
                  </a:lnTo>
                  <a:lnTo>
                    <a:pt x="227" y="176"/>
                  </a:lnTo>
                  <a:lnTo>
                    <a:pt x="220" y="160"/>
                  </a:lnTo>
                  <a:lnTo>
                    <a:pt x="231" y="156"/>
                  </a:lnTo>
                  <a:lnTo>
                    <a:pt x="248" y="163"/>
                  </a:lnTo>
                  <a:lnTo>
                    <a:pt x="257" y="176"/>
                  </a:lnTo>
                  <a:lnTo>
                    <a:pt x="259" y="167"/>
                  </a:lnTo>
                  <a:lnTo>
                    <a:pt x="246" y="152"/>
                  </a:lnTo>
                  <a:lnTo>
                    <a:pt x="248" y="145"/>
                  </a:lnTo>
                  <a:lnTo>
                    <a:pt x="257" y="141"/>
                  </a:lnTo>
                  <a:lnTo>
                    <a:pt x="282" y="152"/>
                  </a:lnTo>
                  <a:lnTo>
                    <a:pt x="288" y="148"/>
                  </a:lnTo>
                  <a:lnTo>
                    <a:pt x="286" y="137"/>
                  </a:lnTo>
                  <a:lnTo>
                    <a:pt x="275" y="130"/>
                  </a:lnTo>
                  <a:lnTo>
                    <a:pt x="257" y="122"/>
                  </a:lnTo>
                  <a:lnTo>
                    <a:pt x="246" y="113"/>
                  </a:lnTo>
                  <a:lnTo>
                    <a:pt x="244" y="106"/>
                  </a:lnTo>
                  <a:lnTo>
                    <a:pt x="248" y="98"/>
                  </a:lnTo>
                  <a:lnTo>
                    <a:pt x="273" y="95"/>
                  </a:lnTo>
                  <a:lnTo>
                    <a:pt x="299" y="87"/>
                  </a:lnTo>
                  <a:lnTo>
                    <a:pt x="317" y="89"/>
                  </a:lnTo>
                  <a:lnTo>
                    <a:pt x="350" y="82"/>
                  </a:lnTo>
                  <a:lnTo>
                    <a:pt x="356" y="78"/>
                  </a:lnTo>
                  <a:lnTo>
                    <a:pt x="378" y="87"/>
                  </a:lnTo>
                  <a:lnTo>
                    <a:pt x="397" y="97"/>
                  </a:lnTo>
                  <a:lnTo>
                    <a:pt x="406" y="76"/>
                  </a:lnTo>
                  <a:lnTo>
                    <a:pt x="423" y="54"/>
                  </a:lnTo>
                  <a:lnTo>
                    <a:pt x="428" y="48"/>
                  </a:lnTo>
                  <a:lnTo>
                    <a:pt x="430" y="9"/>
                  </a:lnTo>
                  <a:lnTo>
                    <a:pt x="428" y="6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402" y="6"/>
                  </a:lnTo>
                  <a:lnTo>
                    <a:pt x="402" y="20"/>
                  </a:lnTo>
                  <a:lnTo>
                    <a:pt x="404" y="32"/>
                  </a:lnTo>
                  <a:lnTo>
                    <a:pt x="389" y="35"/>
                  </a:lnTo>
                  <a:lnTo>
                    <a:pt x="378" y="43"/>
                  </a:lnTo>
                  <a:lnTo>
                    <a:pt x="371" y="45"/>
                  </a:lnTo>
                  <a:lnTo>
                    <a:pt x="347" y="39"/>
                  </a:lnTo>
                  <a:lnTo>
                    <a:pt x="338" y="33"/>
                  </a:lnTo>
                  <a:lnTo>
                    <a:pt x="325" y="41"/>
                  </a:lnTo>
                  <a:lnTo>
                    <a:pt x="306" y="20"/>
                  </a:lnTo>
                  <a:lnTo>
                    <a:pt x="286" y="35"/>
                  </a:lnTo>
                  <a:lnTo>
                    <a:pt x="271" y="45"/>
                  </a:lnTo>
                  <a:lnTo>
                    <a:pt x="255" y="52"/>
                  </a:lnTo>
                  <a:lnTo>
                    <a:pt x="231" y="56"/>
                  </a:lnTo>
                  <a:lnTo>
                    <a:pt x="215" y="61"/>
                  </a:lnTo>
                  <a:lnTo>
                    <a:pt x="202" y="61"/>
                  </a:lnTo>
                  <a:lnTo>
                    <a:pt x="196" y="63"/>
                  </a:lnTo>
                  <a:lnTo>
                    <a:pt x="183" y="78"/>
                  </a:lnTo>
                  <a:lnTo>
                    <a:pt x="172" y="78"/>
                  </a:lnTo>
                  <a:lnTo>
                    <a:pt x="153" y="82"/>
                  </a:lnTo>
                  <a:lnTo>
                    <a:pt x="135" y="80"/>
                  </a:lnTo>
                  <a:lnTo>
                    <a:pt x="126" y="97"/>
                  </a:lnTo>
                  <a:lnTo>
                    <a:pt x="111" y="98"/>
                  </a:lnTo>
                  <a:lnTo>
                    <a:pt x="98" y="97"/>
                  </a:lnTo>
                  <a:lnTo>
                    <a:pt x="87" y="9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50" name="Freeform 117"/>
            <p:cNvSpPr>
              <a:spLocks noChangeAspect="1"/>
            </p:cNvSpPr>
            <p:nvPr/>
          </p:nvSpPr>
          <p:spPr bwMode="auto">
            <a:xfrm>
              <a:off x="1670" y="3932"/>
              <a:ext cx="51" cy="39"/>
            </a:xfrm>
            <a:custGeom>
              <a:avLst/>
              <a:gdLst>
                <a:gd name="T0" fmla="*/ 4 w 107"/>
                <a:gd name="T1" fmla="*/ 0 h 87"/>
                <a:gd name="T2" fmla="*/ 0 w 107"/>
                <a:gd name="T3" fmla="*/ 3 h 87"/>
                <a:gd name="T4" fmla="*/ 5 w 107"/>
                <a:gd name="T5" fmla="*/ 12 h 87"/>
                <a:gd name="T6" fmla="*/ 11 w 107"/>
                <a:gd name="T7" fmla="*/ 13 h 87"/>
                <a:gd name="T8" fmla="*/ 19 w 107"/>
                <a:gd name="T9" fmla="*/ 21 h 87"/>
                <a:gd name="T10" fmla="*/ 25 w 107"/>
                <a:gd name="T11" fmla="*/ 24 h 87"/>
                <a:gd name="T12" fmla="*/ 35 w 107"/>
                <a:gd name="T13" fmla="*/ 31 h 87"/>
                <a:gd name="T14" fmla="*/ 41 w 107"/>
                <a:gd name="T15" fmla="*/ 34 h 87"/>
                <a:gd name="T16" fmla="*/ 49 w 107"/>
                <a:gd name="T17" fmla="*/ 39 h 87"/>
                <a:gd name="T18" fmla="*/ 51 w 107"/>
                <a:gd name="T19" fmla="*/ 36 h 87"/>
                <a:gd name="T20" fmla="*/ 35 w 107"/>
                <a:gd name="T21" fmla="*/ 25 h 87"/>
                <a:gd name="T22" fmla="*/ 34 w 107"/>
                <a:gd name="T23" fmla="*/ 20 h 87"/>
                <a:gd name="T24" fmla="*/ 32 w 107"/>
                <a:gd name="T25" fmla="*/ 15 h 87"/>
                <a:gd name="T26" fmla="*/ 26 w 107"/>
                <a:gd name="T27" fmla="*/ 9 h 87"/>
                <a:gd name="T28" fmla="*/ 24 w 107"/>
                <a:gd name="T29" fmla="*/ 10 h 87"/>
                <a:gd name="T30" fmla="*/ 15 w 107"/>
                <a:gd name="T31" fmla="*/ 4 h 87"/>
                <a:gd name="T32" fmla="*/ 10 w 107"/>
                <a:gd name="T33" fmla="*/ 2 h 87"/>
                <a:gd name="T34" fmla="*/ 4 w 107"/>
                <a:gd name="T35" fmla="*/ 0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7"/>
                <a:gd name="T55" fmla="*/ 0 h 87"/>
                <a:gd name="T56" fmla="*/ 107 w 107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7" h="87">
                  <a:moveTo>
                    <a:pt x="9" y="0"/>
                  </a:moveTo>
                  <a:lnTo>
                    <a:pt x="0" y="7"/>
                  </a:lnTo>
                  <a:lnTo>
                    <a:pt x="11" y="26"/>
                  </a:lnTo>
                  <a:lnTo>
                    <a:pt x="24" y="30"/>
                  </a:lnTo>
                  <a:lnTo>
                    <a:pt x="39" y="46"/>
                  </a:lnTo>
                  <a:lnTo>
                    <a:pt x="52" y="54"/>
                  </a:lnTo>
                  <a:lnTo>
                    <a:pt x="74" y="70"/>
                  </a:lnTo>
                  <a:lnTo>
                    <a:pt x="87" y="76"/>
                  </a:lnTo>
                  <a:lnTo>
                    <a:pt x="103" y="87"/>
                  </a:lnTo>
                  <a:lnTo>
                    <a:pt x="107" y="81"/>
                  </a:lnTo>
                  <a:lnTo>
                    <a:pt x="74" y="56"/>
                  </a:lnTo>
                  <a:lnTo>
                    <a:pt x="72" y="44"/>
                  </a:lnTo>
                  <a:lnTo>
                    <a:pt x="68" y="33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32" y="9"/>
                  </a:lnTo>
                  <a:lnTo>
                    <a:pt x="22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51" name="Freeform 118"/>
            <p:cNvSpPr>
              <a:spLocks noChangeAspect="1"/>
            </p:cNvSpPr>
            <p:nvPr/>
          </p:nvSpPr>
          <p:spPr bwMode="auto">
            <a:xfrm>
              <a:off x="1680" y="4062"/>
              <a:ext cx="101" cy="26"/>
            </a:xfrm>
            <a:custGeom>
              <a:avLst/>
              <a:gdLst>
                <a:gd name="T0" fmla="*/ 21 w 201"/>
                <a:gd name="T1" fmla="*/ 5 h 54"/>
                <a:gd name="T2" fmla="*/ 29 w 201"/>
                <a:gd name="T3" fmla="*/ 2 h 54"/>
                <a:gd name="T4" fmla="*/ 32 w 201"/>
                <a:gd name="T5" fmla="*/ 5 h 54"/>
                <a:gd name="T6" fmla="*/ 35 w 201"/>
                <a:gd name="T7" fmla="*/ 6 h 54"/>
                <a:gd name="T8" fmla="*/ 41 w 201"/>
                <a:gd name="T9" fmla="*/ 3 h 54"/>
                <a:gd name="T10" fmla="*/ 44 w 201"/>
                <a:gd name="T11" fmla="*/ 2 h 54"/>
                <a:gd name="T12" fmla="*/ 60 w 201"/>
                <a:gd name="T13" fmla="*/ 3 h 54"/>
                <a:gd name="T14" fmla="*/ 76 w 201"/>
                <a:gd name="T15" fmla="*/ 3 h 54"/>
                <a:gd name="T16" fmla="*/ 80 w 201"/>
                <a:gd name="T17" fmla="*/ 7 h 54"/>
                <a:gd name="T18" fmla="*/ 80 w 201"/>
                <a:gd name="T19" fmla="*/ 10 h 54"/>
                <a:gd name="T20" fmla="*/ 91 w 201"/>
                <a:gd name="T21" fmla="*/ 8 h 54"/>
                <a:gd name="T22" fmla="*/ 97 w 201"/>
                <a:gd name="T23" fmla="*/ 9 h 54"/>
                <a:gd name="T24" fmla="*/ 101 w 201"/>
                <a:gd name="T25" fmla="*/ 13 h 54"/>
                <a:gd name="T26" fmla="*/ 97 w 201"/>
                <a:gd name="T27" fmla="*/ 17 h 54"/>
                <a:gd name="T28" fmla="*/ 88 w 201"/>
                <a:gd name="T29" fmla="*/ 16 h 54"/>
                <a:gd name="T30" fmla="*/ 81 w 201"/>
                <a:gd name="T31" fmla="*/ 20 h 54"/>
                <a:gd name="T32" fmla="*/ 70 w 201"/>
                <a:gd name="T33" fmla="*/ 20 h 54"/>
                <a:gd name="T34" fmla="*/ 59 w 201"/>
                <a:gd name="T35" fmla="*/ 24 h 54"/>
                <a:gd name="T36" fmla="*/ 50 w 201"/>
                <a:gd name="T37" fmla="*/ 26 h 54"/>
                <a:gd name="T38" fmla="*/ 42 w 201"/>
                <a:gd name="T39" fmla="*/ 22 h 54"/>
                <a:gd name="T40" fmla="*/ 32 w 201"/>
                <a:gd name="T41" fmla="*/ 16 h 54"/>
                <a:gd name="T42" fmla="*/ 22 w 201"/>
                <a:gd name="T43" fmla="*/ 16 h 54"/>
                <a:gd name="T44" fmla="*/ 9 w 201"/>
                <a:gd name="T45" fmla="*/ 13 h 54"/>
                <a:gd name="T46" fmla="*/ 4 w 201"/>
                <a:gd name="T47" fmla="*/ 10 h 54"/>
                <a:gd name="T48" fmla="*/ 0 w 201"/>
                <a:gd name="T49" fmla="*/ 3 h 54"/>
                <a:gd name="T50" fmla="*/ 2 w 201"/>
                <a:gd name="T51" fmla="*/ 0 h 54"/>
                <a:gd name="T52" fmla="*/ 14 w 201"/>
                <a:gd name="T53" fmla="*/ 2 h 54"/>
                <a:gd name="T54" fmla="*/ 21 w 201"/>
                <a:gd name="T55" fmla="*/ 5 h 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1"/>
                <a:gd name="T85" fmla="*/ 0 h 54"/>
                <a:gd name="T86" fmla="*/ 201 w 201"/>
                <a:gd name="T87" fmla="*/ 54 h 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1" h="54">
                  <a:moveTo>
                    <a:pt x="42" y="11"/>
                  </a:moveTo>
                  <a:lnTo>
                    <a:pt x="57" y="4"/>
                  </a:lnTo>
                  <a:lnTo>
                    <a:pt x="64" y="11"/>
                  </a:lnTo>
                  <a:lnTo>
                    <a:pt x="70" y="13"/>
                  </a:lnTo>
                  <a:lnTo>
                    <a:pt x="81" y="7"/>
                  </a:lnTo>
                  <a:lnTo>
                    <a:pt x="88" y="4"/>
                  </a:lnTo>
                  <a:lnTo>
                    <a:pt x="120" y="7"/>
                  </a:lnTo>
                  <a:lnTo>
                    <a:pt x="151" y="6"/>
                  </a:lnTo>
                  <a:lnTo>
                    <a:pt x="160" y="15"/>
                  </a:lnTo>
                  <a:lnTo>
                    <a:pt x="160" y="20"/>
                  </a:lnTo>
                  <a:lnTo>
                    <a:pt x="182" y="17"/>
                  </a:lnTo>
                  <a:lnTo>
                    <a:pt x="194" y="19"/>
                  </a:lnTo>
                  <a:lnTo>
                    <a:pt x="201" y="26"/>
                  </a:lnTo>
                  <a:lnTo>
                    <a:pt x="194" y="35"/>
                  </a:lnTo>
                  <a:lnTo>
                    <a:pt x="175" y="34"/>
                  </a:lnTo>
                  <a:lnTo>
                    <a:pt x="162" y="41"/>
                  </a:lnTo>
                  <a:lnTo>
                    <a:pt x="140" y="41"/>
                  </a:lnTo>
                  <a:lnTo>
                    <a:pt x="118" y="50"/>
                  </a:lnTo>
                  <a:lnTo>
                    <a:pt x="99" y="54"/>
                  </a:lnTo>
                  <a:lnTo>
                    <a:pt x="84" y="45"/>
                  </a:lnTo>
                  <a:lnTo>
                    <a:pt x="64" y="34"/>
                  </a:lnTo>
                  <a:lnTo>
                    <a:pt x="44" y="34"/>
                  </a:lnTo>
                  <a:lnTo>
                    <a:pt x="17" y="28"/>
                  </a:lnTo>
                  <a:lnTo>
                    <a:pt x="7" y="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7" y="4"/>
                  </a:lnTo>
                  <a:lnTo>
                    <a:pt x="42" y="1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52" name="Freeform 119"/>
            <p:cNvSpPr>
              <a:spLocks noChangeAspect="1"/>
            </p:cNvSpPr>
            <p:nvPr/>
          </p:nvSpPr>
          <p:spPr bwMode="auto">
            <a:xfrm>
              <a:off x="1713" y="3872"/>
              <a:ext cx="28" cy="26"/>
            </a:xfrm>
            <a:custGeom>
              <a:avLst/>
              <a:gdLst>
                <a:gd name="T0" fmla="*/ 28 w 30"/>
                <a:gd name="T1" fmla="*/ 0 h 28"/>
                <a:gd name="T2" fmla="*/ 10 w 30"/>
                <a:gd name="T3" fmla="*/ 0 h 28"/>
                <a:gd name="T4" fmla="*/ 2 w 30"/>
                <a:gd name="T5" fmla="*/ 6 h 28"/>
                <a:gd name="T6" fmla="*/ 0 w 30"/>
                <a:gd name="T7" fmla="*/ 14 h 28"/>
                <a:gd name="T8" fmla="*/ 0 w 30"/>
                <a:gd name="T9" fmla="*/ 24 h 28"/>
                <a:gd name="T10" fmla="*/ 8 w 30"/>
                <a:gd name="T11" fmla="*/ 26 h 28"/>
                <a:gd name="T12" fmla="*/ 24 w 30"/>
                <a:gd name="T13" fmla="*/ 16 h 28"/>
                <a:gd name="T14" fmla="*/ 28 w 30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8"/>
                <a:gd name="T26" fmla="*/ 30 w 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8">
                  <a:moveTo>
                    <a:pt x="30" y="0"/>
                  </a:moveTo>
                  <a:lnTo>
                    <a:pt x="11" y="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9" y="28"/>
                  </a:lnTo>
                  <a:lnTo>
                    <a:pt x="26" y="17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53" name="Freeform 120"/>
            <p:cNvSpPr>
              <a:spLocks noChangeAspect="1"/>
            </p:cNvSpPr>
            <p:nvPr/>
          </p:nvSpPr>
          <p:spPr bwMode="auto">
            <a:xfrm>
              <a:off x="1772" y="3989"/>
              <a:ext cx="52" cy="29"/>
            </a:xfrm>
            <a:custGeom>
              <a:avLst/>
              <a:gdLst>
                <a:gd name="T0" fmla="*/ 52 w 41"/>
                <a:gd name="T1" fmla="*/ 8 h 22"/>
                <a:gd name="T2" fmla="*/ 28 w 41"/>
                <a:gd name="T3" fmla="*/ 29 h 22"/>
                <a:gd name="T4" fmla="*/ 11 w 41"/>
                <a:gd name="T5" fmla="*/ 29 h 22"/>
                <a:gd name="T6" fmla="*/ 0 w 41"/>
                <a:gd name="T7" fmla="*/ 20 h 22"/>
                <a:gd name="T8" fmla="*/ 8 w 41"/>
                <a:gd name="T9" fmla="*/ 3 h 22"/>
                <a:gd name="T10" fmla="*/ 33 w 41"/>
                <a:gd name="T11" fmla="*/ 0 h 22"/>
                <a:gd name="T12" fmla="*/ 52 w 41"/>
                <a:gd name="T13" fmla="*/ 8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41" y="6"/>
                  </a:moveTo>
                  <a:lnTo>
                    <a:pt x="22" y="22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6" y="2"/>
                  </a:lnTo>
                  <a:lnTo>
                    <a:pt x="26" y="0"/>
                  </a:lnTo>
                  <a:lnTo>
                    <a:pt x="41" y="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54" name="Freeform 121"/>
            <p:cNvSpPr>
              <a:spLocks noChangeAspect="1"/>
            </p:cNvSpPr>
            <p:nvPr/>
          </p:nvSpPr>
          <p:spPr bwMode="auto">
            <a:xfrm>
              <a:off x="1811" y="4016"/>
              <a:ext cx="33" cy="26"/>
            </a:xfrm>
            <a:custGeom>
              <a:avLst/>
              <a:gdLst>
                <a:gd name="T0" fmla="*/ 33 w 42"/>
                <a:gd name="T1" fmla="*/ 0 h 34"/>
                <a:gd name="T2" fmla="*/ 33 w 42"/>
                <a:gd name="T3" fmla="*/ 8 h 34"/>
                <a:gd name="T4" fmla="*/ 13 w 42"/>
                <a:gd name="T5" fmla="*/ 22 h 34"/>
                <a:gd name="T6" fmla="*/ 4 w 42"/>
                <a:gd name="T7" fmla="*/ 26 h 34"/>
                <a:gd name="T8" fmla="*/ 0 w 42"/>
                <a:gd name="T9" fmla="*/ 24 h 34"/>
                <a:gd name="T10" fmla="*/ 3 w 42"/>
                <a:gd name="T11" fmla="*/ 15 h 34"/>
                <a:gd name="T12" fmla="*/ 17 w 42"/>
                <a:gd name="T13" fmla="*/ 5 h 34"/>
                <a:gd name="T14" fmla="*/ 33 w 42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34"/>
                <a:gd name="T26" fmla="*/ 42 w 4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34">
                  <a:moveTo>
                    <a:pt x="42" y="0"/>
                  </a:moveTo>
                  <a:lnTo>
                    <a:pt x="42" y="11"/>
                  </a:lnTo>
                  <a:lnTo>
                    <a:pt x="16" y="29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2" y="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55" name="Freeform 122"/>
            <p:cNvSpPr>
              <a:spLocks noChangeAspect="1"/>
            </p:cNvSpPr>
            <p:nvPr/>
          </p:nvSpPr>
          <p:spPr bwMode="auto">
            <a:xfrm>
              <a:off x="1738" y="3897"/>
              <a:ext cx="39" cy="26"/>
            </a:xfrm>
            <a:custGeom>
              <a:avLst/>
              <a:gdLst>
                <a:gd name="T0" fmla="*/ 21 w 52"/>
                <a:gd name="T1" fmla="*/ 0 h 37"/>
                <a:gd name="T2" fmla="*/ 39 w 52"/>
                <a:gd name="T3" fmla="*/ 18 h 37"/>
                <a:gd name="T4" fmla="*/ 36 w 52"/>
                <a:gd name="T5" fmla="*/ 23 h 37"/>
                <a:gd name="T6" fmla="*/ 26 w 52"/>
                <a:gd name="T7" fmla="*/ 26 h 37"/>
                <a:gd name="T8" fmla="*/ 25 w 52"/>
                <a:gd name="T9" fmla="*/ 20 h 37"/>
                <a:gd name="T10" fmla="*/ 21 w 52"/>
                <a:gd name="T11" fmla="*/ 17 h 37"/>
                <a:gd name="T12" fmla="*/ 15 w 52"/>
                <a:gd name="T13" fmla="*/ 20 h 37"/>
                <a:gd name="T14" fmla="*/ 8 w 52"/>
                <a:gd name="T15" fmla="*/ 15 h 37"/>
                <a:gd name="T16" fmla="*/ 5 w 52"/>
                <a:gd name="T17" fmla="*/ 12 h 37"/>
                <a:gd name="T18" fmla="*/ 10 w 52"/>
                <a:gd name="T19" fmla="*/ 9 h 37"/>
                <a:gd name="T20" fmla="*/ 2 w 52"/>
                <a:gd name="T21" fmla="*/ 13 h 37"/>
                <a:gd name="T22" fmla="*/ 0 w 52"/>
                <a:gd name="T23" fmla="*/ 9 h 37"/>
                <a:gd name="T24" fmla="*/ 11 w 52"/>
                <a:gd name="T25" fmla="*/ 5 h 37"/>
                <a:gd name="T26" fmla="*/ 21 w 52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7"/>
                <a:gd name="T44" fmla="*/ 52 w 52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7">
                  <a:moveTo>
                    <a:pt x="28" y="0"/>
                  </a:moveTo>
                  <a:lnTo>
                    <a:pt x="52" y="26"/>
                  </a:lnTo>
                  <a:lnTo>
                    <a:pt x="48" y="33"/>
                  </a:lnTo>
                  <a:lnTo>
                    <a:pt x="35" y="37"/>
                  </a:lnTo>
                  <a:lnTo>
                    <a:pt x="33" y="28"/>
                  </a:lnTo>
                  <a:lnTo>
                    <a:pt x="28" y="24"/>
                  </a:lnTo>
                  <a:lnTo>
                    <a:pt x="20" y="28"/>
                  </a:lnTo>
                  <a:lnTo>
                    <a:pt x="11" y="22"/>
                  </a:lnTo>
                  <a:lnTo>
                    <a:pt x="7" y="17"/>
                  </a:lnTo>
                  <a:lnTo>
                    <a:pt x="13" y="1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15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56" name="Freeform 123"/>
            <p:cNvSpPr>
              <a:spLocks noChangeAspect="1"/>
            </p:cNvSpPr>
            <p:nvPr/>
          </p:nvSpPr>
          <p:spPr bwMode="auto">
            <a:xfrm>
              <a:off x="1214" y="3753"/>
              <a:ext cx="32" cy="55"/>
            </a:xfrm>
            <a:custGeom>
              <a:avLst/>
              <a:gdLst>
                <a:gd name="T0" fmla="*/ 32 w 68"/>
                <a:gd name="T1" fmla="*/ 0 h 122"/>
                <a:gd name="T2" fmla="*/ 22 w 68"/>
                <a:gd name="T3" fmla="*/ 12 h 122"/>
                <a:gd name="T4" fmla="*/ 9 w 68"/>
                <a:gd name="T5" fmla="*/ 12 h 122"/>
                <a:gd name="T6" fmla="*/ 0 w 68"/>
                <a:gd name="T7" fmla="*/ 18 h 122"/>
                <a:gd name="T8" fmla="*/ 2 w 68"/>
                <a:gd name="T9" fmla="*/ 28 h 122"/>
                <a:gd name="T10" fmla="*/ 2 w 68"/>
                <a:gd name="T11" fmla="*/ 43 h 122"/>
                <a:gd name="T12" fmla="*/ 9 w 68"/>
                <a:gd name="T13" fmla="*/ 55 h 122"/>
                <a:gd name="T14" fmla="*/ 18 w 68"/>
                <a:gd name="T15" fmla="*/ 52 h 122"/>
                <a:gd name="T16" fmla="*/ 20 w 68"/>
                <a:gd name="T17" fmla="*/ 45 h 122"/>
                <a:gd name="T18" fmla="*/ 29 w 68"/>
                <a:gd name="T19" fmla="*/ 30 h 122"/>
                <a:gd name="T20" fmla="*/ 29 w 68"/>
                <a:gd name="T21" fmla="*/ 22 h 122"/>
                <a:gd name="T22" fmla="*/ 32 w 68"/>
                <a:gd name="T23" fmla="*/ 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122"/>
                <a:gd name="T38" fmla="*/ 68 w 68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122">
                  <a:moveTo>
                    <a:pt x="68" y="0"/>
                  </a:moveTo>
                  <a:lnTo>
                    <a:pt x="46" y="26"/>
                  </a:lnTo>
                  <a:lnTo>
                    <a:pt x="20" y="26"/>
                  </a:lnTo>
                  <a:lnTo>
                    <a:pt x="0" y="41"/>
                  </a:lnTo>
                  <a:lnTo>
                    <a:pt x="4" y="62"/>
                  </a:lnTo>
                  <a:lnTo>
                    <a:pt x="4" y="96"/>
                  </a:lnTo>
                  <a:lnTo>
                    <a:pt x="20" y="122"/>
                  </a:lnTo>
                  <a:lnTo>
                    <a:pt x="38" y="115"/>
                  </a:lnTo>
                  <a:lnTo>
                    <a:pt x="42" y="100"/>
                  </a:lnTo>
                  <a:lnTo>
                    <a:pt x="61" y="66"/>
                  </a:lnTo>
                  <a:lnTo>
                    <a:pt x="61" y="48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57" name="Freeform 124"/>
            <p:cNvSpPr>
              <a:spLocks noChangeAspect="1"/>
            </p:cNvSpPr>
            <p:nvPr/>
          </p:nvSpPr>
          <p:spPr bwMode="auto">
            <a:xfrm>
              <a:off x="889" y="3398"/>
              <a:ext cx="357" cy="191"/>
            </a:xfrm>
            <a:custGeom>
              <a:avLst/>
              <a:gdLst>
                <a:gd name="T0" fmla="*/ 5 w 764"/>
                <a:gd name="T1" fmla="*/ 66 h 746"/>
                <a:gd name="T2" fmla="*/ 6 w 764"/>
                <a:gd name="T3" fmla="*/ 79 h 746"/>
                <a:gd name="T4" fmla="*/ 35 w 764"/>
                <a:gd name="T5" fmla="*/ 100 h 746"/>
                <a:gd name="T6" fmla="*/ 57 w 764"/>
                <a:gd name="T7" fmla="*/ 113 h 746"/>
                <a:gd name="T8" fmla="*/ 55 w 764"/>
                <a:gd name="T9" fmla="*/ 131 h 746"/>
                <a:gd name="T10" fmla="*/ 68 w 764"/>
                <a:gd name="T11" fmla="*/ 158 h 746"/>
                <a:gd name="T12" fmla="*/ 74 w 764"/>
                <a:gd name="T13" fmla="*/ 194 h 746"/>
                <a:gd name="T14" fmla="*/ 62 w 764"/>
                <a:gd name="T15" fmla="*/ 194 h 746"/>
                <a:gd name="T16" fmla="*/ 54 w 764"/>
                <a:gd name="T17" fmla="*/ 212 h 746"/>
                <a:gd name="T18" fmla="*/ 46 w 764"/>
                <a:gd name="T19" fmla="*/ 231 h 746"/>
                <a:gd name="T20" fmla="*/ 27 w 764"/>
                <a:gd name="T21" fmla="*/ 263 h 746"/>
                <a:gd name="T22" fmla="*/ 28 w 764"/>
                <a:gd name="T23" fmla="*/ 279 h 746"/>
                <a:gd name="T24" fmla="*/ 75 w 764"/>
                <a:gd name="T25" fmla="*/ 309 h 746"/>
                <a:gd name="T26" fmla="*/ 116 w 764"/>
                <a:gd name="T27" fmla="*/ 328 h 746"/>
                <a:gd name="T28" fmla="*/ 152 w 764"/>
                <a:gd name="T29" fmla="*/ 337 h 746"/>
                <a:gd name="T30" fmla="*/ 165 w 764"/>
                <a:gd name="T31" fmla="*/ 311 h 746"/>
                <a:gd name="T32" fmla="*/ 197 w 764"/>
                <a:gd name="T33" fmla="*/ 300 h 746"/>
                <a:gd name="T34" fmla="*/ 221 w 764"/>
                <a:gd name="T35" fmla="*/ 312 h 746"/>
                <a:gd name="T36" fmla="*/ 253 w 764"/>
                <a:gd name="T37" fmla="*/ 328 h 746"/>
                <a:gd name="T38" fmla="*/ 282 w 764"/>
                <a:gd name="T39" fmla="*/ 321 h 746"/>
                <a:gd name="T40" fmla="*/ 304 w 764"/>
                <a:gd name="T41" fmla="*/ 300 h 746"/>
                <a:gd name="T42" fmla="*/ 291 w 764"/>
                <a:gd name="T43" fmla="*/ 290 h 746"/>
                <a:gd name="T44" fmla="*/ 288 w 764"/>
                <a:gd name="T45" fmla="*/ 259 h 746"/>
                <a:gd name="T46" fmla="*/ 297 w 764"/>
                <a:gd name="T47" fmla="*/ 231 h 746"/>
                <a:gd name="T48" fmla="*/ 297 w 764"/>
                <a:gd name="T49" fmla="*/ 205 h 746"/>
                <a:gd name="T50" fmla="*/ 281 w 764"/>
                <a:gd name="T51" fmla="*/ 206 h 746"/>
                <a:gd name="T52" fmla="*/ 274 w 764"/>
                <a:gd name="T53" fmla="*/ 201 h 746"/>
                <a:gd name="T54" fmla="*/ 291 w 764"/>
                <a:gd name="T55" fmla="*/ 183 h 746"/>
                <a:gd name="T56" fmla="*/ 316 w 764"/>
                <a:gd name="T57" fmla="*/ 159 h 746"/>
                <a:gd name="T58" fmla="*/ 329 w 764"/>
                <a:gd name="T59" fmla="*/ 148 h 746"/>
                <a:gd name="T60" fmla="*/ 340 w 764"/>
                <a:gd name="T61" fmla="*/ 125 h 746"/>
                <a:gd name="T62" fmla="*/ 357 w 764"/>
                <a:gd name="T63" fmla="*/ 106 h 746"/>
                <a:gd name="T64" fmla="*/ 336 w 764"/>
                <a:gd name="T65" fmla="*/ 96 h 746"/>
                <a:gd name="T66" fmla="*/ 312 w 764"/>
                <a:gd name="T67" fmla="*/ 88 h 746"/>
                <a:gd name="T68" fmla="*/ 295 w 764"/>
                <a:gd name="T69" fmla="*/ 74 h 746"/>
                <a:gd name="T70" fmla="*/ 271 w 764"/>
                <a:gd name="T71" fmla="*/ 54 h 746"/>
                <a:gd name="T72" fmla="*/ 252 w 764"/>
                <a:gd name="T73" fmla="*/ 34 h 746"/>
                <a:gd name="T74" fmla="*/ 238 w 764"/>
                <a:gd name="T75" fmla="*/ 14 h 746"/>
                <a:gd name="T76" fmla="*/ 207 w 764"/>
                <a:gd name="T77" fmla="*/ 1 h 746"/>
                <a:gd name="T78" fmla="*/ 194 w 764"/>
                <a:gd name="T79" fmla="*/ 16 h 746"/>
                <a:gd name="T80" fmla="*/ 149 w 764"/>
                <a:gd name="T81" fmla="*/ 39 h 746"/>
                <a:gd name="T82" fmla="*/ 124 w 764"/>
                <a:gd name="T83" fmla="*/ 47 h 746"/>
                <a:gd name="T84" fmla="*/ 103 w 764"/>
                <a:gd name="T85" fmla="*/ 35 h 746"/>
                <a:gd name="T86" fmla="*/ 93 w 764"/>
                <a:gd name="T87" fmla="*/ 25 h 746"/>
                <a:gd name="T88" fmla="*/ 96 w 764"/>
                <a:gd name="T89" fmla="*/ 37 h 746"/>
                <a:gd name="T90" fmla="*/ 93 w 764"/>
                <a:gd name="T91" fmla="*/ 51 h 746"/>
                <a:gd name="T92" fmla="*/ 85 w 764"/>
                <a:gd name="T93" fmla="*/ 62 h 746"/>
                <a:gd name="T94" fmla="*/ 66 w 764"/>
                <a:gd name="T95" fmla="*/ 57 h 746"/>
                <a:gd name="T96" fmla="*/ 43 w 764"/>
                <a:gd name="T97" fmla="*/ 43 h 746"/>
                <a:gd name="T98" fmla="*/ 28 w 764"/>
                <a:gd name="T99" fmla="*/ 49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4"/>
                <a:gd name="T151" fmla="*/ 0 h 746"/>
                <a:gd name="T152" fmla="*/ 764 w 764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4" h="746">
                  <a:moveTo>
                    <a:pt x="13" y="106"/>
                  </a:moveTo>
                  <a:lnTo>
                    <a:pt x="20" y="124"/>
                  </a:lnTo>
                  <a:lnTo>
                    <a:pt x="13" y="139"/>
                  </a:lnTo>
                  <a:lnTo>
                    <a:pt x="11" y="145"/>
                  </a:lnTo>
                  <a:lnTo>
                    <a:pt x="0" y="141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13" y="174"/>
                  </a:lnTo>
                  <a:lnTo>
                    <a:pt x="30" y="169"/>
                  </a:lnTo>
                  <a:lnTo>
                    <a:pt x="52" y="193"/>
                  </a:lnTo>
                  <a:lnTo>
                    <a:pt x="61" y="209"/>
                  </a:lnTo>
                  <a:lnTo>
                    <a:pt x="74" y="221"/>
                  </a:lnTo>
                  <a:lnTo>
                    <a:pt x="91" y="221"/>
                  </a:lnTo>
                  <a:lnTo>
                    <a:pt x="98" y="235"/>
                  </a:lnTo>
                  <a:lnTo>
                    <a:pt x="113" y="248"/>
                  </a:lnTo>
                  <a:lnTo>
                    <a:pt x="122" y="250"/>
                  </a:lnTo>
                  <a:lnTo>
                    <a:pt x="124" y="256"/>
                  </a:lnTo>
                  <a:lnTo>
                    <a:pt x="119" y="268"/>
                  </a:lnTo>
                  <a:lnTo>
                    <a:pt x="119" y="279"/>
                  </a:lnTo>
                  <a:lnTo>
                    <a:pt x="117" y="290"/>
                  </a:lnTo>
                  <a:lnTo>
                    <a:pt x="113" y="309"/>
                  </a:lnTo>
                  <a:lnTo>
                    <a:pt x="128" y="327"/>
                  </a:lnTo>
                  <a:lnTo>
                    <a:pt x="145" y="340"/>
                  </a:lnTo>
                  <a:lnTo>
                    <a:pt x="145" y="349"/>
                  </a:lnTo>
                  <a:lnTo>
                    <a:pt x="143" y="381"/>
                  </a:lnTo>
                  <a:lnTo>
                    <a:pt x="139" y="407"/>
                  </a:lnTo>
                  <a:lnTo>
                    <a:pt x="143" y="418"/>
                  </a:lnTo>
                  <a:lnTo>
                    <a:pt x="158" y="429"/>
                  </a:lnTo>
                  <a:lnTo>
                    <a:pt x="158" y="451"/>
                  </a:lnTo>
                  <a:lnTo>
                    <a:pt x="158" y="466"/>
                  </a:lnTo>
                  <a:lnTo>
                    <a:pt x="141" y="444"/>
                  </a:lnTo>
                  <a:lnTo>
                    <a:pt x="132" y="429"/>
                  </a:lnTo>
                  <a:lnTo>
                    <a:pt x="126" y="433"/>
                  </a:lnTo>
                  <a:lnTo>
                    <a:pt x="130" y="444"/>
                  </a:lnTo>
                  <a:lnTo>
                    <a:pt x="124" y="457"/>
                  </a:lnTo>
                  <a:lnTo>
                    <a:pt x="115" y="470"/>
                  </a:lnTo>
                  <a:lnTo>
                    <a:pt x="109" y="479"/>
                  </a:lnTo>
                  <a:lnTo>
                    <a:pt x="117" y="488"/>
                  </a:lnTo>
                  <a:lnTo>
                    <a:pt x="111" y="498"/>
                  </a:lnTo>
                  <a:lnTo>
                    <a:pt x="98" y="511"/>
                  </a:lnTo>
                  <a:lnTo>
                    <a:pt x="96" y="522"/>
                  </a:lnTo>
                  <a:lnTo>
                    <a:pt x="89" y="535"/>
                  </a:lnTo>
                  <a:lnTo>
                    <a:pt x="69" y="559"/>
                  </a:lnTo>
                  <a:lnTo>
                    <a:pt x="57" y="583"/>
                  </a:lnTo>
                  <a:lnTo>
                    <a:pt x="57" y="587"/>
                  </a:lnTo>
                  <a:lnTo>
                    <a:pt x="63" y="594"/>
                  </a:lnTo>
                  <a:lnTo>
                    <a:pt x="56" y="605"/>
                  </a:lnTo>
                  <a:lnTo>
                    <a:pt x="59" y="618"/>
                  </a:lnTo>
                  <a:lnTo>
                    <a:pt x="70" y="635"/>
                  </a:lnTo>
                  <a:lnTo>
                    <a:pt x="117" y="661"/>
                  </a:lnTo>
                  <a:lnTo>
                    <a:pt x="150" y="689"/>
                  </a:lnTo>
                  <a:lnTo>
                    <a:pt x="161" y="685"/>
                  </a:lnTo>
                  <a:lnTo>
                    <a:pt x="178" y="679"/>
                  </a:lnTo>
                  <a:lnTo>
                    <a:pt x="236" y="703"/>
                  </a:lnTo>
                  <a:lnTo>
                    <a:pt x="244" y="711"/>
                  </a:lnTo>
                  <a:lnTo>
                    <a:pt x="249" y="726"/>
                  </a:lnTo>
                  <a:lnTo>
                    <a:pt x="259" y="731"/>
                  </a:lnTo>
                  <a:lnTo>
                    <a:pt x="272" y="733"/>
                  </a:lnTo>
                  <a:lnTo>
                    <a:pt x="292" y="744"/>
                  </a:lnTo>
                  <a:lnTo>
                    <a:pt x="325" y="746"/>
                  </a:lnTo>
                  <a:lnTo>
                    <a:pt x="335" y="733"/>
                  </a:lnTo>
                  <a:lnTo>
                    <a:pt x="338" y="718"/>
                  </a:lnTo>
                  <a:lnTo>
                    <a:pt x="338" y="702"/>
                  </a:lnTo>
                  <a:lnTo>
                    <a:pt x="353" y="689"/>
                  </a:lnTo>
                  <a:lnTo>
                    <a:pt x="381" y="674"/>
                  </a:lnTo>
                  <a:lnTo>
                    <a:pt x="394" y="672"/>
                  </a:lnTo>
                  <a:lnTo>
                    <a:pt x="409" y="664"/>
                  </a:lnTo>
                  <a:lnTo>
                    <a:pt x="422" y="664"/>
                  </a:lnTo>
                  <a:lnTo>
                    <a:pt x="437" y="674"/>
                  </a:lnTo>
                  <a:lnTo>
                    <a:pt x="448" y="687"/>
                  </a:lnTo>
                  <a:lnTo>
                    <a:pt x="461" y="687"/>
                  </a:lnTo>
                  <a:lnTo>
                    <a:pt x="472" y="690"/>
                  </a:lnTo>
                  <a:lnTo>
                    <a:pt x="494" y="692"/>
                  </a:lnTo>
                  <a:lnTo>
                    <a:pt x="509" y="711"/>
                  </a:lnTo>
                  <a:lnTo>
                    <a:pt x="522" y="720"/>
                  </a:lnTo>
                  <a:lnTo>
                    <a:pt x="541" y="726"/>
                  </a:lnTo>
                  <a:lnTo>
                    <a:pt x="557" y="735"/>
                  </a:lnTo>
                  <a:lnTo>
                    <a:pt x="566" y="737"/>
                  </a:lnTo>
                  <a:lnTo>
                    <a:pt x="589" y="714"/>
                  </a:lnTo>
                  <a:lnTo>
                    <a:pt x="604" y="711"/>
                  </a:lnTo>
                  <a:lnTo>
                    <a:pt x="615" y="702"/>
                  </a:lnTo>
                  <a:lnTo>
                    <a:pt x="631" y="690"/>
                  </a:lnTo>
                  <a:lnTo>
                    <a:pt x="652" y="689"/>
                  </a:lnTo>
                  <a:lnTo>
                    <a:pt x="650" y="663"/>
                  </a:lnTo>
                  <a:lnTo>
                    <a:pt x="646" y="655"/>
                  </a:lnTo>
                  <a:lnTo>
                    <a:pt x="637" y="642"/>
                  </a:lnTo>
                  <a:lnTo>
                    <a:pt x="630" y="644"/>
                  </a:lnTo>
                  <a:lnTo>
                    <a:pt x="622" y="642"/>
                  </a:lnTo>
                  <a:lnTo>
                    <a:pt x="615" y="631"/>
                  </a:lnTo>
                  <a:lnTo>
                    <a:pt x="613" y="605"/>
                  </a:lnTo>
                  <a:lnTo>
                    <a:pt x="628" y="588"/>
                  </a:lnTo>
                  <a:lnTo>
                    <a:pt x="617" y="574"/>
                  </a:lnTo>
                  <a:lnTo>
                    <a:pt x="617" y="568"/>
                  </a:lnTo>
                  <a:lnTo>
                    <a:pt x="639" y="546"/>
                  </a:lnTo>
                  <a:lnTo>
                    <a:pt x="639" y="538"/>
                  </a:lnTo>
                  <a:lnTo>
                    <a:pt x="635" y="511"/>
                  </a:lnTo>
                  <a:lnTo>
                    <a:pt x="648" y="498"/>
                  </a:lnTo>
                  <a:lnTo>
                    <a:pt x="637" y="483"/>
                  </a:lnTo>
                  <a:lnTo>
                    <a:pt x="637" y="472"/>
                  </a:lnTo>
                  <a:lnTo>
                    <a:pt x="635" y="453"/>
                  </a:lnTo>
                  <a:lnTo>
                    <a:pt x="630" y="448"/>
                  </a:lnTo>
                  <a:lnTo>
                    <a:pt x="617" y="448"/>
                  </a:lnTo>
                  <a:lnTo>
                    <a:pt x="605" y="451"/>
                  </a:lnTo>
                  <a:lnTo>
                    <a:pt x="602" y="455"/>
                  </a:lnTo>
                  <a:lnTo>
                    <a:pt x="594" y="462"/>
                  </a:lnTo>
                  <a:lnTo>
                    <a:pt x="583" y="466"/>
                  </a:lnTo>
                  <a:lnTo>
                    <a:pt x="579" y="455"/>
                  </a:lnTo>
                  <a:lnTo>
                    <a:pt x="587" y="446"/>
                  </a:lnTo>
                  <a:lnTo>
                    <a:pt x="591" y="438"/>
                  </a:lnTo>
                  <a:lnTo>
                    <a:pt x="591" y="429"/>
                  </a:lnTo>
                  <a:lnTo>
                    <a:pt x="611" y="409"/>
                  </a:lnTo>
                  <a:lnTo>
                    <a:pt x="622" y="405"/>
                  </a:lnTo>
                  <a:lnTo>
                    <a:pt x="624" y="390"/>
                  </a:lnTo>
                  <a:lnTo>
                    <a:pt x="635" y="377"/>
                  </a:lnTo>
                  <a:lnTo>
                    <a:pt x="667" y="353"/>
                  </a:lnTo>
                  <a:lnTo>
                    <a:pt x="676" y="353"/>
                  </a:lnTo>
                  <a:lnTo>
                    <a:pt x="680" y="344"/>
                  </a:lnTo>
                  <a:lnTo>
                    <a:pt x="691" y="333"/>
                  </a:lnTo>
                  <a:lnTo>
                    <a:pt x="700" y="333"/>
                  </a:lnTo>
                  <a:lnTo>
                    <a:pt x="705" y="327"/>
                  </a:lnTo>
                  <a:lnTo>
                    <a:pt x="710" y="323"/>
                  </a:lnTo>
                  <a:lnTo>
                    <a:pt x="718" y="310"/>
                  </a:lnTo>
                  <a:lnTo>
                    <a:pt x="725" y="290"/>
                  </a:lnTo>
                  <a:lnTo>
                    <a:pt x="727" y="277"/>
                  </a:lnTo>
                  <a:lnTo>
                    <a:pt x="727" y="266"/>
                  </a:lnTo>
                  <a:lnTo>
                    <a:pt x="738" y="252"/>
                  </a:lnTo>
                  <a:lnTo>
                    <a:pt x="755" y="243"/>
                  </a:lnTo>
                  <a:lnTo>
                    <a:pt x="764" y="234"/>
                  </a:lnTo>
                  <a:lnTo>
                    <a:pt x="764" y="230"/>
                  </a:lnTo>
                  <a:lnTo>
                    <a:pt x="749" y="219"/>
                  </a:lnTo>
                  <a:lnTo>
                    <a:pt x="742" y="215"/>
                  </a:lnTo>
                  <a:lnTo>
                    <a:pt x="720" y="213"/>
                  </a:lnTo>
                  <a:lnTo>
                    <a:pt x="694" y="209"/>
                  </a:lnTo>
                  <a:lnTo>
                    <a:pt x="685" y="208"/>
                  </a:lnTo>
                  <a:lnTo>
                    <a:pt x="676" y="204"/>
                  </a:lnTo>
                  <a:lnTo>
                    <a:pt x="667" y="195"/>
                  </a:lnTo>
                  <a:lnTo>
                    <a:pt x="659" y="180"/>
                  </a:lnTo>
                  <a:lnTo>
                    <a:pt x="652" y="171"/>
                  </a:lnTo>
                  <a:lnTo>
                    <a:pt x="642" y="167"/>
                  </a:lnTo>
                  <a:lnTo>
                    <a:pt x="631" y="163"/>
                  </a:lnTo>
                  <a:lnTo>
                    <a:pt x="626" y="161"/>
                  </a:lnTo>
                  <a:lnTo>
                    <a:pt x="611" y="148"/>
                  </a:lnTo>
                  <a:lnTo>
                    <a:pt x="592" y="133"/>
                  </a:lnTo>
                  <a:lnTo>
                    <a:pt x="581" y="119"/>
                  </a:lnTo>
                  <a:lnTo>
                    <a:pt x="568" y="115"/>
                  </a:lnTo>
                  <a:lnTo>
                    <a:pt x="561" y="109"/>
                  </a:lnTo>
                  <a:lnTo>
                    <a:pt x="555" y="95"/>
                  </a:lnTo>
                  <a:lnTo>
                    <a:pt x="539" y="76"/>
                  </a:lnTo>
                  <a:lnTo>
                    <a:pt x="535" y="63"/>
                  </a:lnTo>
                  <a:lnTo>
                    <a:pt x="522" y="50"/>
                  </a:lnTo>
                  <a:lnTo>
                    <a:pt x="516" y="39"/>
                  </a:lnTo>
                  <a:lnTo>
                    <a:pt x="509" y="30"/>
                  </a:lnTo>
                  <a:lnTo>
                    <a:pt x="496" y="20"/>
                  </a:lnTo>
                  <a:lnTo>
                    <a:pt x="483" y="6"/>
                  </a:lnTo>
                  <a:lnTo>
                    <a:pt x="472" y="0"/>
                  </a:lnTo>
                  <a:lnTo>
                    <a:pt x="444" y="2"/>
                  </a:lnTo>
                  <a:lnTo>
                    <a:pt x="433" y="2"/>
                  </a:lnTo>
                  <a:lnTo>
                    <a:pt x="418" y="13"/>
                  </a:lnTo>
                  <a:lnTo>
                    <a:pt x="427" y="22"/>
                  </a:lnTo>
                  <a:lnTo>
                    <a:pt x="416" y="35"/>
                  </a:lnTo>
                  <a:lnTo>
                    <a:pt x="388" y="70"/>
                  </a:lnTo>
                  <a:lnTo>
                    <a:pt x="374" y="78"/>
                  </a:lnTo>
                  <a:lnTo>
                    <a:pt x="335" y="82"/>
                  </a:lnTo>
                  <a:lnTo>
                    <a:pt x="318" y="87"/>
                  </a:lnTo>
                  <a:lnTo>
                    <a:pt x="309" y="96"/>
                  </a:lnTo>
                  <a:lnTo>
                    <a:pt x="305" y="104"/>
                  </a:lnTo>
                  <a:lnTo>
                    <a:pt x="290" y="100"/>
                  </a:lnTo>
                  <a:lnTo>
                    <a:pt x="266" y="104"/>
                  </a:lnTo>
                  <a:lnTo>
                    <a:pt x="251" y="102"/>
                  </a:lnTo>
                  <a:lnTo>
                    <a:pt x="238" y="93"/>
                  </a:lnTo>
                  <a:lnTo>
                    <a:pt x="229" y="82"/>
                  </a:lnTo>
                  <a:lnTo>
                    <a:pt x="220" y="78"/>
                  </a:lnTo>
                  <a:lnTo>
                    <a:pt x="227" y="69"/>
                  </a:lnTo>
                  <a:lnTo>
                    <a:pt x="216" y="59"/>
                  </a:lnTo>
                  <a:lnTo>
                    <a:pt x="207" y="57"/>
                  </a:lnTo>
                  <a:lnTo>
                    <a:pt x="199" y="56"/>
                  </a:lnTo>
                  <a:lnTo>
                    <a:pt x="198" y="59"/>
                  </a:lnTo>
                  <a:lnTo>
                    <a:pt x="205" y="67"/>
                  </a:lnTo>
                  <a:lnTo>
                    <a:pt x="201" y="72"/>
                  </a:lnTo>
                  <a:lnTo>
                    <a:pt x="205" y="83"/>
                  </a:lnTo>
                  <a:lnTo>
                    <a:pt x="207" y="96"/>
                  </a:lnTo>
                  <a:lnTo>
                    <a:pt x="207" y="106"/>
                  </a:lnTo>
                  <a:lnTo>
                    <a:pt x="205" y="108"/>
                  </a:lnTo>
                  <a:lnTo>
                    <a:pt x="198" y="113"/>
                  </a:lnTo>
                  <a:lnTo>
                    <a:pt x="196" y="122"/>
                  </a:lnTo>
                  <a:lnTo>
                    <a:pt x="196" y="132"/>
                  </a:lnTo>
                  <a:lnTo>
                    <a:pt x="194" y="139"/>
                  </a:lnTo>
                  <a:lnTo>
                    <a:pt x="182" y="137"/>
                  </a:lnTo>
                  <a:lnTo>
                    <a:pt x="169" y="130"/>
                  </a:lnTo>
                  <a:lnTo>
                    <a:pt x="161" y="137"/>
                  </a:lnTo>
                  <a:lnTo>
                    <a:pt x="148" y="128"/>
                  </a:lnTo>
                  <a:lnTo>
                    <a:pt x="141" y="126"/>
                  </a:lnTo>
                  <a:lnTo>
                    <a:pt x="132" y="133"/>
                  </a:lnTo>
                  <a:lnTo>
                    <a:pt x="124" y="132"/>
                  </a:lnTo>
                  <a:lnTo>
                    <a:pt x="124" y="126"/>
                  </a:lnTo>
                  <a:lnTo>
                    <a:pt x="93" y="96"/>
                  </a:lnTo>
                  <a:lnTo>
                    <a:pt x="85" y="95"/>
                  </a:lnTo>
                  <a:lnTo>
                    <a:pt x="80" y="100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0" y="98"/>
                  </a:lnTo>
                  <a:lnTo>
                    <a:pt x="28" y="98"/>
                  </a:lnTo>
                  <a:lnTo>
                    <a:pt x="13" y="10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58" name="Freeform 125"/>
            <p:cNvSpPr>
              <a:spLocks noChangeAspect="1"/>
            </p:cNvSpPr>
            <p:nvPr/>
          </p:nvSpPr>
          <p:spPr bwMode="auto">
            <a:xfrm>
              <a:off x="1585" y="3173"/>
              <a:ext cx="174" cy="87"/>
            </a:xfrm>
            <a:custGeom>
              <a:avLst/>
              <a:gdLst>
                <a:gd name="T0" fmla="*/ 43 w 371"/>
                <a:gd name="T1" fmla="*/ 29 h 194"/>
                <a:gd name="T2" fmla="*/ 39 w 371"/>
                <a:gd name="T3" fmla="*/ 17 h 194"/>
                <a:gd name="T4" fmla="*/ 28 w 371"/>
                <a:gd name="T5" fmla="*/ 12 h 194"/>
                <a:gd name="T6" fmla="*/ 15 w 371"/>
                <a:gd name="T7" fmla="*/ 21 h 194"/>
                <a:gd name="T8" fmla="*/ 8 w 371"/>
                <a:gd name="T9" fmla="*/ 40 h 194"/>
                <a:gd name="T10" fmla="*/ 6 w 371"/>
                <a:gd name="T11" fmla="*/ 47 h 194"/>
                <a:gd name="T12" fmla="*/ 0 w 371"/>
                <a:gd name="T13" fmla="*/ 53 h 194"/>
                <a:gd name="T14" fmla="*/ 2 w 371"/>
                <a:gd name="T15" fmla="*/ 67 h 194"/>
                <a:gd name="T16" fmla="*/ 7 w 371"/>
                <a:gd name="T17" fmla="*/ 76 h 194"/>
                <a:gd name="T18" fmla="*/ 23 w 371"/>
                <a:gd name="T19" fmla="*/ 68 h 194"/>
                <a:gd name="T20" fmla="*/ 33 w 371"/>
                <a:gd name="T21" fmla="*/ 67 h 194"/>
                <a:gd name="T22" fmla="*/ 46 w 371"/>
                <a:gd name="T23" fmla="*/ 70 h 194"/>
                <a:gd name="T24" fmla="*/ 59 w 371"/>
                <a:gd name="T25" fmla="*/ 67 h 194"/>
                <a:gd name="T26" fmla="*/ 68 w 371"/>
                <a:gd name="T27" fmla="*/ 69 h 194"/>
                <a:gd name="T28" fmla="*/ 79 w 371"/>
                <a:gd name="T29" fmla="*/ 67 h 194"/>
                <a:gd name="T30" fmla="*/ 92 w 371"/>
                <a:gd name="T31" fmla="*/ 66 h 194"/>
                <a:gd name="T32" fmla="*/ 105 w 371"/>
                <a:gd name="T33" fmla="*/ 74 h 194"/>
                <a:gd name="T34" fmla="*/ 123 w 371"/>
                <a:gd name="T35" fmla="*/ 81 h 194"/>
                <a:gd name="T36" fmla="*/ 133 w 371"/>
                <a:gd name="T37" fmla="*/ 87 h 194"/>
                <a:gd name="T38" fmla="*/ 149 w 371"/>
                <a:gd name="T39" fmla="*/ 83 h 194"/>
                <a:gd name="T40" fmla="*/ 157 w 371"/>
                <a:gd name="T41" fmla="*/ 75 h 194"/>
                <a:gd name="T42" fmla="*/ 171 w 371"/>
                <a:gd name="T43" fmla="*/ 60 h 194"/>
                <a:gd name="T44" fmla="*/ 172 w 371"/>
                <a:gd name="T45" fmla="*/ 41 h 194"/>
                <a:gd name="T46" fmla="*/ 160 w 371"/>
                <a:gd name="T47" fmla="*/ 31 h 194"/>
                <a:gd name="T48" fmla="*/ 153 w 371"/>
                <a:gd name="T49" fmla="*/ 15 h 194"/>
                <a:gd name="T50" fmla="*/ 142 w 371"/>
                <a:gd name="T51" fmla="*/ 9 h 194"/>
                <a:gd name="T52" fmla="*/ 122 w 371"/>
                <a:gd name="T53" fmla="*/ 13 h 194"/>
                <a:gd name="T54" fmla="*/ 110 w 371"/>
                <a:gd name="T55" fmla="*/ 9 h 194"/>
                <a:gd name="T56" fmla="*/ 100 w 371"/>
                <a:gd name="T57" fmla="*/ 2 h 194"/>
                <a:gd name="T58" fmla="*/ 90 w 371"/>
                <a:gd name="T59" fmla="*/ 0 h 194"/>
                <a:gd name="T60" fmla="*/ 78 w 371"/>
                <a:gd name="T61" fmla="*/ 2 h 194"/>
                <a:gd name="T62" fmla="*/ 73 w 371"/>
                <a:gd name="T63" fmla="*/ 9 h 194"/>
                <a:gd name="T64" fmla="*/ 75 w 371"/>
                <a:gd name="T65" fmla="*/ 27 h 194"/>
                <a:gd name="T66" fmla="*/ 68 w 371"/>
                <a:gd name="T67" fmla="*/ 38 h 194"/>
                <a:gd name="T68" fmla="*/ 60 w 371"/>
                <a:gd name="T69" fmla="*/ 38 h 1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1"/>
                <a:gd name="T106" fmla="*/ 0 h 194"/>
                <a:gd name="T107" fmla="*/ 371 w 371"/>
                <a:gd name="T108" fmla="*/ 194 h 1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1" h="194">
                  <a:moveTo>
                    <a:pt x="109" y="76"/>
                  </a:moveTo>
                  <a:lnTo>
                    <a:pt x="91" y="65"/>
                  </a:lnTo>
                  <a:lnTo>
                    <a:pt x="87" y="52"/>
                  </a:lnTo>
                  <a:lnTo>
                    <a:pt x="83" y="39"/>
                  </a:lnTo>
                  <a:lnTo>
                    <a:pt x="74" y="26"/>
                  </a:lnTo>
                  <a:lnTo>
                    <a:pt x="59" y="26"/>
                  </a:lnTo>
                  <a:lnTo>
                    <a:pt x="48" y="32"/>
                  </a:lnTo>
                  <a:lnTo>
                    <a:pt x="33" y="46"/>
                  </a:lnTo>
                  <a:lnTo>
                    <a:pt x="15" y="80"/>
                  </a:lnTo>
                  <a:lnTo>
                    <a:pt x="17" y="89"/>
                  </a:lnTo>
                  <a:lnTo>
                    <a:pt x="17" y="98"/>
                  </a:lnTo>
                  <a:lnTo>
                    <a:pt x="13" y="104"/>
                  </a:lnTo>
                  <a:lnTo>
                    <a:pt x="6" y="111"/>
                  </a:lnTo>
                  <a:lnTo>
                    <a:pt x="0" y="119"/>
                  </a:lnTo>
                  <a:lnTo>
                    <a:pt x="4" y="128"/>
                  </a:lnTo>
                  <a:lnTo>
                    <a:pt x="4" y="149"/>
                  </a:lnTo>
                  <a:lnTo>
                    <a:pt x="7" y="165"/>
                  </a:lnTo>
                  <a:lnTo>
                    <a:pt x="15" y="169"/>
                  </a:lnTo>
                  <a:lnTo>
                    <a:pt x="30" y="163"/>
                  </a:lnTo>
                  <a:lnTo>
                    <a:pt x="48" y="152"/>
                  </a:lnTo>
                  <a:lnTo>
                    <a:pt x="56" y="145"/>
                  </a:lnTo>
                  <a:lnTo>
                    <a:pt x="70" y="149"/>
                  </a:lnTo>
                  <a:lnTo>
                    <a:pt x="85" y="152"/>
                  </a:lnTo>
                  <a:lnTo>
                    <a:pt x="98" y="156"/>
                  </a:lnTo>
                  <a:lnTo>
                    <a:pt x="107" y="160"/>
                  </a:lnTo>
                  <a:lnTo>
                    <a:pt x="126" y="149"/>
                  </a:lnTo>
                  <a:lnTo>
                    <a:pt x="135" y="149"/>
                  </a:lnTo>
                  <a:lnTo>
                    <a:pt x="144" y="154"/>
                  </a:lnTo>
                  <a:lnTo>
                    <a:pt x="157" y="158"/>
                  </a:lnTo>
                  <a:lnTo>
                    <a:pt x="168" y="149"/>
                  </a:lnTo>
                  <a:lnTo>
                    <a:pt x="185" y="145"/>
                  </a:lnTo>
                  <a:lnTo>
                    <a:pt x="196" y="147"/>
                  </a:lnTo>
                  <a:lnTo>
                    <a:pt x="205" y="163"/>
                  </a:lnTo>
                  <a:lnTo>
                    <a:pt x="224" y="165"/>
                  </a:lnTo>
                  <a:lnTo>
                    <a:pt x="247" y="163"/>
                  </a:lnTo>
                  <a:lnTo>
                    <a:pt x="262" y="181"/>
                  </a:lnTo>
                  <a:lnTo>
                    <a:pt x="273" y="192"/>
                  </a:lnTo>
                  <a:lnTo>
                    <a:pt x="284" y="194"/>
                  </a:lnTo>
                  <a:lnTo>
                    <a:pt x="301" y="187"/>
                  </a:lnTo>
                  <a:lnTo>
                    <a:pt x="317" y="185"/>
                  </a:lnTo>
                  <a:lnTo>
                    <a:pt x="328" y="176"/>
                  </a:lnTo>
                  <a:lnTo>
                    <a:pt x="334" y="167"/>
                  </a:lnTo>
                  <a:lnTo>
                    <a:pt x="354" y="145"/>
                  </a:lnTo>
                  <a:lnTo>
                    <a:pt x="365" y="134"/>
                  </a:lnTo>
                  <a:lnTo>
                    <a:pt x="371" y="117"/>
                  </a:lnTo>
                  <a:lnTo>
                    <a:pt x="367" y="91"/>
                  </a:lnTo>
                  <a:lnTo>
                    <a:pt x="358" y="85"/>
                  </a:lnTo>
                  <a:lnTo>
                    <a:pt x="341" y="69"/>
                  </a:lnTo>
                  <a:lnTo>
                    <a:pt x="334" y="52"/>
                  </a:lnTo>
                  <a:lnTo>
                    <a:pt x="327" y="33"/>
                  </a:lnTo>
                  <a:lnTo>
                    <a:pt x="312" y="20"/>
                  </a:lnTo>
                  <a:lnTo>
                    <a:pt x="303" y="19"/>
                  </a:lnTo>
                  <a:lnTo>
                    <a:pt x="273" y="20"/>
                  </a:lnTo>
                  <a:lnTo>
                    <a:pt x="260" y="30"/>
                  </a:lnTo>
                  <a:lnTo>
                    <a:pt x="251" y="33"/>
                  </a:lnTo>
                  <a:lnTo>
                    <a:pt x="235" y="19"/>
                  </a:lnTo>
                  <a:lnTo>
                    <a:pt x="222" y="13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8" y="4"/>
                  </a:lnTo>
                  <a:lnTo>
                    <a:pt x="167" y="4"/>
                  </a:lnTo>
                  <a:lnTo>
                    <a:pt x="161" y="9"/>
                  </a:lnTo>
                  <a:lnTo>
                    <a:pt x="155" y="19"/>
                  </a:lnTo>
                  <a:lnTo>
                    <a:pt x="155" y="39"/>
                  </a:lnTo>
                  <a:lnTo>
                    <a:pt x="159" y="61"/>
                  </a:lnTo>
                  <a:lnTo>
                    <a:pt x="159" y="71"/>
                  </a:lnTo>
                  <a:lnTo>
                    <a:pt x="144" y="85"/>
                  </a:lnTo>
                  <a:lnTo>
                    <a:pt x="135" y="93"/>
                  </a:lnTo>
                  <a:lnTo>
                    <a:pt x="128" y="84"/>
                  </a:lnTo>
                  <a:lnTo>
                    <a:pt x="109" y="7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59" name="Freeform 126"/>
            <p:cNvSpPr>
              <a:spLocks noChangeAspect="1"/>
            </p:cNvSpPr>
            <p:nvPr/>
          </p:nvSpPr>
          <p:spPr bwMode="auto">
            <a:xfrm>
              <a:off x="949" y="3208"/>
              <a:ext cx="38" cy="26"/>
            </a:xfrm>
            <a:custGeom>
              <a:avLst/>
              <a:gdLst>
                <a:gd name="T0" fmla="*/ 20 w 38"/>
                <a:gd name="T1" fmla="*/ 0 h 27"/>
                <a:gd name="T2" fmla="*/ 36 w 38"/>
                <a:gd name="T3" fmla="*/ 2 h 27"/>
                <a:gd name="T4" fmla="*/ 38 w 38"/>
                <a:gd name="T5" fmla="*/ 12 h 27"/>
                <a:gd name="T6" fmla="*/ 21 w 38"/>
                <a:gd name="T7" fmla="*/ 22 h 27"/>
                <a:gd name="T8" fmla="*/ 2 w 38"/>
                <a:gd name="T9" fmla="*/ 26 h 27"/>
                <a:gd name="T10" fmla="*/ 0 w 38"/>
                <a:gd name="T11" fmla="*/ 14 h 27"/>
                <a:gd name="T12" fmla="*/ 20 w 38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7"/>
                <a:gd name="T23" fmla="*/ 38 w 38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7">
                  <a:moveTo>
                    <a:pt x="20" y="0"/>
                  </a:moveTo>
                  <a:lnTo>
                    <a:pt x="36" y="2"/>
                  </a:lnTo>
                  <a:lnTo>
                    <a:pt x="38" y="12"/>
                  </a:lnTo>
                  <a:lnTo>
                    <a:pt x="21" y="23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60" name="Freeform 127"/>
            <p:cNvSpPr>
              <a:spLocks noChangeAspect="1"/>
            </p:cNvSpPr>
            <p:nvPr/>
          </p:nvSpPr>
          <p:spPr bwMode="auto">
            <a:xfrm>
              <a:off x="938" y="3129"/>
              <a:ext cx="36" cy="26"/>
            </a:xfrm>
            <a:custGeom>
              <a:avLst/>
              <a:gdLst>
                <a:gd name="T0" fmla="*/ 30 w 37"/>
                <a:gd name="T1" fmla="*/ 0 h 27"/>
                <a:gd name="T2" fmla="*/ 36 w 37"/>
                <a:gd name="T3" fmla="*/ 13 h 27"/>
                <a:gd name="T4" fmla="*/ 18 w 37"/>
                <a:gd name="T5" fmla="*/ 22 h 27"/>
                <a:gd name="T6" fmla="*/ 4 w 37"/>
                <a:gd name="T7" fmla="*/ 26 h 27"/>
                <a:gd name="T8" fmla="*/ 0 w 37"/>
                <a:gd name="T9" fmla="*/ 13 h 27"/>
                <a:gd name="T10" fmla="*/ 7 w 37"/>
                <a:gd name="T11" fmla="*/ 5 h 27"/>
                <a:gd name="T12" fmla="*/ 30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7"/>
                <a:gd name="T23" fmla="*/ 37 w 3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7">
                  <a:moveTo>
                    <a:pt x="31" y="0"/>
                  </a:moveTo>
                  <a:lnTo>
                    <a:pt x="37" y="13"/>
                  </a:lnTo>
                  <a:lnTo>
                    <a:pt x="19" y="23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61" name="Freeform 128"/>
            <p:cNvSpPr>
              <a:spLocks noChangeAspect="1"/>
            </p:cNvSpPr>
            <p:nvPr/>
          </p:nvSpPr>
          <p:spPr bwMode="auto">
            <a:xfrm>
              <a:off x="964" y="3037"/>
              <a:ext cx="28" cy="68"/>
            </a:xfrm>
            <a:custGeom>
              <a:avLst/>
              <a:gdLst>
                <a:gd name="T0" fmla="*/ 13 w 20"/>
                <a:gd name="T1" fmla="*/ 68 h 52"/>
                <a:gd name="T2" fmla="*/ 28 w 20"/>
                <a:gd name="T3" fmla="*/ 51 h 52"/>
                <a:gd name="T4" fmla="*/ 22 w 20"/>
                <a:gd name="T5" fmla="*/ 29 h 52"/>
                <a:gd name="T6" fmla="*/ 18 w 20"/>
                <a:gd name="T7" fmla="*/ 17 h 52"/>
                <a:gd name="T8" fmla="*/ 13 w 20"/>
                <a:gd name="T9" fmla="*/ 0 h 52"/>
                <a:gd name="T10" fmla="*/ 0 w 20"/>
                <a:gd name="T11" fmla="*/ 8 h 52"/>
                <a:gd name="T12" fmla="*/ 7 w 20"/>
                <a:gd name="T13" fmla="*/ 31 h 52"/>
                <a:gd name="T14" fmla="*/ 13 w 20"/>
                <a:gd name="T15" fmla="*/ 68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2"/>
                <a:gd name="T26" fmla="*/ 20 w 2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2">
                  <a:moveTo>
                    <a:pt x="9" y="52"/>
                  </a:moveTo>
                  <a:lnTo>
                    <a:pt x="20" y="39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9" y="52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62" name="Freeform 129"/>
            <p:cNvSpPr>
              <a:spLocks noChangeAspect="1"/>
            </p:cNvSpPr>
            <p:nvPr/>
          </p:nvSpPr>
          <p:spPr bwMode="auto">
            <a:xfrm>
              <a:off x="914" y="3173"/>
              <a:ext cx="45" cy="45"/>
            </a:xfrm>
            <a:custGeom>
              <a:avLst/>
              <a:gdLst>
                <a:gd name="T0" fmla="*/ 16 w 97"/>
                <a:gd name="T1" fmla="*/ 0 h 99"/>
                <a:gd name="T2" fmla="*/ 26 w 97"/>
                <a:gd name="T3" fmla="*/ 0 h 99"/>
                <a:gd name="T4" fmla="*/ 34 w 97"/>
                <a:gd name="T5" fmla="*/ 2 h 99"/>
                <a:gd name="T6" fmla="*/ 39 w 97"/>
                <a:gd name="T7" fmla="*/ 9 h 99"/>
                <a:gd name="T8" fmla="*/ 44 w 97"/>
                <a:gd name="T9" fmla="*/ 21 h 99"/>
                <a:gd name="T10" fmla="*/ 45 w 97"/>
                <a:gd name="T11" fmla="*/ 31 h 99"/>
                <a:gd name="T12" fmla="*/ 40 w 97"/>
                <a:gd name="T13" fmla="*/ 36 h 99"/>
                <a:gd name="T14" fmla="*/ 38 w 97"/>
                <a:gd name="T15" fmla="*/ 43 h 99"/>
                <a:gd name="T16" fmla="*/ 33 w 97"/>
                <a:gd name="T17" fmla="*/ 45 h 99"/>
                <a:gd name="T18" fmla="*/ 28 w 97"/>
                <a:gd name="T19" fmla="*/ 39 h 99"/>
                <a:gd name="T20" fmla="*/ 23 w 97"/>
                <a:gd name="T21" fmla="*/ 28 h 99"/>
                <a:gd name="T22" fmla="*/ 20 w 97"/>
                <a:gd name="T23" fmla="*/ 24 h 99"/>
                <a:gd name="T24" fmla="*/ 11 w 97"/>
                <a:gd name="T25" fmla="*/ 23 h 99"/>
                <a:gd name="T26" fmla="*/ 0 w 97"/>
                <a:gd name="T27" fmla="*/ 12 h 99"/>
                <a:gd name="T28" fmla="*/ 16 w 97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"/>
                <a:gd name="T46" fmla="*/ 0 h 99"/>
                <a:gd name="T47" fmla="*/ 97 w 97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" h="99">
                  <a:moveTo>
                    <a:pt x="34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84" y="20"/>
                  </a:lnTo>
                  <a:lnTo>
                    <a:pt x="95" y="46"/>
                  </a:lnTo>
                  <a:lnTo>
                    <a:pt x="97" y="68"/>
                  </a:lnTo>
                  <a:lnTo>
                    <a:pt x="86" y="79"/>
                  </a:lnTo>
                  <a:lnTo>
                    <a:pt x="82" y="94"/>
                  </a:lnTo>
                  <a:lnTo>
                    <a:pt x="71" y="99"/>
                  </a:lnTo>
                  <a:lnTo>
                    <a:pt x="60" y="86"/>
                  </a:lnTo>
                  <a:lnTo>
                    <a:pt x="50" y="62"/>
                  </a:lnTo>
                  <a:lnTo>
                    <a:pt x="43" y="53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63" name="Freeform 130"/>
            <p:cNvSpPr>
              <a:spLocks noChangeAspect="1"/>
            </p:cNvSpPr>
            <p:nvPr/>
          </p:nvSpPr>
          <p:spPr bwMode="auto">
            <a:xfrm>
              <a:off x="969" y="3046"/>
              <a:ext cx="36" cy="26"/>
            </a:xfrm>
            <a:custGeom>
              <a:avLst/>
              <a:gdLst>
                <a:gd name="T0" fmla="*/ 32 w 50"/>
                <a:gd name="T1" fmla="*/ 0 h 37"/>
                <a:gd name="T2" fmla="*/ 36 w 50"/>
                <a:gd name="T3" fmla="*/ 6 h 37"/>
                <a:gd name="T4" fmla="*/ 22 w 50"/>
                <a:gd name="T5" fmla="*/ 14 h 37"/>
                <a:gd name="T6" fmla="*/ 9 w 50"/>
                <a:gd name="T7" fmla="*/ 26 h 37"/>
                <a:gd name="T8" fmla="*/ 1 w 50"/>
                <a:gd name="T9" fmla="*/ 23 h 37"/>
                <a:gd name="T10" fmla="*/ 0 w 50"/>
                <a:gd name="T11" fmla="*/ 9 h 37"/>
                <a:gd name="T12" fmla="*/ 0 w 50"/>
                <a:gd name="T13" fmla="*/ 4 h 37"/>
                <a:gd name="T14" fmla="*/ 22 w 50"/>
                <a:gd name="T15" fmla="*/ 0 h 37"/>
                <a:gd name="T16" fmla="*/ 32 w 50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7"/>
                <a:gd name="T29" fmla="*/ 50 w 50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7">
                  <a:moveTo>
                    <a:pt x="44" y="0"/>
                  </a:moveTo>
                  <a:lnTo>
                    <a:pt x="50" y="9"/>
                  </a:lnTo>
                  <a:lnTo>
                    <a:pt x="31" y="20"/>
                  </a:lnTo>
                  <a:lnTo>
                    <a:pt x="13" y="37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64" name="Freeform 131"/>
            <p:cNvSpPr>
              <a:spLocks noChangeAspect="1"/>
            </p:cNvSpPr>
            <p:nvPr/>
          </p:nvSpPr>
          <p:spPr bwMode="auto">
            <a:xfrm>
              <a:off x="836" y="2625"/>
              <a:ext cx="173" cy="146"/>
            </a:xfrm>
            <a:custGeom>
              <a:avLst/>
              <a:gdLst>
                <a:gd name="T0" fmla="*/ 8 w 372"/>
                <a:gd name="T1" fmla="*/ 40 h 323"/>
                <a:gd name="T2" fmla="*/ 21 w 372"/>
                <a:gd name="T3" fmla="*/ 52 h 323"/>
                <a:gd name="T4" fmla="*/ 27 w 372"/>
                <a:gd name="T5" fmla="*/ 72 h 323"/>
                <a:gd name="T6" fmla="*/ 16 w 372"/>
                <a:gd name="T7" fmla="*/ 85 h 323"/>
                <a:gd name="T8" fmla="*/ 0 w 372"/>
                <a:gd name="T9" fmla="*/ 85 h 323"/>
                <a:gd name="T10" fmla="*/ 22 w 372"/>
                <a:gd name="T11" fmla="*/ 104 h 323"/>
                <a:gd name="T12" fmla="*/ 31 w 372"/>
                <a:gd name="T13" fmla="*/ 127 h 323"/>
                <a:gd name="T14" fmla="*/ 53 w 372"/>
                <a:gd name="T15" fmla="*/ 137 h 323"/>
                <a:gd name="T16" fmla="*/ 66 w 372"/>
                <a:gd name="T17" fmla="*/ 143 h 323"/>
                <a:gd name="T18" fmla="*/ 89 w 372"/>
                <a:gd name="T19" fmla="*/ 143 h 323"/>
                <a:gd name="T20" fmla="*/ 107 w 372"/>
                <a:gd name="T21" fmla="*/ 144 h 323"/>
                <a:gd name="T22" fmla="*/ 120 w 372"/>
                <a:gd name="T23" fmla="*/ 137 h 323"/>
                <a:gd name="T24" fmla="*/ 130 w 372"/>
                <a:gd name="T25" fmla="*/ 144 h 323"/>
                <a:gd name="T26" fmla="*/ 142 w 372"/>
                <a:gd name="T27" fmla="*/ 137 h 323"/>
                <a:gd name="T28" fmla="*/ 159 w 372"/>
                <a:gd name="T29" fmla="*/ 130 h 323"/>
                <a:gd name="T30" fmla="*/ 164 w 372"/>
                <a:gd name="T31" fmla="*/ 120 h 323"/>
                <a:gd name="T32" fmla="*/ 173 w 372"/>
                <a:gd name="T33" fmla="*/ 108 h 323"/>
                <a:gd name="T34" fmla="*/ 165 w 372"/>
                <a:gd name="T35" fmla="*/ 99 h 323"/>
                <a:gd name="T36" fmla="*/ 171 w 372"/>
                <a:gd name="T37" fmla="*/ 76 h 323"/>
                <a:gd name="T38" fmla="*/ 162 w 372"/>
                <a:gd name="T39" fmla="*/ 70 h 323"/>
                <a:gd name="T40" fmla="*/ 160 w 372"/>
                <a:gd name="T41" fmla="*/ 65 h 323"/>
                <a:gd name="T42" fmla="*/ 154 w 372"/>
                <a:gd name="T43" fmla="*/ 57 h 323"/>
                <a:gd name="T44" fmla="*/ 141 w 372"/>
                <a:gd name="T45" fmla="*/ 66 h 323"/>
                <a:gd name="T46" fmla="*/ 132 w 372"/>
                <a:gd name="T47" fmla="*/ 63 h 323"/>
                <a:gd name="T48" fmla="*/ 118 w 372"/>
                <a:gd name="T49" fmla="*/ 57 h 323"/>
                <a:gd name="T50" fmla="*/ 110 w 372"/>
                <a:gd name="T51" fmla="*/ 56 h 323"/>
                <a:gd name="T52" fmla="*/ 106 w 372"/>
                <a:gd name="T53" fmla="*/ 50 h 323"/>
                <a:gd name="T54" fmla="*/ 92 w 372"/>
                <a:gd name="T55" fmla="*/ 51 h 323"/>
                <a:gd name="T56" fmla="*/ 89 w 372"/>
                <a:gd name="T57" fmla="*/ 43 h 323"/>
                <a:gd name="T58" fmla="*/ 81 w 372"/>
                <a:gd name="T59" fmla="*/ 47 h 323"/>
                <a:gd name="T60" fmla="*/ 76 w 372"/>
                <a:gd name="T61" fmla="*/ 47 h 323"/>
                <a:gd name="T62" fmla="*/ 66 w 372"/>
                <a:gd name="T63" fmla="*/ 53 h 323"/>
                <a:gd name="T64" fmla="*/ 63 w 372"/>
                <a:gd name="T65" fmla="*/ 37 h 323"/>
                <a:gd name="T66" fmla="*/ 71 w 372"/>
                <a:gd name="T67" fmla="*/ 27 h 323"/>
                <a:gd name="T68" fmla="*/ 71 w 372"/>
                <a:gd name="T69" fmla="*/ 10 h 323"/>
                <a:gd name="T70" fmla="*/ 66 w 372"/>
                <a:gd name="T71" fmla="*/ 0 h 323"/>
                <a:gd name="T72" fmla="*/ 60 w 372"/>
                <a:gd name="T73" fmla="*/ 13 h 323"/>
                <a:gd name="T74" fmla="*/ 53 w 372"/>
                <a:gd name="T75" fmla="*/ 14 h 323"/>
                <a:gd name="T76" fmla="*/ 52 w 372"/>
                <a:gd name="T77" fmla="*/ 3 h 323"/>
                <a:gd name="T78" fmla="*/ 41 w 372"/>
                <a:gd name="T79" fmla="*/ 9 h 323"/>
                <a:gd name="T80" fmla="*/ 40 w 372"/>
                <a:gd name="T81" fmla="*/ 17 h 323"/>
                <a:gd name="T82" fmla="*/ 33 w 372"/>
                <a:gd name="T83" fmla="*/ 12 h 323"/>
                <a:gd name="T84" fmla="*/ 26 w 372"/>
                <a:gd name="T85" fmla="*/ 17 h 323"/>
                <a:gd name="T86" fmla="*/ 36 w 372"/>
                <a:gd name="T87" fmla="*/ 24 h 323"/>
                <a:gd name="T88" fmla="*/ 47 w 372"/>
                <a:gd name="T89" fmla="*/ 33 h 323"/>
                <a:gd name="T90" fmla="*/ 40 w 372"/>
                <a:gd name="T91" fmla="*/ 39 h 323"/>
                <a:gd name="T92" fmla="*/ 44 w 372"/>
                <a:gd name="T93" fmla="*/ 49 h 323"/>
                <a:gd name="T94" fmla="*/ 35 w 372"/>
                <a:gd name="T95" fmla="*/ 52 h 323"/>
                <a:gd name="T96" fmla="*/ 21 w 372"/>
                <a:gd name="T97" fmla="*/ 38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2"/>
                <a:gd name="T148" fmla="*/ 0 h 323"/>
                <a:gd name="T149" fmla="*/ 372 w 372"/>
                <a:gd name="T150" fmla="*/ 323 h 3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2" h="323">
                  <a:moveTo>
                    <a:pt x="28" y="76"/>
                  </a:moveTo>
                  <a:lnTo>
                    <a:pt x="17" y="89"/>
                  </a:lnTo>
                  <a:lnTo>
                    <a:pt x="30" y="111"/>
                  </a:lnTo>
                  <a:lnTo>
                    <a:pt x="45" y="115"/>
                  </a:lnTo>
                  <a:lnTo>
                    <a:pt x="58" y="124"/>
                  </a:lnTo>
                  <a:lnTo>
                    <a:pt x="59" y="159"/>
                  </a:lnTo>
                  <a:lnTo>
                    <a:pt x="46" y="183"/>
                  </a:lnTo>
                  <a:lnTo>
                    <a:pt x="35" y="18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37" y="224"/>
                  </a:lnTo>
                  <a:lnTo>
                    <a:pt x="48" y="230"/>
                  </a:lnTo>
                  <a:lnTo>
                    <a:pt x="54" y="256"/>
                  </a:lnTo>
                  <a:lnTo>
                    <a:pt x="67" y="282"/>
                  </a:lnTo>
                  <a:lnTo>
                    <a:pt x="89" y="301"/>
                  </a:lnTo>
                  <a:lnTo>
                    <a:pt x="113" y="304"/>
                  </a:lnTo>
                  <a:lnTo>
                    <a:pt x="128" y="316"/>
                  </a:lnTo>
                  <a:lnTo>
                    <a:pt x="141" y="316"/>
                  </a:lnTo>
                  <a:lnTo>
                    <a:pt x="158" y="308"/>
                  </a:lnTo>
                  <a:lnTo>
                    <a:pt x="191" y="317"/>
                  </a:lnTo>
                  <a:lnTo>
                    <a:pt x="208" y="323"/>
                  </a:lnTo>
                  <a:lnTo>
                    <a:pt x="230" y="319"/>
                  </a:lnTo>
                  <a:lnTo>
                    <a:pt x="245" y="316"/>
                  </a:lnTo>
                  <a:lnTo>
                    <a:pt x="258" y="304"/>
                  </a:lnTo>
                  <a:lnTo>
                    <a:pt x="267" y="308"/>
                  </a:lnTo>
                  <a:lnTo>
                    <a:pt x="280" y="319"/>
                  </a:lnTo>
                  <a:lnTo>
                    <a:pt x="293" y="312"/>
                  </a:lnTo>
                  <a:lnTo>
                    <a:pt x="305" y="303"/>
                  </a:lnTo>
                  <a:lnTo>
                    <a:pt x="313" y="295"/>
                  </a:lnTo>
                  <a:lnTo>
                    <a:pt x="342" y="288"/>
                  </a:lnTo>
                  <a:lnTo>
                    <a:pt x="348" y="279"/>
                  </a:lnTo>
                  <a:lnTo>
                    <a:pt x="352" y="266"/>
                  </a:lnTo>
                  <a:lnTo>
                    <a:pt x="370" y="251"/>
                  </a:lnTo>
                  <a:lnTo>
                    <a:pt x="372" y="240"/>
                  </a:lnTo>
                  <a:lnTo>
                    <a:pt x="365" y="233"/>
                  </a:lnTo>
                  <a:lnTo>
                    <a:pt x="355" y="220"/>
                  </a:lnTo>
                  <a:lnTo>
                    <a:pt x="353" y="174"/>
                  </a:lnTo>
                  <a:lnTo>
                    <a:pt x="368" y="168"/>
                  </a:lnTo>
                  <a:lnTo>
                    <a:pt x="359" y="152"/>
                  </a:lnTo>
                  <a:lnTo>
                    <a:pt x="348" y="154"/>
                  </a:lnTo>
                  <a:lnTo>
                    <a:pt x="340" y="152"/>
                  </a:lnTo>
                  <a:lnTo>
                    <a:pt x="344" y="144"/>
                  </a:lnTo>
                  <a:lnTo>
                    <a:pt x="340" y="130"/>
                  </a:lnTo>
                  <a:lnTo>
                    <a:pt x="331" y="126"/>
                  </a:lnTo>
                  <a:lnTo>
                    <a:pt x="316" y="135"/>
                  </a:lnTo>
                  <a:lnTo>
                    <a:pt x="303" y="146"/>
                  </a:lnTo>
                  <a:lnTo>
                    <a:pt x="293" y="144"/>
                  </a:lnTo>
                  <a:lnTo>
                    <a:pt x="284" y="139"/>
                  </a:lnTo>
                  <a:lnTo>
                    <a:pt x="269" y="130"/>
                  </a:lnTo>
                  <a:lnTo>
                    <a:pt x="254" y="126"/>
                  </a:lnTo>
                  <a:lnTo>
                    <a:pt x="245" y="130"/>
                  </a:lnTo>
                  <a:lnTo>
                    <a:pt x="237" y="124"/>
                  </a:lnTo>
                  <a:lnTo>
                    <a:pt x="236" y="113"/>
                  </a:lnTo>
                  <a:lnTo>
                    <a:pt x="228" y="111"/>
                  </a:lnTo>
                  <a:lnTo>
                    <a:pt x="213" y="115"/>
                  </a:lnTo>
                  <a:lnTo>
                    <a:pt x="197" y="113"/>
                  </a:lnTo>
                  <a:lnTo>
                    <a:pt x="197" y="104"/>
                  </a:lnTo>
                  <a:lnTo>
                    <a:pt x="191" y="96"/>
                  </a:lnTo>
                  <a:lnTo>
                    <a:pt x="180" y="94"/>
                  </a:lnTo>
                  <a:lnTo>
                    <a:pt x="174" y="104"/>
                  </a:lnTo>
                  <a:lnTo>
                    <a:pt x="171" y="109"/>
                  </a:lnTo>
                  <a:lnTo>
                    <a:pt x="163" y="104"/>
                  </a:lnTo>
                  <a:lnTo>
                    <a:pt x="152" y="107"/>
                  </a:lnTo>
                  <a:lnTo>
                    <a:pt x="141" y="117"/>
                  </a:lnTo>
                  <a:lnTo>
                    <a:pt x="134" y="109"/>
                  </a:lnTo>
                  <a:lnTo>
                    <a:pt x="135" y="81"/>
                  </a:lnTo>
                  <a:lnTo>
                    <a:pt x="143" y="67"/>
                  </a:lnTo>
                  <a:lnTo>
                    <a:pt x="152" y="59"/>
                  </a:lnTo>
                  <a:lnTo>
                    <a:pt x="150" y="41"/>
                  </a:lnTo>
                  <a:lnTo>
                    <a:pt x="152" y="22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4" y="9"/>
                  </a:lnTo>
                  <a:lnTo>
                    <a:pt x="130" y="28"/>
                  </a:lnTo>
                  <a:lnTo>
                    <a:pt x="124" y="41"/>
                  </a:lnTo>
                  <a:lnTo>
                    <a:pt x="115" y="30"/>
                  </a:lnTo>
                  <a:lnTo>
                    <a:pt x="121" y="15"/>
                  </a:lnTo>
                  <a:lnTo>
                    <a:pt x="111" y="6"/>
                  </a:lnTo>
                  <a:lnTo>
                    <a:pt x="96" y="9"/>
                  </a:lnTo>
                  <a:lnTo>
                    <a:pt x="89" y="19"/>
                  </a:lnTo>
                  <a:lnTo>
                    <a:pt x="93" y="28"/>
                  </a:lnTo>
                  <a:lnTo>
                    <a:pt x="87" y="37"/>
                  </a:lnTo>
                  <a:lnTo>
                    <a:pt x="80" y="33"/>
                  </a:lnTo>
                  <a:lnTo>
                    <a:pt x="70" y="26"/>
                  </a:lnTo>
                  <a:lnTo>
                    <a:pt x="63" y="28"/>
                  </a:lnTo>
                  <a:lnTo>
                    <a:pt x="56" y="37"/>
                  </a:lnTo>
                  <a:lnTo>
                    <a:pt x="65" y="52"/>
                  </a:lnTo>
                  <a:lnTo>
                    <a:pt x="78" y="54"/>
                  </a:lnTo>
                  <a:lnTo>
                    <a:pt x="95" y="69"/>
                  </a:lnTo>
                  <a:lnTo>
                    <a:pt x="102" y="74"/>
                  </a:lnTo>
                  <a:lnTo>
                    <a:pt x="102" y="83"/>
                  </a:lnTo>
                  <a:lnTo>
                    <a:pt x="87" y="87"/>
                  </a:lnTo>
                  <a:lnTo>
                    <a:pt x="89" y="100"/>
                  </a:lnTo>
                  <a:lnTo>
                    <a:pt x="95" y="109"/>
                  </a:lnTo>
                  <a:lnTo>
                    <a:pt x="89" y="117"/>
                  </a:lnTo>
                  <a:lnTo>
                    <a:pt x="76" y="115"/>
                  </a:lnTo>
                  <a:lnTo>
                    <a:pt x="58" y="96"/>
                  </a:lnTo>
                  <a:lnTo>
                    <a:pt x="45" y="83"/>
                  </a:lnTo>
                  <a:lnTo>
                    <a:pt x="28" y="7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65" name="Freeform 132"/>
            <p:cNvSpPr>
              <a:spLocks noChangeAspect="1"/>
            </p:cNvSpPr>
            <p:nvPr/>
          </p:nvSpPr>
          <p:spPr bwMode="auto">
            <a:xfrm>
              <a:off x="1756" y="3802"/>
              <a:ext cx="93" cy="77"/>
            </a:xfrm>
            <a:custGeom>
              <a:avLst/>
              <a:gdLst>
                <a:gd name="T0" fmla="*/ 16 w 199"/>
                <a:gd name="T1" fmla="*/ 13 h 171"/>
                <a:gd name="T2" fmla="*/ 15 w 199"/>
                <a:gd name="T3" fmla="*/ 32 h 171"/>
                <a:gd name="T4" fmla="*/ 0 w 199"/>
                <a:gd name="T5" fmla="*/ 53 h 171"/>
                <a:gd name="T6" fmla="*/ 3 w 199"/>
                <a:gd name="T7" fmla="*/ 57 h 171"/>
                <a:gd name="T8" fmla="*/ 20 w 199"/>
                <a:gd name="T9" fmla="*/ 55 h 171"/>
                <a:gd name="T10" fmla="*/ 12 w 199"/>
                <a:gd name="T11" fmla="*/ 64 h 171"/>
                <a:gd name="T12" fmla="*/ 9 w 199"/>
                <a:gd name="T13" fmla="*/ 68 h 171"/>
                <a:gd name="T14" fmla="*/ 10 w 199"/>
                <a:gd name="T15" fmla="*/ 77 h 171"/>
                <a:gd name="T16" fmla="*/ 23 w 199"/>
                <a:gd name="T17" fmla="*/ 63 h 171"/>
                <a:gd name="T18" fmla="*/ 31 w 199"/>
                <a:gd name="T19" fmla="*/ 59 h 171"/>
                <a:gd name="T20" fmla="*/ 45 w 199"/>
                <a:gd name="T21" fmla="*/ 41 h 171"/>
                <a:gd name="T22" fmla="*/ 62 w 199"/>
                <a:gd name="T23" fmla="*/ 32 h 171"/>
                <a:gd name="T24" fmla="*/ 87 w 199"/>
                <a:gd name="T25" fmla="*/ 31 h 171"/>
                <a:gd name="T26" fmla="*/ 93 w 199"/>
                <a:gd name="T27" fmla="*/ 28 h 171"/>
                <a:gd name="T28" fmla="*/ 92 w 199"/>
                <a:gd name="T29" fmla="*/ 23 h 171"/>
                <a:gd name="T30" fmla="*/ 80 w 199"/>
                <a:gd name="T31" fmla="*/ 14 h 171"/>
                <a:gd name="T32" fmla="*/ 74 w 199"/>
                <a:gd name="T33" fmla="*/ 14 h 171"/>
                <a:gd name="T34" fmla="*/ 72 w 199"/>
                <a:gd name="T35" fmla="*/ 12 h 171"/>
                <a:gd name="T36" fmla="*/ 65 w 199"/>
                <a:gd name="T37" fmla="*/ 12 h 171"/>
                <a:gd name="T38" fmla="*/ 55 w 199"/>
                <a:gd name="T39" fmla="*/ 1 h 171"/>
                <a:gd name="T40" fmla="*/ 43 w 199"/>
                <a:gd name="T41" fmla="*/ 0 h 171"/>
                <a:gd name="T42" fmla="*/ 33 w 199"/>
                <a:gd name="T43" fmla="*/ 3 h 171"/>
                <a:gd name="T44" fmla="*/ 24 w 199"/>
                <a:gd name="T45" fmla="*/ 7 h 171"/>
                <a:gd name="T46" fmla="*/ 16 w 199"/>
                <a:gd name="T47" fmla="*/ 13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9"/>
                <a:gd name="T73" fmla="*/ 0 h 171"/>
                <a:gd name="T74" fmla="*/ 199 w 199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9" h="171">
                  <a:moveTo>
                    <a:pt x="35" y="28"/>
                  </a:moveTo>
                  <a:lnTo>
                    <a:pt x="32" y="71"/>
                  </a:lnTo>
                  <a:lnTo>
                    <a:pt x="0" y="117"/>
                  </a:lnTo>
                  <a:lnTo>
                    <a:pt x="7" y="126"/>
                  </a:lnTo>
                  <a:lnTo>
                    <a:pt x="43" y="123"/>
                  </a:lnTo>
                  <a:lnTo>
                    <a:pt x="26" y="143"/>
                  </a:lnTo>
                  <a:lnTo>
                    <a:pt x="19" y="151"/>
                  </a:lnTo>
                  <a:lnTo>
                    <a:pt x="22" y="171"/>
                  </a:lnTo>
                  <a:lnTo>
                    <a:pt x="50" y="139"/>
                  </a:lnTo>
                  <a:lnTo>
                    <a:pt x="67" y="130"/>
                  </a:lnTo>
                  <a:lnTo>
                    <a:pt x="97" y="91"/>
                  </a:lnTo>
                  <a:lnTo>
                    <a:pt x="132" y="71"/>
                  </a:lnTo>
                  <a:lnTo>
                    <a:pt x="186" y="69"/>
                  </a:lnTo>
                  <a:lnTo>
                    <a:pt x="199" y="63"/>
                  </a:lnTo>
                  <a:lnTo>
                    <a:pt x="197" y="52"/>
                  </a:lnTo>
                  <a:lnTo>
                    <a:pt x="171" y="30"/>
                  </a:lnTo>
                  <a:lnTo>
                    <a:pt x="158" y="32"/>
                  </a:lnTo>
                  <a:lnTo>
                    <a:pt x="154" y="26"/>
                  </a:lnTo>
                  <a:lnTo>
                    <a:pt x="139" y="26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1" y="6"/>
                  </a:lnTo>
                  <a:lnTo>
                    <a:pt x="52" y="15"/>
                  </a:lnTo>
                  <a:lnTo>
                    <a:pt x="35" y="28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66" name="Freeform 133"/>
            <p:cNvSpPr>
              <a:spLocks noChangeAspect="1"/>
            </p:cNvSpPr>
            <p:nvPr/>
          </p:nvSpPr>
          <p:spPr bwMode="auto">
            <a:xfrm>
              <a:off x="1770" y="3729"/>
              <a:ext cx="623" cy="302"/>
            </a:xfrm>
            <a:custGeom>
              <a:avLst/>
              <a:gdLst>
                <a:gd name="T0" fmla="*/ 102 w 1334"/>
                <a:gd name="T1" fmla="*/ 115 h 670"/>
                <a:gd name="T2" fmla="*/ 86 w 1334"/>
                <a:gd name="T3" fmla="*/ 105 h 670"/>
                <a:gd name="T4" fmla="*/ 132 w 1334"/>
                <a:gd name="T5" fmla="*/ 90 h 670"/>
                <a:gd name="T6" fmla="*/ 162 w 1334"/>
                <a:gd name="T7" fmla="*/ 77 h 670"/>
                <a:gd name="T8" fmla="*/ 197 w 1334"/>
                <a:gd name="T9" fmla="*/ 50 h 670"/>
                <a:gd name="T10" fmla="*/ 252 w 1334"/>
                <a:gd name="T11" fmla="*/ 37 h 670"/>
                <a:gd name="T12" fmla="*/ 271 w 1334"/>
                <a:gd name="T13" fmla="*/ 49 h 670"/>
                <a:gd name="T14" fmla="*/ 299 w 1334"/>
                <a:gd name="T15" fmla="*/ 53 h 670"/>
                <a:gd name="T16" fmla="*/ 318 w 1334"/>
                <a:gd name="T17" fmla="*/ 51 h 670"/>
                <a:gd name="T18" fmla="*/ 382 w 1334"/>
                <a:gd name="T19" fmla="*/ 55 h 670"/>
                <a:gd name="T20" fmla="*/ 404 w 1334"/>
                <a:gd name="T21" fmla="*/ 42 h 670"/>
                <a:gd name="T22" fmla="*/ 438 w 1334"/>
                <a:gd name="T23" fmla="*/ 35 h 670"/>
                <a:gd name="T24" fmla="*/ 457 w 1334"/>
                <a:gd name="T25" fmla="*/ 12 h 670"/>
                <a:gd name="T26" fmla="*/ 488 w 1334"/>
                <a:gd name="T27" fmla="*/ 12 h 670"/>
                <a:gd name="T28" fmla="*/ 507 w 1334"/>
                <a:gd name="T29" fmla="*/ 2 h 670"/>
                <a:gd name="T30" fmla="*/ 542 w 1334"/>
                <a:gd name="T31" fmla="*/ 38 h 670"/>
                <a:gd name="T32" fmla="*/ 574 w 1334"/>
                <a:gd name="T33" fmla="*/ 77 h 670"/>
                <a:gd name="T34" fmla="*/ 595 w 1334"/>
                <a:gd name="T35" fmla="*/ 103 h 670"/>
                <a:gd name="T36" fmla="*/ 611 w 1334"/>
                <a:gd name="T37" fmla="*/ 128 h 670"/>
                <a:gd name="T38" fmla="*/ 623 w 1334"/>
                <a:gd name="T39" fmla="*/ 155 h 670"/>
                <a:gd name="T40" fmla="*/ 590 w 1334"/>
                <a:gd name="T41" fmla="*/ 163 h 670"/>
                <a:gd name="T42" fmla="*/ 574 w 1334"/>
                <a:gd name="T43" fmla="*/ 165 h 670"/>
                <a:gd name="T44" fmla="*/ 554 w 1334"/>
                <a:gd name="T45" fmla="*/ 162 h 670"/>
                <a:gd name="T46" fmla="*/ 538 w 1334"/>
                <a:gd name="T47" fmla="*/ 174 h 670"/>
                <a:gd name="T48" fmla="*/ 512 w 1334"/>
                <a:gd name="T49" fmla="*/ 178 h 670"/>
                <a:gd name="T50" fmla="*/ 495 w 1334"/>
                <a:gd name="T51" fmla="*/ 195 h 670"/>
                <a:gd name="T52" fmla="*/ 457 w 1334"/>
                <a:gd name="T53" fmla="*/ 215 h 670"/>
                <a:gd name="T54" fmla="*/ 431 w 1334"/>
                <a:gd name="T55" fmla="*/ 222 h 670"/>
                <a:gd name="T56" fmla="*/ 409 w 1334"/>
                <a:gd name="T57" fmla="*/ 222 h 670"/>
                <a:gd name="T58" fmla="*/ 363 w 1334"/>
                <a:gd name="T59" fmla="*/ 225 h 670"/>
                <a:gd name="T60" fmla="*/ 356 w 1334"/>
                <a:gd name="T61" fmla="*/ 247 h 670"/>
                <a:gd name="T62" fmla="*/ 330 w 1334"/>
                <a:gd name="T63" fmla="*/ 257 h 670"/>
                <a:gd name="T64" fmla="*/ 333 w 1334"/>
                <a:gd name="T65" fmla="*/ 238 h 670"/>
                <a:gd name="T66" fmla="*/ 320 w 1334"/>
                <a:gd name="T67" fmla="*/ 243 h 670"/>
                <a:gd name="T68" fmla="*/ 285 w 1334"/>
                <a:gd name="T69" fmla="*/ 247 h 670"/>
                <a:gd name="T70" fmla="*/ 262 w 1334"/>
                <a:gd name="T71" fmla="*/ 275 h 670"/>
                <a:gd name="T72" fmla="*/ 195 w 1334"/>
                <a:gd name="T73" fmla="*/ 270 h 670"/>
                <a:gd name="T74" fmla="*/ 155 w 1334"/>
                <a:gd name="T75" fmla="*/ 264 h 670"/>
                <a:gd name="T76" fmla="*/ 148 w 1334"/>
                <a:gd name="T77" fmla="*/ 287 h 670"/>
                <a:gd name="T78" fmla="*/ 124 w 1334"/>
                <a:gd name="T79" fmla="*/ 302 h 670"/>
                <a:gd name="T80" fmla="*/ 108 w 1334"/>
                <a:gd name="T81" fmla="*/ 292 h 670"/>
                <a:gd name="T82" fmla="*/ 86 w 1334"/>
                <a:gd name="T83" fmla="*/ 279 h 670"/>
                <a:gd name="T84" fmla="*/ 69 w 1334"/>
                <a:gd name="T85" fmla="*/ 272 h 670"/>
                <a:gd name="T86" fmla="*/ 54 w 1334"/>
                <a:gd name="T87" fmla="*/ 265 h 670"/>
                <a:gd name="T88" fmla="*/ 45 w 1334"/>
                <a:gd name="T89" fmla="*/ 255 h 670"/>
                <a:gd name="T90" fmla="*/ 40 w 1334"/>
                <a:gd name="T91" fmla="*/ 240 h 670"/>
                <a:gd name="T92" fmla="*/ 7 w 1334"/>
                <a:gd name="T93" fmla="*/ 214 h 670"/>
                <a:gd name="T94" fmla="*/ 17 w 1334"/>
                <a:gd name="T95" fmla="*/ 210 h 670"/>
                <a:gd name="T96" fmla="*/ 17 w 1334"/>
                <a:gd name="T97" fmla="*/ 187 h 670"/>
                <a:gd name="T98" fmla="*/ 3 w 1334"/>
                <a:gd name="T99" fmla="*/ 174 h 670"/>
                <a:gd name="T100" fmla="*/ 14 w 1334"/>
                <a:gd name="T101" fmla="*/ 135 h 670"/>
                <a:gd name="T102" fmla="*/ 35 w 1334"/>
                <a:gd name="T103" fmla="*/ 138 h 670"/>
                <a:gd name="T104" fmla="*/ 50 w 1334"/>
                <a:gd name="T105" fmla="*/ 130 h 6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34"/>
                <a:gd name="T160" fmla="*/ 0 h 670"/>
                <a:gd name="T161" fmla="*/ 1334 w 1334"/>
                <a:gd name="T162" fmla="*/ 670 h 6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34" h="670">
                  <a:moveTo>
                    <a:pt x="178" y="284"/>
                  </a:moveTo>
                  <a:lnTo>
                    <a:pt x="182" y="259"/>
                  </a:lnTo>
                  <a:lnTo>
                    <a:pt x="219" y="255"/>
                  </a:lnTo>
                  <a:lnTo>
                    <a:pt x="229" y="255"/>
                  </a:lnTo>
                  <a:lnTo>
                    <a:pt x="211" y="240"/>
                  </a:lnTo>
                  <a:lnTo>
                    <a:pt x="185" y="233"/>
                  </a:lnTo>
                  <a:lnTo>
                    <a:pt x="185" y="218"/>
                  </a:lnTo>
                  <a:lnTo>
                    <a:pt x="239" y="203"/>
                  </a:lnTo>
                  <a:lnTo>
                    <a:pt x="283" y="199"/>
                  </a:lnTo>
                  <a:lnTo>
                    <a:pt x="313" y="184"/>
                  </a:lnTo>
                  <a:lnTo>
                    <a:pt x="332" y="192"/>
                  </a:lnTo>
                  <a:lnTo>
                    <a:pt x="346" y="170"/>
                  </a:lnTo>
                  <a:lnTo>
                    <a:pt x="381" y="140"/>
                  </a:lnTo>
                  <a:lnTo>
                    <a:pt x="403" y="121"/>
                  </a:lnTo>
                  <a:lnTo>
                    <a:pt x="421" y="110"/>
                  </a:lnTo>
                  <a:lnTo>
                    <a:pt x="455" y="110"/>
                  </a:lnTo>
                  <a:lnTo>
                    <a:pt x="488" y="100"/>
                  </a:lnTo>
                  <a:lnTo>
                    <a:pt x="540" y="82"/>
                  </a:lnTo>
                  <a:lnTo>
                    <a:pt x="551" y="82"/>
                  </a:lnTo>
                  <a:lnTo>
                    <a:pt x="566" y="96"/>
                  </a:lnTo>
                  <a:lnTo>
                    <a:pt x="581" y="108"/>
                  </a:lnTo>
                  <a:lnTo>
                    <a:pt x="603" y="96"/>
                  </a:lnTo>
                  <a:lnTo>
                    <a:pt x="625" y="108"/>
                  </a:lnTo>
                  <a:lnTo>
                    <a:pt x="640" y="118"/>
                  </a:lnTo>
                  <a:lnTo>
                    <a:pt x="659" y="121"/>
                  </a:lnTo>
                  <a:lnTo>
                    <a:pt x="670" y="129"/>
                  </a:lnTo>
                  <a:lnTo>
                    <a:pt x="681" y="114"/>
                  </a:lnTo>
                  <a:lnTo>
                    <a:pt x="714" y="125"/>
                  </a:lnTo>
                  <a:lnTo>
                    <a:pt x="770" y="129"/>
                  </a:lnTo>
                  <a:lnTo>
                    <a:pt x="818" y="121"/>
                  </a:lnTo>
                  <a:lnTo>
                    <a:pt x="840" y="110"/>
                  </a:lnTo>
                  <a:lnTo>
                    <a:pt x="851" y="104"/>
                  </a:lnTo>
                  <a:lnTo>
                    <a:pt x="866" y="93"/>
                  </a:lnTo>
                  <a:lnTo>
                    <a:pt x="893" y="100"/>
                  </a:lnTo>
                  <a:lnTo>
                    <a:pt x="915" y="96"/>
                  </a:lnTo>
                  <a:lnTo>
                    <a:pt x="938" y="78"/>
                  </a:lnTo>
                  <a:lnTo>
                    <a:pt x="971" y="56"/>
                  </a:lnTo>
                  <a:lnTo>
                    <a:pt x="975" y="41"/>
                  </a:lnTo>
                  <a:lnTo>
                    <a:pt x="978" y="26"/>
                  </a:lnTo>
                  <a:lnTo>
                    <a:pt x="997" y="22"/>
                  </a:lnTo>
                  <a:lnTo>
                    <a:pt x="1015" y="26"/>
                  </a:lnTo>
                  <a:lnTo>
                    <a:pt x="1045" y="26"/>
                  </a:lnTo>
                  <a:lnTo>
                    <a:pt x="1056" y="15"/>
                  </a:lnTo>
                  <a:lnTo>
                    <a:pt x="1071" y="0"/>
                  </a:lnTo>
                  <a:lnTo>
                    <a:pt x="1086" y="4"/>
                  </a:lnTo>
                  <a:lnTo>
                    <a:pt x="1093" y="19"/>
                  </a:lnTo>
                  <a:lnTo>
                    <a:pt x="1134" y="26"/>
                  </a:lnTo>
                  <a:lnTo>
                    <a:pt x="1160" y="85"/>
                  </a:lnTo>
                  <a:lnTo>
                    <a:pt x="1241" y="89"/>
                  </a:lnTo>
                  <a:lnTo>
                    <a:pt x="1267" y="121"/>
                  </a:lnTo>
                  <a:lnTo>
                    <a:pt x="1230" y="170"/>
                  </a:lnTo>
                  <a:lnTo>
                    <a:pt x="1249" y="184"/>
                  </a:lnTo>
                  <a:lnTo>
                    <a:pt x="1245" y="218"/>
                  </a:lnTo>
                  <a:lnTo>
                    <a:pt x="1275" y="229"/>
                  </a:lnTo>
                  <a:lnTo>
                    <a:pt x="1260" y="277"/>
                  </a:lnTo>
                  <a:lnTo>
                    <a:pt x="1282" y="277"/>
                  </a:lnTo>
                  <a:lnTo>
                    <a:pt x="1308" y="284"/>
                  </a:lnTo>
                  <a:lnTo>
                    <a:pt x="1304" y="299"/>
                  </a:lnTo>
                  <a:lnTo>
                    <a:pt x="1312" y="322"/>
                  </a:lnTo>
                  <a:lnTo>
                    <a:pt x="1334" y="344"/>
                  </a:lnTo>
                  <a:lnTo>
                    <a:pt x="1319" y="351"/>
                  </a:lnTo>
                  <a:lnTo>
                    <a:pt x="1301" y="355"/>
                  </a:lnTo>
                  <a:lnTo>
                    <a:pt x="1264" y="362"/>
                  </a:lnTo>
                  <a:lnTo>
                    <a:pt x="1249" y="370"/>
                  </a:lnTo>
                  <a:lnTo>
                    <a:pt x="1230" y="355"/>
                  </a:lnTo>
                  <a:lnTo>
                    <a:pt x="1230" y="366"/>
                  </a:lnTo>
                  <a:lnTo>
                    <a:pt x="1219" y="373"/>
                  </a:lnTo>
                  <a:lnTo>
                    <a:pt x="1201" y="377"/>
                  </a:lnTo>
                  <a:lnTo>
                    <a:pt x="1186" y="359"/>
                  </a:lnTo>
                  <a:lnTo>
                    <a:pt x="1164" y="370"/>
                  </a:lnTo>
                  <a:lnTo>
                    <a:pt x="1171" y="385"/>
                  </a:lnTo>
                  <a:lnTo>
                    <a:pt x="1152" y="385"/>
                  </a:lnTo>
                  <a:lnTo>
                    <a:pt x="1123" y="385"/>
                  </a:lnTo>
                  <a:lnTo>
                    <a:pt x="1112" y="399"/>
                  </a:lnTo>
                  <a:lnTo>
                    <a:pt x="1097" y="396"/>
                  </a:lnTo>
                  <a:lnTo>
                    <a:pt x="1082" y="399"/>
                  </a:lnTo>
                  <a:lnTo>
                    <a:pt x="1082" y="410"/>
                  </a:lnTo>
                  <a:lnTo>
                    <a:pt x="1060" y="433"/>
                  </a:lnTo>
                  <a:lnTo>
                    <a:pt x="1030" y="459"/>
                  </a:lnTo>
                  <a:lnTo>
                    <a:pt x="982" y="462"/>
                  </a:lnTo>
                  <a:lnTo>
                    <a:pt x="978" y="477"/>
                  </a:lnTo>
                  <a:lnTo>
                    <a:pt x="975" y="485"/>
                  </a:lnTo>
                  <a:lnTo>
                    <a:pt x="949" y="485"/>
                  </a:lnTo>
                  <a:lnTo>
                    <a:pt x="923" y="492"/>
                  </a:lnTo>
                  <a:lnTo>
                    <a:pt x="900" y="485"/>
                  </a:lnTo>
                  <a:lnTo>
                    <a:pt x="889" y="477"/>
                  </a:lnTo>
                  <a:lnTo>
                    <a:pt x="875" y="492"/>
                  </a:lnTo>
                  <a:lnTo>
                    <a:pt x="840" y="507"/>
                  </a:lnTo>
                  <a:lnTo>
                    <a:pt x="799" y="507"/>
                  </a:lnTo>
                  <a:lnTo>
                    <a:pt x="777" y="499"/>
                  </a:lnTo>
                  <a:lnTo>
                    <a:pt x="759" y="518"/>
                  </a:lnTo>
                  <a:lnTo>
                    <a:pt x="762" y="548"/>
                  </a:lnTo>
                  <a:lnTo>
                    <a:pt x="740" y="588"/>
                  </a:lnTo>
                  <a:lnTo>
                    <a:pt x="722" y="596"/>
                  </a:lnTo>
                  <a:lnTo>
                    <a:pt x="707" y="570"/>
                  </a:lnTo>
                  <a:lnTo>
                    <a:pt x="699" y="559"/>
                  </a:lnTo>
                  <a:lnTo>
                    <a:pt x="707" y="540"/>
                  </a:lnTo>
                  <a:lnTo>
                    <a:pt x="714" y="529"/>
                  </a:lnTo>
                  <a:lnTo>
                    <a:pt x="707" y="522"/>
                  </a:lnTo>
                  <a:lnTo>
                    <a:pt x="696" y="522"/>
                  </a:lnTo>
                  <a:lnTo>
                    <a:pt x="685" y="540"/>
                  </a:lnTo>
                  <a:lnTo>
                    <a:pt x="662" y="559"/>
                  </a:lnTo>
                  <a:lnTo>
                    <a:pt x="640" y="551"/>
                  </a:lnTo>
                  <a:lnTo>
                    <a:pt x="610" y="548"/>
                  </a:lnTo>
                  <a:lnTo>
                    <a:pt x="577" y="592"/>
                  </a:lnTo>
                  <a:lnTo>
                    <a:pt x="566" y="600"/>
                  </a:lnTo>
                  <a:lnTo>
                    <a:pt x="562" y="611"/>
                  </a:lnTo>
                  <a:lnTo>
                    <a:pt x="514" y="626"/>
                  </a:lnTo>
                  <a:lnTo>
                    <a:pt x="503" y="626"/>
                  </a:lnTo>
                  <a:lnTo>
                    <a:pt x="418" y="600"/>
                  </a:lnTo>
                  <a:lnTo>
                    <a:pt x="392" y="596"/>
                  </a:lnTo>
                  <a:lnTo>
                    <a:pt x="362" y="588"/>
                  </a:lnTo>
                  <a:lnTo>
                    <a:pt x="332" y="585"/>
                  </a:lnTo>
                  <a:lnTo>
                    <a:pt x="324" y="603"/>
                  </a:lnTo>
                  <a:lnTo>
                    <a:pt x="320" y="629"/>
                  </a:lnTo>
                  <a:lnTo>
                    <a:pt x="317" y="637"/>
                  </a:lnTo>
                  <a:lnTo>
                    <a:pt x="294" y="644"/>
                  </a:lnTo>
                  <a:lnTo>
                    <a:pt x="291" y="644"/>
                  </a:lnTo>
                  <a:lnTo>
                    <a:pt x="265" y="670"/>
                  </a:lnTo>
                  <a:lnTo>
                    <a:pt x="250" y="670"/>
                  </a:lnTo>
                  <a:lnTo>
                    <a:pt x="243" y="651"/>
                  </a:lnTo>
                  <a:lnTo>
                    <a:pt x="232" y="648"/>
                  </a:lnTo>
                  <a:lnTo>
                    <a:pt x="219" y="637"/>
                  </a:lnTo>
                  <a:lnTo>
                    <a:pt x="215" y="622"/>
                  </a:lnTo>
                  <a:lnTo>
                    <a:pt x="185" y="618"/>
                  </a:lnTo>
                  <a:lnTo>
                    <a:pt x="170" y="611"/>
                  </a:lnTo>
                  <a:lnTo>
                    <a:pt x="167" y="603"/>
                  </a:lnTo>
                  <a:lnTo>
                    <a:pt x="148" y="603"/>
                  </a:lnTo>
                  <a:lnTo>
                    <a:pt x="133" y="588"/>
                  </a:lnTo>
                  <a:lnTo>
                    <a:pt x="130" y="581"/>
                  </a:lnTo>
                  <a:lnTo>
                    <a:pt x="115" y="588"/>
                  </a:lnTo>
                  <a:lnTo>
                    <a:pt x="100" y="585"/>
                  </a:lnTo>
                  <a:lnTo>
                    <a:pt x="93" y="581"/>
                  </a:lnTo>
                  <a:lnTo>
                    <a:pt x="96" y="566"/>
                  </a:lnTo>
                  <a:lnTo>
                    <a:pt x="74" y="551"/>
                  </a:lnTo>
                  <a:lnTo>
                    <a:pt x="78" y="540"/>
                  </a:lnTo>
                  <a:lnTo>
                    <a:pt x="85" y="533"/>
                  </a:lnTo>
                  <a:lnTo>
                    <a:pt x="63" y="518"/>
                  </a:lnTo>
                  <a:lnTo>
                    <a:pt x="7" y="496"/>
                  </a:lnTo>
                  <a:lnTo>
                    <a:pt x="15" y="474"/>
                  </a:lnTo>
                  <a:lnTo>
                    <a:pt x="33" y="474"/>
                  </a:lnTo>
                  <a:lnTo>
                    <a:pt x="41" y="488"/>
                  </a:lnTo>
                  <a:lnTo>
                    <a:pt x="37" y="466"/>
                  </a:lnTo>
                  <a:lnTo>
                    <a:pt x="48" y="448"/>
                  </a:lnTo>
                  <a:lnTo>
                    <a:pt x="56" y="429"/>
                  </a:lnTo>
                  <a:lnTo>
                    <a:pt x="37" y="414"/>
                  </a:lnTo>
                  <a:lnTo>
                    <a:pt x="22" y="399"/>
                  </a:lnTo>
                  <a:lnTo>
                    <a:pt x="22" y="385"/>
                  </a:lnTo>
                  <a:lnTo>
                    <a:pt x="7" y="385"/>
                  </a:lnTo>
                  <a:lnTo>
                    <a:pt x="0" y="381"/>
                  </a:lnTo>
                  <a:lnTo>
                    <a:pt x="4" y="347"/>
                  </a:lnTo>
                  <a:lnTo>
                    <a:pt x="30" y="299"/>
                  </a:lnTo>
                  <a:lnTo>
                    <a:pt x="33" y="299"/>
                  </a:lnTo>
                  <a:lnTo>
                    <a:pt x="56" y="299"/>
                  </a:lnTo>
                  <a:lnTo>
                    <a:pt x="74" y="307"/>
                  </a:lnTo>
                  <a:lnTo>
                    <a:pt x="85" y="307"/>
                  </a:lnTo>
                  <a:lnTo>
                    <a:pt x="85" y="292"/>
                  </a:lnTo>
                  <a:lnTo>
                    <a:pt x="107" y="288"/>
                  </a:lnTo>
                  <a:lnTo>
                    <a:pt x="148" y="288"/>
                  </a:lnTo>
                  <a:lnTo>
                    <a:pt x="178" y="28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67" name="Freeform 134"/>
            <p:cNvSpPr>
              <a:spLocks noChangeAspect="1"/>
            </p:cNvSpPr>
            <p:nvPr/>
          </p:nvSpPr>
          <p:spPr bwMode="auto">
            <a:xfrm>
              <a:off x="2290" y="3823"/>
              <a:ext cx="35" cy="31"/>
            </a:xfrm>
            <a:custGeom>
              <a:avLst/>
              <a:gdLst>
                <a:gd name="T0" fmla="*/ 35 w 73"/>
                <a:gd name="T1" fmla="*/ 2 h 70"/>
                <a:gd name="T2" fmla="*/ 24 w 73"/>
                <a:gd name="T3" fmla="*/ 15 h 70"/>
                <a:gd name="T4" fmla="*/ 26 w 73"/>
                <a:gd name="T5" fmla="*/ 23 h 70"/>
                <a:gd name="T6" fmla="*/ 26 w 73"/>
                <a:gd name="T7" fmla="*/ 26 h 70"/>
                <a:gd name="T8" fmla="*/ 7 w 73"/>
                <a:gd name="T9" fmla="*/ 31 h 70"/>
                <a:gd name="T10" fmla="*/ 2 w 73"/>
                <a:gd name="T11" fmla="*/ 29 h 70"/>
                <a:gd name="T12" fmla="*/ 2 w 73"/>
                <a:gd name="T13" fmla="*/ 23 h 70"/>
                <a:gd name="T14" fmla="*/ 0 w 73"/>
                <a:gd name="T15" fmla="*/ 16 h 70"/>
                <a:gd name="T16" fmla="*/ 9 w 73"/>
                <a:gd name="T17" fmla="*/ 8 h 70"/>
                <a:gd name="T18" fmla="*/ 14 w 73"/>
                <a:gd name="T19" fmla="*/ 7 h 70"/>
                <a:gd name="T20" fmla="*/ 19 w 73"/>
                <a:gd name="T21" fmla="*/ 0 h 70"/>
                <a:gd name="T22" fmla="*/ 35 w 73"/>
                <a:gd name="T23" fmla="*/ 2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70"/>
                <a:gd name="T38" fmla="*/ 73 w 73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70">
                  <a:moveTo>
                    <a:pt x="73" y="4"/>
                  </a:moveTo>
                  <a:lnTo>
                    <a:pt x="51" y="33"/>
                  </a:lnTo>
                  <a:lnTo>
                    <a:pt x="55" y="52"/>
                  </a:lnTo>
                  <a:lnTo>
                    <a:pt x="55" y="59"/>
                  </a:lnTo>
                  <a:lnTo>
                    <a:pt x="15" y="70"/>
                  </a:lnTo>
                  <a:lnTo>
                    <a:pt x="4" y="66"/>
                  </a:lnTo>
                  <a:lnTo>
                    <a:pt x="4" y="52"/>
                  </a:lnTo>
                  <a:lnTo>
                    <a:pt x="0" y="37"/>
                  </a:lnTo>
                  <a:lnTo>
                    <a:pt x="18" y="18"/>
                  </a:lnTo>
                  <a:lnTo>
                    <a:pt x="29" y="15"/>
                  </a:lnTo>
                  <a:lnTo>
                    <a:pt x="40" y="0"/>
                  </a:lnTo>
                  <a:lnTo>
                    <a:pt x="73" y="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68" name="Freeform 135"/>
            <p:cNvSpPr>
              <a:spLocks noChangeAspect="1"/>
            </p:cNvSpPr>
            <p:nvPr/>
          </p:nvSpPr>
          <p:spPr bwMode="auto">
            <a:xfrm>
              <a:off x="1476" y="3506"/>
              <a:ext cx="165" cy="71"/>
            </a:xfrm>
            <a:custGeom>
              <a:avLst/>
              <a:gdLst>
                <a:gd name="T0" fmla="*/ 56 w 352"/>
                <a:gd name="T1" fmla="*/ 4 h 157"/>
                <a:gd name="T2" fmla="*/ 62 w 352"/>
                <a:gd name="T3" fmla="*/ 0 h 157"/>
                <a:gd name="T4" fmla="*/ 68 w 352"/>
                <a:gd name="T5" fmla="*/ 0 h 157"/>
                <a:gd name="T6" fmla="*/ 71 w 352"/>
                <a:gd name="T7" fmla="*/ 5 h 157"/>
                <a:gd name="T8" fmla="*/ 77 w 352"/>
                <a:gd name="T9" fmla="*/ 1 h 157"/>
                <a:gd name="T10" fmla="*/ 83 w 352"/>
                <a:gd name="T11" fmla="*/ 3 h 157"/>
                <a:gd name="T12" fmla="*/ 93 w 352"/>
                <a:gd name="T13" fmla="*/ 12 h 157"/>
                <a:gd name="T14" fmla="*/ 103 w 352"/>
                <a:gd name="T15" fmla="*/ 16 h 157"/>
                <a:gd name="T16" fmla="*/ 107 w 352"/>
                <a:gd name="T17" fmla="*/ 17 h 157"/>
                <a:gd name="T18" fmla="*/ 112 w 352"/>
                <a:gd name="T19" fmla="*/ 13 h 157"/>
                <a:gd name="T20" fmla="*/ 117 w 352"/>
                <a:gd name="T21" fmla="*/ 11 h 157"/>
                <a:gd name="T22" fmla="*/ 131 w 352"/>
                <a:gd name="T23" fmla="*/ 15 h 157"/>
                <a:gd name="T24" fmla="*/ 150 w 352"/>
                <a:gd name="T25" fmla="*/ 19 h 157"/>
                <a:gd name="T26" fmla="*/ 165 w 352"/>
                <a:gd name="T27" fmla="*/ 23 h 157"/>
                <a:gd name="T28" fmla="*/ 160 w 352"/>
                <a:gd name="T29" fmla="*/ 29 h 157"/>
                <a:gd name="T30" fmla="*/ 150 w 352"/>
                <a:gd name="T31" fmla="*/ 38 h 157"/>
                <a:gd name="T32" fmla="*/ 148 w 352"/>
                <a:gd name="T33" fmla="*/ 42 h 157"/>
                <a:gd name="T34" fmla="*/ 149 w 352"/>
                <a:gd name="T35" fmla="*/ 48 h 157"/>
                <a:gd name="T36" fmla="*/ 142 w 352"/>
                <a:gd name="T37" fmla="*/ 48 h 157"/>
                <a:gd name="T38" fmla="*/ 135 w 352"/>
                <a:gd name="T39" fmla="*/ 43 h 157"/>
                <a:gd name="T40" fmla="*/ 128 w 352"/>
                <a:gd name="T41" fmla="*/ 42 h 157"/>
                <a:gd name="T42" fmla="*/ 109 w 352"/>
                <a:gd name="T43" fmla="*/ 46 h 157"/>
                <a:gd name="T44" fmla="*/ 105 w 352"/>
                <a:gd name="T45" fmla="*/ 50 h 157"/>
                <a:gd name="T46" fmla="*/ 99 w 352"/>
                <a:gd name="T47" fmla="*/ 56 h 157"/>
                <a:gd name="T48" fmla="*/ 90 w 352"/>
                <a:gd name="T49" fmla="*/ 62 h 157"/>
                <a:gd name="T50" fmla="*/ 84 w 352"/>
                <a:gd name="T51" fmla="*/ 62 h 157"/>
                <a:gd name="T52" fmla="*/ 78 w 352"/>
                <a:gd name="T53" fmla="*/ 57 h 157"/>
                <a:gd name="T54" fmla="*/ 73 w 352"/>
                <a:gd name="T55" fmla="*/ 57 h 157"/>
                <a:gd name="T56" fmla="*/ 54 w 352"/>
                <a:gd name="T57" fmla="*/ 66 h 157"/>
                <a:gd name="T58" fmla="*/ 45 w 352"/>
                <a:gd name="T59" fmla="*/ 70 h 157"/>
                <a:gd name="T60" fmla="*/ 38 w 352"/>
                <a:gd name="T61" fmla="*/ 71 h 157"/>
                <a:gd name="T62" fmla="*/ 23 w 352"/>
                <a:gd name="T63" fmla="*/ 70 h 157"/>
                <a:gd name="T64" fmla="*/ 17 w 352"/>
                <a:gd name="T65" fmla="*/ 70 h 157"/>
                <a:gd name="T66" fmla="*/ 13 w 352"/>
                <a:gd name="T67" fmla="*/ 63 h 157"/>
                <a:gd name="T68" fmla="*/ 10 w 352"/>
                <a:gd name="T69" fmla="*/ 61 h 157"/>
                <a:gd name="T70" fmla="*/ 5 w 352"/>
                <a:gd name="T71" fmla="*/ 58 h 157"/>
                <a:gd name="T72" fmla="*/ 2 w 352"/>
                <a:gd name="T73" fmla="*/ 55 h 157"/>
                <a:gd name="T74" fmla="*/ 0 w 352"/>
                <a:gd name="T75" fmla="*/ 48 h 157"/>
                <a:gd name="T76" fmla="*/ 0 w 352"/>
                <a:gd name="T77" fmla="*/ 41 h 157"/>
                <a:gd name="T78" fmla="*/ 16 w 352"/>
                <a:gd name="T79" fmla="*/ 34 h 157"/>
                <a:gd name="T80" fmla="*/ 34 w 352"/>
                <a:gd name="T81" fmla="*/ 34 h 157"/>
                <a:gd name="T82" fmla="*/ 45 w 352"/>
                <a:gd name="T83" fmla="*/ 25 h 157"/>
                <a:gd name="T84" fmla="*/ 46 w 352"/>
                <a:gd name="T85" fmla="*/ 9 h 157"/>
                <a:gd name="T86" fmla="*/ 56 w 352"/>
                <a:gd name="T87" fmla="*/ 4 h 1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157"/>
                <a:gd name="T134" fmla="*/ 352 w 352"/>
                <a:gd name="T135" fmla="*/ 157 h 1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157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8" y="27"/>
                  </a:lnTo>
                  <a:lnTo>
                    <a:pt x="220" y="36"/>
                  </a:lnTo>
                  <a:lnTo>
                    <a:pt x="228" y="38"/>
                  </a:lnTo>
                  <a:lnTo>
                    <a:pt x="239" y="29"/>
                  </a:lnTo>
                  <a:lnTo>
                    <a:pt x="250" y="25"/>
                  </a:lnTo>
                  <a:lnTo>
                    <a:pt x="280" y="33"/>
                  </a:lnTo>
                  <a:lnTo>
                    <a:pt x="320" y="42"/>
                  </a:lnTo>
                  <a:lnTo>
                    <a:pt x="352" y="51"/>
                  </a:lnTo>
                  <a:lnTo>
                    <a:pt x="341" y="64"/>
                  </a:lnTo>
                  <a:lnTo>
                    <a:pt x="320" y="85"/>
                  </a:lnTo>
                  <a:lnTo>
                    <a:pt x="315" y="92"/>
                  </a:lnTo>
                  <a:lnTo>
                    <a:pt x="317" y="107"/>
                  </a:lnTo>
                  <a:lnTo>
                    <a:pt x="302" y="107"/>
                  </a:lnTo>
                  <a:lnTo>
                    <a:pt x="287" y="96"/>
                  </a:lnTo>
                  <a:lnTo>
                    <a:pt x="272" y="92"/>
                  </a:lnTo>
                  <a:lnTo>
                    <a:pt x="233" y="101"/>
                  </a:lnTo>
                  <a:lnTo>
                    <a:pt x="223" y="110"/>
                  </a:lnTo>
                  <a:lnTo>
                    <a:pt x="212" y="124"/>
                  </a:lnTo>
                  <a:lnTo>
                    <a:pt x="191" y="137"/>
                  </a:lnTo>
                  <a:lnTo>
                    <a:pt x="179" y="137"/>
                  </a:lnTo>
                  <a:lnTo>
                    <a:pt x="166" y="126"/>
                  </a:lnTo>
                  <a:lnTo>
                    <a:pt x="155" y="126"/>
                  </a:lnTo>
                  <a:lnTo>
                    <a:pt x="115" y="145"/>
                  </a:lnTo>
                  <a:lnTo>
                    <a:pt x="96" y="155"/>
                  </a:lnTo>
                  <a:lnTo>
                    <a:pt x="82" y="157"/>
                  </a:lnTo>
                  <a:lnTo>
                    <a:pt x="50" y="155"/>
                  </a:lnTo>
                  <a:lnTo>
                    <a:pt x="37" y="155"/>
                  </a:lnTo>
                  <a:lnTo>
                    <a:pt x="27" y="140"/>
                  </a:lnTo>
                  <a:lnTo>
                    <a:pt x="22" y="135"/>
                  </a:lnTo>
                  <a:lnTo>
                    <a:pt x="11" y="129"/>
                  </a:lnTo>
                  <a:lnTo>
                    <a:pt x="5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34" y="76"/>
                  </a:lnTo>
                  <a:lnTo>
                    <a:pt x="72" y="76"/>
                  </a:lnTo>
                  <a:lnTo>
                    <a:pt x="95" y="55"/>
                  </a:lnTo>
                  <a:lnTo>
                    <a:pt x="98" y="19"/>
                  </a:lnTo>
                  <a:lnTo>
                    <a:pt x="120" y="8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69" name="Freeform 136"/>
            <p:cNvSpPr>
              <a:spLocks noChangeAspect="1"/>
            </p:cNvSpPr>
            <p:nvPr/>
          </p:nvSpPr>
          <p:spPr bwMode="auto">
            <a:xfrm>
              <a:off x="1436" y="3678"/>
              <a:ext cx="112" cy="174"/>
            </a:xfrm>
            <a:custGeom>
              <a:avLst/>
              <a:gdLst>
                <a:gd name="T0" fmla="*/ 103 w 179"/>
                <a:gd name="T1" fmla="*/ 14 h 312"/>
                <a:gd name="T2" fmla="*/ 98 w 179"/>
                <a:gd name="T3" fmla="*/ 14 h 312"/>
                <a:gd name="T4" fmla="*/ 92 w 179"/>
                <a:gd name="T5" fmla="*/ 10 h 312"/>
                <a:gd name="T6" fmla="*/ 84 w 179"/>
                <a:gd name="T7" fmla="*/ 6 h 312"/>
                <a:gd name="T8" fmla="*/ 74 w 179"/>
                <a:gd name="T9" fmla="*/ 11 h 312"/>
                <a:gd name="T10" fmla="*/ 65 w 179"/>
                <a:gd name="T11" fmla="*/ 8 h 312"/>
                <a:gd name="T12" fmla="*/ 57 w 179"/>
                <a:gd name="T13" fmla="*/ 12 h 312"/>
                <a:gd name="T14" fmla="*/ 56 w 179"/>
                <a:gd name="T15" fmla="*/ 8 h 312"/>
                <a:gd name="T16" fmla="*/ 49 w 179"/>
                <a:gd name="T17" fmla="*/ 8 h 312"/>
                <a:gd name="T18" fmla="*/ 41 w 179"/>
                <a:gd name="T19" fmla="*/ 0 h 312"/>
                <a:gd name="T20" fmla="*/ 28 w 179"/>
                <a:gd name="T21" fmla="*/ 13 h 312"/>
                <a:gd name="T22" fmla="*/ 8 w 179"/>
                <a:gd name="T23" fmla="*/ 7 h 312"/>
                <a:gd name="T24" fmla="*/ 0 w 179"/>
                <a:gd name="T25" fmla="*/ 9 h 312"/>
                <a:gd name="T26" fmla="*/ 0 w 179"/>
                <a:gd name="T27" fmla="*/ 14 h 312"/>
                <a:gd name="T28" fmla="*/ 22 w 179"/>
                <a:gd name="T29" fmla="*/ 35 h 312"/>
                <a:gd name="T30" fmla="*/ 27 w 179"/>
                <a:gd name="T31" fmla="*/ 49 h 312"/>
                <a:gd name="T32" fmla="*/ 38 w 179"/>
                <a:gd name="T33" fmla="*/ 57 h 312"/>
                <a:gd name="T34" fmla="*/ 43 w 179"/>
                <a:gd name="T35" fmla="*/ 56 h 312"/>
                <a:gd name="T36" fmla="*/ 71 w 179"/>
                <a:gd name="T37" fmla="*/ 84 h 312"/>
                <a:gd name="T38" fmla="*/ 73 w 179"/>
                <a:gd name="T39" fmla="*/ 91 h 312"/>
                <a:gd name="T40" fmla="*/ 71 w 179"/>
                <a:gd name="T41" fmla="*/ 95 h 312"/>
                <a:gd name="T42" fmla="*/ 99 w 179"/>
                <a:gd name="T43" fmla="*/ 174 h 312"/>
                <a:gd name="T44" fmla="*/ 73 w 179"/>
                <a:gd name="T45" fmla="*/ 97 h 312"/>
                <a:gd name="T46" fmla="*/ 86 w 179"/>
                <a:gd name="T47" fmla="*/ 94 h 312"/>
                <a:gd name="T48" fmla="*/ 86 w 179"/>
                <a:gd name="T49" fmla="*/ 84 h 312"/>
                <a:gd name="T50" fmla="*/ 94 w 179"/>
                <a:gd name="T51" fmla="*/ 78 h 312"/>
                <a:gd name="T52" fmla="*/ 98 w 179"/>
                <a:gd name="T53" fmla="*/ 71 h 312"/>
                <a:gd name="T54" fmla="*/ 106 w 179"/>
                <a:gd name="T55" fmla="*/ 67 h 312"/>
                <a:gd name="T56" fmla="*/ 108 w 179"/>
                <a:gd name="T57" fmla="*/ 60 h 312"/>
                <a:gd name="T58" fmla="*/ 106 w 179"/>
                <a:gd name="T59" fmla="*/ 52 h 312"/>
                <a:gd name="T60" fmla="*/ 111 w 179"/>
                <a:gd name="T61" fmla="*/ 49 h 312"/>
                <a:gd name="T62" fmla="*/ 103 w 179"/>
                <a:gd name="T63" fmla="*/ 38 h 312"/>
                <a:gd name="T64" fmla="*/ 112 w 179"/>
                <a:gd name="T65" fmla="*/ 23 h 312"/>
                <a:gd name="T66" fmla="*/ 103 w 179"/>
                <a:gd name="T67" fmla="*/ 14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312"/>
                <a:gd name="T104" fmla="*/ 179 w 179"/>
                <a:gd name="T105" fmla="*/ 312 h 3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312">
                  <a:moveTo>
                    <a:pt x="165" y="25"/>
                  </a:moveTo>
                  <a:lnTo>
                    <a:pt x="156" y="25"/>
                  </a:lnTo>
                  <a:lnTo>
                    <a:pt x="147" y="18"/>
                  </a:lnTo>
                  <a:lnTo>
                    <a:pt x="134" y="11"/>
                  </a:lnTo>
                  <a:lnTo>
                    <a:pt x="118" y="19"/>
                  </a:lnTo>
                  <a:lnTo>
                    <a:pt x="104" y="15"/>
                  </a:lnTo>
                  <a:lnTo>
                    <a:pt x="91" y="22"/>
                  </a:lnTo>
                  <a:lnTo>
                    <a:pt x="90" y="15"/>
                  </a:lnTo>
                  <a:lnTo>
                    <a:pt x="79" y="15"/>
                  </a:lnTo>
                  <a:lnTo>
                    <a:pt x="65" y="0"/>
                  </a:lnTo>
                  <a:lnTo>
                    <a:pt x="45" y="24"/>
                  </a:lnTo>
                  <a:lnTo>
                    <a:pt x="13" y="13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35" y="63"/>
                  </a:lnTo>
                  <a:lnTo>
                    <a:pt x="43" y="88"/>
                  </a:lnTo>
                  <a:lnTo>
                    <a:pt x="61" y="103"/>
                  </a:lnTo>
                  <a:lnTo>
                    <a:pt x="68" y="100"/>
                  </a:lnTo>
                  <a:lnTo>
                    <a:pt x="113" y="151"/>
                  </a:lnTo>
                  <a:lnTo>
                    <a:pt x="116" y="163"/>
                  </a:lnTo>
                  <a:lnTo>
                    <a:pt x="113" y="171"/>
                  </a:lnTo>
                  <a:lnTo>
                    <a:pt x="158" y="312"/>
                  </a:lnTo>
                  <a:lnTo>
                    <a:pt x="116" y="174"/>
                  </a:lnTo>
                  <a:lnTo>
                    <a:pt x="138" y="168"/>
                  </a:lnTo>
                  <a:lnTo>
                    <a:pt x="138" y="151"/>
                  </a:lnTo>
                  <a:lnTo>
                    <a:pt x="151" y="139"/>
                  </a:lnTo>
                  <a:lnTo>
                    <a:pt x="156" y="127"/>
                  </a:lnTo>
                  <a:lnTo>
                    <a:pt x="170" y="121"/>
                  </a:lnTo>
                  <a:lnTo>
                    <a:pt x="172" y="107"/>
                  </a:lnTo>
                  <a:lnTo>
                    <a:pt x="170" y="93"/>
                  </a:lnTo>
                  <a:lnTo>
                    <a:pt x="177" y="87"/>
                  </a:lnTo>
                  <a:lnTo>
                    <a:pt x="165" y="69"/>
                  </a:lnTo>
                  <a:lnTo>
                    <a:pt x="179" y="42"/>
                  </a:lnTo>
                  <a:lnTo>
                    <a:pt x="165" y="2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70" name="Freeform 137"/>
            <p:cNvSpPr>
              <a:spLocks noChangeAspect="1"/>
            </p:cNvSpPr>
            <p:nvPr/>
          </p:nvSpPr>
          <p:spPr bwMode="auto">
            <a:xfrm>
              <a:off x="1588" y="3808"/>
              <a:ext cx="76" cy="49"/>
            </a:xfrm>
            <a:custGeom>
              <a:avLst/>
              <a:gdLst>
                <a:gd name="T0" fmla="*/ 3 w 162"/>
                <a:gd name="T1" fmla="*/ 15 h 110"/>
                <a:gd name="T2" fmla="*/ 16 w 162"/>
                <a:gd name="T3" fmla="*/ 6 h 110"/>
                <a:gd name="T4" fmla="*/ 24 w 162"/>
                <a:gd name="T5" fmla="*/ 5 h 110"/>
                <a:gd name="T6" fmla="*/ 33 w 162"/>
                <a:gd name="T7" fmla="*/ 3 h 110"/>
                <a:gd name="T8" fmla="*/ 40 w 162"/>
                <a:gd name="T9" fmla="*/ 3 h 110"/>
                <a:gd name="T10" fmla="*/ 47 w 162"/>
                <a:gd name="T11" fmla="*/ 0 h 110"/>
                <a:gd name="T12" fmla="*/ 59 w 162"/>
                <a:gd name="T13" fmla="*/ 3 h 110"/>
                <a:gd name="T14" fmla="*/ 66 w 162"/>
                <a:gd name="T15" fmla="*/ 2 h 110"/>
                <a:gd name="T16" fmla="*/ 73 w 162"/>
                <a:gd name="T17" fmla="*/ 9 h 110"/>
                <a:gd name="T18" fmla="*/ 72 w 162"/>
                <a:gd name="T19" fmla="*/ 28 h 110"/>
                <a:gd name="T20" fmla="*/ 76 w 162"/>
                <a:gd name="T21" fmla="*/ 30 h 110"/>
                <a:gd name="T22" fmla="*/ 71 w 162"/>
                <a:gd name="T23" fmla="*/ 38 h 110"/>
                <a:gd name="T24" fmla="*/ 54 w 162"/>
                <a:gd name="T25" fmla="*/ 41 h 110"/>
                <a:gd name="T26" fmla="*/ 47 w 162"/>
                <a:gd name="T27" fmla="*/ 40 h 110"/>
                <a:gd name="T28" fmla="*/ 42 w 162"/>
                <a:gd name="T29" fmla="*/ 49 h 110"/>
                <a:gd name="T30" fmla="*/ 30 w 162"/>
                <a:gd name="T31" fmla="*/ 48 h 110"/>
                <a:gd name="T32" fmla="*/ 24 w 162"/>
                <a:gd name="T33" fmla="*/ 47 h 110"/>
                <a:gd name="T34" fmla="*/ 17 w 162"/>
                <a:gd name="T35" fmla="*/ 46 h 110"/>
                <a:gd name="T36" fmla="*/ 13 w 162"/>
                <a:gd name="T37" fmla="*/ 42 h 110"/>
                <a:gd name="T38" fmla="*/ 10 w 162"/>
                <a:gd name="T39" fmla="*/ 44 h 110"/>
                <a:gd name="T40" fmla="*/ 4 w 162"/>
                <a:gd name="T41" fmla="*/ 40 h 110"/>
                <a:gd name="T42" fmla="*/ 0 w 162"/>
                <a:gd name="T43" fmla="*/ 28 h 110"/>
                <a:gd name="T44" fmla="*/ 3 w 162"/>
                <a:gd name="T45" fmla="*/ 22 h 110"/>
                <a:gd name="T46" fmla="*/ 3 w 162"/>
                <a:gd name="T47" fmla="*/ 15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2"/>
                <a:gd name="T73" fmla="*/ 0 h 110"/>
                <a:gd name="T74" fmla="*/ 162 w 162"/>
                <a:gd name="T75" fmla="*/ 110 h 1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2" h="110">
                  <a:moveTo>
                    <a:pt x="6" y="33"/>
                  </a:moveTo>
                  <a:lnTo>
                    <a:pt x="34" y="14"/>
                  </a:lnTo>
                  <a:lnTo>
                    <a:pt x="52" y="11"/>
                  </a:lnTo>
                  <a:lnTo>
                    <a:pt x="70" y="6"/>
                  </a:lnTo>
                  <a:lnTo>
                    <a:pt x="85" y="6"/>
                  </a:lnTo>
                  <a:lnTo>
                    <a:pt x="100" y="0"/>
                  </a:lnTo>
                  <a:lnTo>
                    <a:pt x="126" y="6"/>
                  </a:lnTo>
                  <a:lnTo>
                    <a:pt x="141" y="5"/>
                  </a:lnTo>
                  <a:lnTo>
                    <a:pt x="156" y="20"/>
                  </a:lnTo>
                  <a:lnTo>
                    <a:pt x="154" y="63"/>
                  </a:lnTo>
                  <a:lnTo>
                    <a:pt x="162" y="68"/>
                  </a:lnTo>
                  <a:lnTo>
                    <a:pt x="151" y="86"/>
                  </a:lnTo>
                  <a:lnTo>
                    <a:pt x="115" y="93"/>
                  </a:lnTo>
                  <a:lnTo>
                    <a:pt x="100" y="89"/>
                  </a:lnTo>
                  <a:lnTo>
                    <a:pt x="90" y="110"/>
                  </a:lnTo>
                  <a:lnTo>
                    <a:pt x="63" y="108"/>
                  </a:lnTo>
                  <a:lnTo>
                    <a:pt x="52" y="105"/>
                  </a:lnTo>
                  <a:lnTo>
                    <a:pt x="36" y="104"/>
                  </a:lnTo>
                  <a:lnTo>
                    <a:pt x="27" y="95"/>
                  </a:lnTo>
                  <a:lnTo>
                    <a:pt x="21" y="98"/>
                  </a:lnTo>
                  <a:lnTo>
                    <a:pt x="9" y="89"/>
                  </a:lnTo>
                  <a:lnTo>
                    <a:pt x="0" y="63"/>
                  </a:lnTo>
                  <a:lnTo>
                    <a:pt x="7" y="50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71" name="Freeform 138"/>
            <p:cNvSpPr>
              <a:spLocks noChangeAspect="1"/>
            </p:cNvSpPr>
            <p:nvPr/>
          </p:nvSpPr>
          <p:spPr bwMode="auto">
            <a:xfrm>
              <a:off x="1533" y="3648"/>
              <a:ext cx="127" cy="174"/>
            </a:xfrm>
            <a:custGeom>
              <a:avLst/>
              <a:gdLst>
                <a:gd name="T0" fmla="*/ 31 w 204"/>
                <a:gd name="T1" fmla="*/ 1 h 314"/>
                <a:gd name="T2" fmla="*/ 53 w 204"/>
                <a:gd name="T3" fmla="*/ 1 h 314"/>
                <a:gd name="T4" fmla="*/ 59 w 204"/>
                <a:gd name="T5" fmla="*/ 6 h 314"/>
                <a:gd name="T6" fmla="*/ 62 w 204"/>
                <a:gd name="T7" fmla="*/ 9 h 314"/>
                <a:gd name="T8" fmla="*/ 66 w 204"/>
                <a:gd name="T9" fmla="*/ 26 h 314"/>
                <a:gd name="T10" fmla="*/ 78 w 204"/>
                <a:gd name="T11" fmla="*/ 29 h 314"/>
                <a:gd name="T12" fmla="*/ 84 w 204"/>
                <a:gd name="T13" fmla="*/ 53 h 314"/>
                <a:gd name="T14" fmla="*/ 92 w 204"/>
                <a:gd name="T15" fmla="*/ 59 h 314"/>
                <a:gd name="T16" fmla="*/ 106 w 204"/>
                <a:gd name="T17" fmla="*/ 57 h 314"/>
                <a:gd name="T18" fmla="*/ 116 w 204"/>
                <a:gd name="T19" fmla="*/ 70 h 314"/>
                <a:gd name="T20" fmla="*/ 115 w 204"/>
                <a:gd name="T21" fmla="*/ 81 h 314"/>
                <a:gd name="T22" fmla="*/ 113 w 204"/>
                <a:gd name="T23" fmla="*/ 86 h 314"/>
                <a:gd name="T24" fmla="*/ 117 w 204"/>
                <a:gd name="T25" fmla="*/ 103 h 314"/>
                <a:gd name="T26" fmla="*/ 127 w 204"/>
                <a:gd name="T27" fmla="*/ 109 h 314"/>
                <a:gd name="T28" fmla="*/ 113 w 204"/>
                <a:gd name="T29" fmla="*/ 130 h 314"/>
                <a:gd name="T30" fmla="*/ 112 w 204"/>
                <a:gd name="T31" fmla="*/ 154 h 314"/>
                <a:gd name="T32" fmla="*/ 101 w 204"/>
                <a:gd name="T33" fmla="*/ 160 h 314"/>
                <a:gd name="T34" fmla="*/ 87 w 204"/>
                <a:gd name="T35" fmla="*/ 162 h 314"/>
                <a:gd name="T36" fmla="*/ 70 w 204"/>
                <a:gd name="T37" fmla="*/ 166 h 314"/>
                <a:gd name="T38" fmla="*/ 58 w 204"/>
                <a:gd name="T39" fmla="*/ 152 h 314"/>
                <a:gd name="T40" fmla="*/ 47 w 204"/>
                <a:gd name="T41" fmla="*/ 135 h 314"/>
                <a:gd name="T42" fmla="*/ 37 w 204"/>
                <a:gd name="T43" fmla="*/ 146 h 314"/>
                <a:gd name="T44" fmla="*/ 24 w 204"/>
                <a:gd name="T45" fmla="*/ 146 h 314"/>
                <a:gd name="T46" fmla="*/ 34 w 204"/>
                <a:gd name="T47" fmla="*/ 140 h 314"/>
                <a:gd name="T48" fmla="*/ 34 w 204"/>
                <a:gd name="T49" fmla="*/ 119 h 314"/>
                <a:gd name="T50" fmla="*/ 21 w 204"/>
                <a:gd name="T51" fmla="*/ 89 h 314"/>
                <a:gd name="T52" fmla="*/ 22 w 204"/>
                <a:gd name="T53" fmla="*/ 104 h 314"/>
                <a:gd name="T54" fmla="*/ 24 w 204"/>
                <a:gd name="T55" fmla="*/ 134 h 314"/>
                <a:gd name="T56" fmla="*/ 9 w 204"/>
                <a:gd name="T57" fmla="*/ 90 h 314"/>
                <a:gd name="T58" fmla="*/ 14 w 204"/>
                <a:gd name="T59" fmla="*/ 79 h 314"/>
                <a:gd name="T60" fmla="*/ 14 w 204"/>
                <a:gd name="T61" fmla="*/ 55 h 314"/>
                <a:gd name="T62" fmla="*/ 8 w 204"/>
                <a:gd name="T63" fmla="*/ 35 h 314"/>
                <a:gd name="T64" fmla="*/ 0 w 204"/>
                <a:gd name="T65" fmla="*/ 12 h 3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314"/>
                <a:gd name="T101" fmla="*/ 204 w 204"/>
                <a:gd name="T102" fmla="*/ 314 h 3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314">
                  <a:moveTo>
                    <a:pt x="0" y="22"/>
                  </a:moveTo>
                  <a:lnTo>
                    <a:pt x="49" y="2"/>
                  </a:lnTo>
                  <a:lnTo>
                    <a:pt x="71" y="0"/>
                  </a:lnTo>
                  <a:lnTo>
                    <a:pt x="85" y="1"/>
                  </a:lnTo>
                  <a:lnTo>
                    <a:pt x="90" y="5"/>
                  </a:lnTo>
                  <a:lnTo>
                    <a:pt x="94" y="10"/>
                  </a:lnTo>
                  <a:lnTo>
                    <a:pt x="95" y="15"/>
                  </a:lnTo>
                  <a:lnTo>
                    <a:pt x="99" y="17"/>
                  </a:lnTo>
                  <a:lnTo>
                    <a:pt x="105" y="29"/>
                  </a:lnTo>
                  <a:lnTo>
                    <a:pt x="106" y="47"/>
                  </a:lnTo>
                  <a:lnTo>
                    <a:pt x="112" y="53"/>
                  </a:lnTo>
                  <a:lnTo>
                    <a:pt x="126" y="53"/>
                  </a:lnTo>
                  <a:lnTo>
                    <a:pt x="135" y="79"/>
                  </a:lnTo>
                  <a:lnTo>
                    <a:pt x="135" y="95"/>
                  </a:lnTo>
                  <a:lnTo>
                    <a:pt x="141" y="107"/>
                  </a:lnTo>
                  <a:lnTo>
                    <a:pt x="148" y="107"/>
                  </a:lnTo>
                  <a:lnTo>
                    <a:pt x="162" y="95"/>
                  </a:lnTo>
                  <a:lnTo>
                    <a:pt x="170" y="103"/>
                  </a:lnTo>
                  <a:lnTo>
                    <a:pt x="171" y="117"/>
                  </a:lnTo>
                  <a:lnTo>
                    <a:pt x="186" y="126"/>
                  </a:lnTo>
                  <a:lnTo>
                    <a:pt x="184" y="142"/>
                  </a:lnTo>
                  <a:lnTo>
                    <a:pt x="185" y="146"/>
                  </a:lnTo>
                  <a:lnTo>
                    <a:pt x="187" y="148"/>
                  </a:lnTo>
                  <a:lnTo>
                    <a:pt x="182" y="156"/>
                  </a:lnTo>
                  <a:lnTo>
                    <a:pt x="180" y="166"/>
                  </a:lnTo>
                  <a:lnTo>
                    <a:pt x="188" y="185"/>
                  </a:lnTo>
                  <a:lnTo>
                    <a:pt x="200" y="188"/>
                  </a:lnTo>
                  <a:lnTo>
                    <a:pt x="204" y="197"/>
                  </a:lnTo>
                  <a:lnTo>
                    <a:pt x="200" y="217"/>
                  </a:lnTo>
                  <a:lnTo>
                    <a:pt x="182" y="235"/>
                  </a:lnTo>
                  <a:lnTo>
                    <a:pt x="187" y="265"/>
                  </a:lnTo>
                  <a:lnTo>
                    <a:pt x="180" y="278"/>
                  </a:lnTo>
                  <a:lnTo>
                    <a:pt x="185" y="293"/>
                  </a:lnTo>
                  <a:lnTo>
                    <a:pt x="162" y="288"/>
                  </a:lnTo>
                  <a:lnTo>
                    <a:pt x="151" y="293"/>
                  </a:lnTo>
                  <a:lnTo>
                    <a:pt x="140" y="293"/>
                  </a:lnTo>
                  <a:lnTo>
                    <a:pt x="126" y="297"/>
                  </a:lnTo>
                  <a:lnTo>
                    <a:pt x="113" y="299"/>
                  </a:lnTo>
                  <a:lnTo>
                    <a:pt x="92" y="314"/>
                  </a:lnTo>
                  <a:lnTo>
                    <a:pt x="93" y="274"/>
                  </a:lnTo>
                  <a:lnTo>
                    <a:pt x="72" y="262"/>
                  </a:lnTo>
                  <a:lnTo>
                    <a:pt x="75" y="244"/>
                  </a:lnTo>
                  <a:lnTo>
                    <a:pt x="69" y="264"/>
                  </a:lnTo>
                  <a:lnTo>
                    <a:pt x="60" y="263"/>
                  </a:lnTo>
                  <a:lnTo>
                    <a:pt x="56" y="266"/>
                  </a:lnTo>
                  <a:lnTo>
                    <a:pt x="38" y="263"/>
                  </a:lnTo>
                  <a:lnTo>
                    <a:pt x="66" y="241"/>
                  </a:lnTo>
                  <a:lnTo>
                    <a:pt x="54" y="253"/>
                  </a:lnTo>
                  <a:lnTo>
                    <a:pt x="30" y="265"/>
                  </a:lnTo>
                  <a:lnTo>
                    <a:pt x="54" y="214"/>
                  </a:lnTo>
                  <a:lnTo>
                    <a:pt x="36" y="187"/>
                  </a:lnTo>
                  <a:lnTo>
                    <a:pt x="33" y="160"/>
                  </a:lnTo>
                  <a:lnTo>
                    <a:pt x="15" y="157"/>
                  </a:lnTo>
                  <a:lnTo>
                    <a:pt x="36" y="187"/>
                  </a:lnTo>
                  <a:lnTo>
                    <a:pt x="51" y="199"/>
                  </a:lnTo>
                  <a:lnTo>
                    <a:pt x="39" y="241"/>
                  </a:lnTo>
                  <a:lnTo>
                    <a:pt x="27" y="151"/>
                  </a:lnTo>
                  <a:lnTo>
                    <a:pt x="15" y="163"/>
                  </a:lnTo>
                  <a:lnTo>
                    <a:pt x="14" y="151"/>
                  </a:lnTo>
                  <a:lnTo>
                    <a:pt x="22" y="143"/>
                  </a:lnTo>
                  <a:lnTo>
                    <a:pt x="11" y="125"/>
                  </a:lnTo>
                  <a:lnTo>
                    <a:pt x="23" y="100"/>
                  </a:lnTo>
                  <a:lnTo>
                    <a:pt x="9" y="83"/>
                  </a:lnTo>
                  <a:lnTo>
                    <a:pt x="13" y="64"/>
                  </a:lnTo>
                  <a:lnTo>
                    <a:pt x="0" y="47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 sz="1794"/>
            </a:p>
          </p:txBody>
        </p:sp>
        <p:sp>
          <p:nvSpPr>
            <p:cNvPr id="72" name="Freeform 139"/>
            <p:cNvSpPr>
              <a:spLocks noChangeAspect="1"/>
            </p:cNvSpPr>
            <p:nvPr/>
          </p:nvSpPr>
          <p:spPr bwMode="auto">
            <a:xfrm>
              <a:off x="1952" y="4052"/>
              <a:ext cx="81" cy="26"/>
            </a:xfrm>
            <a:custGeom>
              <a:avLst/>
              <a:gdLst>
                <a:gd name="T0" fmla="*/ 19 w 255"/>
                <a:gd name="T1" fmla="*/ 2 h 75"/>
                <a:gd name="T2" fmla="*/ 71 w 255"/>
                <a:gd name="T3" fmla="*/ 3 h 75"/>
                <a:gd name="T4" fmla="*/ 80 w 255"/>
                <a:gd name="T5" fmla="*/ 7 h 75"/>
                <a:gd name="T6" fmla="*/ 80 w 255"/>
                <a:gd name="T7" fmla="*/ 12 h 75"/>
                <a:gd name="T8" fmla="*/ 73 w 255"/>
                <a:gd name="T9" fmla="*/ 13 h 75"/>
                <a:gd name="T10" fmla="*/ 53 w 255"/>
                <a:gd name="T11" fmla="*/ 16 h 75"/>
                <a:gd name="T12" fmla="*/ 41 w 255"/>
                <a:gd name="T13" fmla="*/ 18 h 75"/>
                <a:gd name="T14" fmla="*/ 18 w 255"/>
                <a:gd name="T15" fmla="*/ 21 h 75"/>
                <a:gd name="T16" fmla="*/ 10 w 255"/>
                <a:gd name="T17" fmla="*/ 24 h 75"/>
                <a:gd name="T18" fmla="*/ 1 w 255"/>
                <a:gd name="T19" fmla="*/ 16 h 75"/>
                <a:gd name="T20" fmla="*/ 4 w 255"/>
                <a:gd name="T21" fmla="*/ 5 h 75"/>
                <a:gd name="T22" fmla="*/ 20 w 255"/>
                <a:gd name="T23" fmla="*/ 5 h 75"/>
                <a:gd name="T24" fmla="*/ 19 w 255"/>
                <a:gd name="T25" fmla="*/ 2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75"/>
                <a:gd name="T41" fmla="*/ 255 w 255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75">
                  <a:moveTo>
                    <a:pt x="59" y="5"/>
                  </a:moveTo>
                  <a:cubicBezTo>
                    <a:pt x="110" y="0"/>
                    <a:pt x="175" y="8"/>
                    <a:pt x="223" y="9"/>
                  </a:cubicBezTo>
                  <a:cubicBezTo>
                    <a:pt x="237" y="11"/>
                    <a:pt x="242" y="12"/>
                    <a:pt x="253" y="19"/>
                  </a:cubicBezTo>
                  <a:cubicBezTo>
                    <a:pt x="252" y="24"/>
                    <a:pt x="255" y="32"/>
                    <a:pt x="251" y="35"/>
                  </a:cubicBezTo>
                  <a:cubicBezTo>
                    <a:pt x="245" y="39"/>
                    <a:pt x="236" y="36"/>
                    <a:pt x="229" y="37"/>
                  </a:cubicBezTo>
                  <a:cubicBezTo>
                    <a:pt x="204" y="41"/>
                    <a:pt x="202" y="43"/>
                    <a:pt x="167" y="45"/>
                  </a:cubicBezTo>
                  <a:cubicBezTo>
                    <a:pt x="155" y="53"/>
                    <a:pt x="143" y="52"/>
                    <a:pt x="129" y="53"/>
                  </a:cubicBezTo>
                  <a:cubicBezTo>
                    <a:pt x="106" y="61"/>
                    <a:pt x="81" y="60"/>
                    <a:pt x="57" y="61"/>
                  </a:cubicBezTo>
                  <a:cubicBezTo>
                    <a:pt x="52" y="75"/>
                    <a:pt x="45" y="71"/>
                    <a:pt x="31" y="69"/>
                  </a:cubicBezTo>
                  <a:cubicBezTo>
                    <a:pt x="18" y="60"/>
                    <a:pt x="9" y="62"/>
                    <a:pt x="3" y="45"/>
                  </a:cubicBezTo>
                  <a:cubicBezTo>
                    <a:pt x="4" y="32"/>
                    <a:pt x="0" y="19"/>
                    <a:pt x="13" y="15"/>
                  </a:cubicBezTo>
                  <a:cubicBezTo>
                    <a:pt x="30" y="16"/>
                    <a:pt x="49" y="24"/>
                    <a:pt x="63" y="15"/>
                  </a:cubicBezTo>
                  <a:cubicBezTo>
                    <a:pt x="73" y="9"/>
                    <a:pt x="64" y="8"/>
                    <a:pt x="59" y="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794"/>
            </a:p>
          </p:txBody>
        </p:sp>
        <p:sp>
          <p:nvSpPr>
            <p:cNvPr id="73" name="Freeform 140"/>
            <p:cNvSpPr>
              <a:spLocks noChangeAspect="1"/>
            </p:cNvSpPr>
            <p:nvPr/>
          </p:nvSpPr>
          <p:spPr bwMode="auto">
            <a:xfrm>
              <a:off x="1359" y="4031"/>
              <a:ext cx="28" cy="26"/>
            </a:xfrm>
            <a:custGeom>
              <a:avLst/>
              <a:gdLst>
                <a:gd name="T0" fmla="*/ 16 w 57"/>
                <a:gd name="T1" fmla="*/ 3 h 52"/>
                <a:gd name="T2" fmla="*/ 0 w 57"/>
                <a:gd name="T3" fmla="*/ 4 h 52"/>
                <a:gd name="T4" fmla="*/ 4 w 57"/>
                <a:gd name="T5" fmla="*/ 24 h 52"/>
                <a:gd name="T6" fmla="*/ 10 w 57"/>
                <a:gd name="T7" fmla="*/ 26 h 52"/>
                <a:gd name="T8" fmla="*/ 16 w 57"/>
                <a:gd name="T9" fmla="*/ 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2"/>
                <a:gd name="T17" fmla="*/ 57 w 5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2">
                  <a:moveTo>
                    <a:pt x="33" y="6"/>
                  </a:moveTo>
                  <a:cubicBezTo>
                    <a:pt x="22" y="7"/>
                    <a:pt x="9" y="0"/>
                    <a:pt x="1" y="8"/>
                  </a:cubicBezTo>
                  <a:cubicBezTo>
                    <a:pt x="1" y="8"/>
                    <a:pt x="0" y="42"/>
                    <a:pt x="9" y="48"/>
                  </a:cubicBezTo>
                  <a:cubicBezTo>
                    <a:pt x="13" y="50"/>
                    <a:pt x="21" y="52"/>
                    <a:pt x="21" y="52"/>
                  </a:cubicBezTo>
                  <a:cubicBezTo>
                    <a:pt x="39" y="49"/>
                    <a:pt x="57" y="30"/>
                    <a:pt x="33" y="6"/>
                  </a:cubicBezTo>
                  <a:close/>
                </a:path>
              </a:pathLst>
            </a:custGeom>
            <a:grpFill/>
            <a:ln w="9525" cmpd="sng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794"/>
            </a:p>
          </p:txBody>
        </p:sp>
        <p:sp>
          <p:nvSpPr>
            <p:cNvPr id="74" name="Freeform 141"/>
            <p:cNvSpPr>
              <a:spLocks/>
            </p:cNvSpPr>
            <p:nvPr/>
          </p:nvSpPr>
          <p:spPr bwMode="auto">
            <a:xfrm>
              <a:off x="1578" y="3262"/>
              <a:ext cx="57" cy="72"/>
            </a:xfrm>
            <a:custGeom>
              <a:avLst/>
              <a:gdLst>
                <a:gd name="T0" fmla="*/ 6 w 197"/>
                <a:gd name="T1" fmla="*/ 46 h 99"/>
                <a:gd name="T2" fmla="*/ 13 w 197"/>
                <a:gd name="T3" fmla="*/ 20 h 99"/>
                <a:gd name="T4" fmla="*/ 18 w 197"/>
                <a:gd name="T5" fmla="*/ 15 h 99"/>
                <a:gd name="T6" fmla="*/ 27 w 197"/>
                <a:gd name="T7" fmla="*/ 0 h 99"/>
                <a:gd name="T8" fmla="*/ 39 w 197"/>
                <a:gd name="T9" fmla="*/ 17 h 99"/>
                <a:gd name="T10" fmla="*/ 53 w 197"/>
                <a:gd name="T11" fmla="*/ 72 h 99"/>
                <a:gd name="T12" fmla="*/ 34 w 197"/>
                <a:gd name="T13" fmla="*/ 59 h 99"/>
                <a:gd name="T14" fmla="*/ 11 w 197"/>
                <a:gd name="T15" fmla="*/ 55 h 99"/>
                <a:gd name="T16" fmla="*/ 6 w 197"/>
                <a:gd name="T17" fmla="*/ 46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99"/>
                <a:gd name="T29" fmla="*/ 197 w 197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99">
                  <a:moveTo>
                    <a:pt x="20" y="63"/>
                  </a:moveTo>
                  <a:cubicBezTo>
                    <a:pt x="77" y="25"/>
                    <a:pt x="0" y="82"/>
                    <a:pt x="44" y="27"/>
                  </a:cubicBezTo>
                  <a:cubicBezTo>
                    <a:pt x="48" y="22"/>
                    <a:pt x="56" y="24"/>
                    <a:pt x="62" y="21"/>
                  </a:cubicBezTo>
                  <a:cubicBezTo>
                    <a:pt x="68" y="18"/>
                    <a:pt x="86" y="4"/>
                    <a:pt x="92" y="0"/>
                  </a:cubicBezTo>
                  <a:cubicBezTo>
                    <a:pt x="112" y="7"/>
                    <a:pt x="114" y="17"/>
                    <a:pt x="134" y="24"/>
                  </a:cubicBezTo>
                  <a:cubicBezTo>
                    <a:pt x="143" y="59"/>
                    <a:pt x="197" y="72"/>
                    <a:pt x="182" y="99"/>
                  </a:cubicBezTo>
                  <a:cubicBezTo>
                    <a:pt x="176" y="97"/>
                    <a:pt x="122" y="82"/>
                    <a:pt x="116" y="81"/>
                  </a:cubicBezTo>
                  <a:cubicBezTo>
                    <a:pt x="90" y="78"/>
                    <a:pt x="63" y="82"/>
                    <a:pt x="38" y="75"/>
                  </a:cubicBezTo>
                  <a:cubicBezTo>
                    <a:pt x="5" y="66"/>
                    <a:pt x="56" y="45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794"/>
            </a:p>
          </p:txBody>
        </p:sp>
      </p:grpSp>
      <p:pic>
        <p:nvPicPr>
          <p:cNvPr id="93" name="Picture 3" descr="USA_Landkarte bearb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279284" y="4736182"/>
            <a:ext cx="3409980" cy="211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AutoShape 142"/>
          <p:cNvSpPr>
            <a:spLocks noChangeArrowheads="1"/>
          </p:cNvSpPr>
          <p:nvPr/>
        </p:nvSpPr>
        <p:spPr bwMode="auto">
          <a:xfrm>
            <a:off x="2531273" y="2367674"/>
            <a:ext cx="924058" cy="67089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rgbClr val="F69F19"/>
            </a:solidFill>
            <a:miter lim="800000"/>
            <a:headEnd/>
            <a:tailEnd/>
          </a:ln>
          <a:effectLst/>
        </p:spPr>
        <p:txBody>
          <a:bodyPr wrap="none" lIns="91128" tIns="45564" rIns="91128" bIns="45564" anchor="ctr"/>
          <a:lstStyle/>
          <a:p>
            <a:pPr>
              <a:defRPr/>
            </a:pPr>
            <a:endParaRPr lang="de-DE" sz="1794"/>
          </a:p>
        </p:txBody>
      </p:sp>
      <p:sp>
        <p:nvSpPr>
          <p:cNvPr id="95" name="AutoShape 143"/>
          <p:cNvSpPr>
            <a:spLocks noChangeArrowheads="1"/>
          </p:cNvSpPr>
          <p:nvPr/>
        </p:nvSpPr>
        <p:spPr bwMode="auto">
          <a:xfrm rot="10800000">
            <a:off x="2596395" y="2820125"/>
            <a:ext cx="924058" cy="67089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rgbClr val="F69F19"/>
            </a:solidFill>
            <a:miter lim="800000"/>
            <a:headEnd/>
            <a:tailEnd/>
          </a:ln>
          <a:effectLst/>
        </p:spPr>
        <p:txBody>
          <a:bodyPr wrap="none" lIns="91128" tIns="45564" rIns="91128" bIns="45564" anchor="ctr"/>
          <a:lstStyle/>
          <a:p>
            <a:pPr>
              <a:defRPr/>
            </a:pPr>
            <a:endParaRPr lang="de-DE" sz="1794"/>
          </a:p>
        </p:txBody>
      </p:sp>
      <p:sp>
        <p:nvSpPr>
          <p:cNvPr id="96" name="AutoShape 5"/>
          <p:cNvSpPr>
            <a:spLocks noGrp="1" noChangeArrowheads="1"/>
          </p:cNvSpPr>
          <p:nvPr>
            <p:ph type="body" sz="quarter" idx="16"/>
          </p:nvPr>
        </p:nvSpPr>
        <p:spPr bwMode="auto">
          <a:xfrm rot="10800000">
            <a:off x="2398189" y="5284858"/>
            <a:ext cx="1121600" cy="351970"/>
          </a:xfrm>
          <a:prstGeom prst="rightArrow">
            <a:avLst>
              <a:gd name="adj1" fmla="val 50000"/>
              <a:gd name="adj2" fmla="val 74074"/>
            </a:avLst>
          </a:prstGeom>
          <a:solidFill>
            <a:schemeClr val="bg1"/>
          </a:solidFill>
          <a:ln w="9525" algn="ctr">
            <a:solidFill>
              <a:srgbClr val="F69F19"/>
            </a:solidFill>
            <a:miter lim="800000"/>
            <a:headEnd/>
            <a:tailEnd/>
          </a:ln>
          <a:effectLst/>
        </p:spPr>
        <p:txBody>
          <a:bodyPr vert="horz" wrap="none" lIns="91128" tIns="45564" rIns="91128" bIns="45564" rtlCol="0" anchor="ctr">
            <a:normAutofit fontScale="25000" lnSpcReduction="20000"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97" name="AutoShape 4"/>
          <p:cNvSpPr>
            <a:spLocks noChangeArrowheads="1"/>
          </p:cNvSpPr>
          <p:nvPr/>
        </p:nvSpPr>
        <p:spPr bwMode="auto">
          <a:xfrm>
            <a:off x="2535346" y="5876751"/>
            <a:ext cx="1012667" cy="341775"/>
          </a:xfrm>
          <a:prstGeom prst="rightArrow">
            <a:avLst>
              <a:gd name="adj1" fmla="val 50000"/>
              <a:gd name="adj2" fmla="val 74074"/>
            </a:avLst>
          </a:prstGeom>
          <a:solidFill>
            <a:schemeClr val="bg1"/>
          </a:solidFill>
          <a:ln w="9525" algn="ctr">
            <a:solidFill>
              <a:srgbClr val="F69F19"/>
            </a:solidFill>
            <a:miter lim="800000"/>
            <a:headEnd/>
            <a:tailEnd/>
          </a:ln>
          <a:effectLst/>
        </p:spPr>
        <p:txBody>
          <a:bodyPr wrap="none" lIns="91128" tIns="45564" rIns="91128" bIns="45564" anchor="ctr"/>
          <a:lstStyle/>
          <a:p>
            <a:pPr>
              <a:defRPr/>
            </a:pPr>
            <a:endParaRPr lang="de-DE" sz="1794"/>
          </a:p>
        </p:txBody>
      </p:sp>
    </p:spTree>
    <p:extLst>
      <p:ext uri="{BB962C8B-B14F-4D97-AF65-F5344CB8AC3E}">
        <p14:creationId xmlns:p14="http://schemas.microsoft.com/office/powerpoint/2010/main" val="75528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12623588" cy="68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>
                <a:solidFill>
                  <a:srgbClr val="575756"/>
                </a:solidFill>
              </a:rPr>
              <a:t>MSCA Call 2024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5464157" y="1928750"/>
            <a:ext cx="365665" cy="382741"/>
            <a:chOff x="3428433" y="2060848"/>
            <a:chExt cx="351479" cy="352338"/>
          </a:xfrm>
        </p:grpSpPr>
        <p:sp>
          <p:nvSpPr>
            <p:cNvPr id="32" name="Web Icon"/>
            <p:cNvSpPr>
              <a:spLocks noChangeAspect="1" noEditPoints="1"/>
            </p:cNvSpPr>
            <p:nvPr/>
          </p:nvSpPr>
          <p:spPr bwMode="auto">
            <a:xfrm>
              <a:off x="3499320" y="2131165"/>
              <a:ext cx="209706" cy="211698"/>
            </a:xfrm>
            <a:custGeom>
              <a:avLst/>
              <a:gdLst>
                <a:gd name="T0" fmla="*/ 790 w 790"/>
                <a:gd name="T1" fmla="*/ 395 h 790"/>
                <a:gd name="T2" fmla="*/ 0 w 790"/>
                <a:gd name="T3" fmla="*/ 395 h 790"/>
                <a:gd name="T4" fmla="*/ 57 w 790"/>
                <a:gd name="T5" fmla="*/ 367 h 790"/>
                <a:gd name="T6" fmla="*/ 188 w 790"/>
                <a:gd name="T7" fmla="*/ 235 h 790"/>
                <a:gd name="T8" fmla="*/ 57 w 790"/>
                <a:gd name="T9" fmla="*/ 367 h 790"/>
                <a:gd name="T10" fmla="*/ 151 w 790"/>
                <a:gd name="T11" fmla="*/ 160 h 790"/>
                <a:gd name="T12" fmla="*/ 253 w 790"/>
                <a:gd name="T13" fmla="*/ 88 h 790"/>
                <a:gd name="T14" fmla="*/ 367 w 790"/>
                <a:gd name="T15" fmla="*/ 268 h 790"/>
                <a:gd name="T16" fmla="*/ 226 w 790"/>
                <a:gd name="T17" fmla="*/ 367 h 790"/>
                <a:gd name="T18" fmla="*/ 367 w 790"/>
                <a:gd name="T19" fmla="*/ 61 h 790"/>
                <a:gd name="T20" fmla="*/ 367 w 790"/>
                <a:gd name="T21" fmla="*/ 211 h 790"/>
                <a:gd name="T22" fmla="*/ 732 w 790"/>
                <a:gd name="T23" fmla="*/ 367 h 790"/>
                <a:gd name="T24" fmla="*/ 601 w 790"/>
                <a:gd name="T25" fmla="*/ 235 h 790"/>
                <a:gd name="T26" fmla="*/ 732 w 790"/>
                <a:gd name="T27" fmla="*/ 367 h 790"/>
                <a:gd name="T28" fmla="*/ 585 w 790"/>
                <a:gd name="T29" fmla="*/ 183 h 790"/>
                <a:gd name="T30" fmla="*/ 537 w 790"/>
                <a:gd name="T31" fmla="*/ 88 h 790"/>
                <a:gd name="T32" fmla="*/ 564 w 790"/>
                <a:gd name="T33" fmla="*/ 367 h 790"/>
                <a:gd name="T34" fmla="*/ 423 w 790"/>
                <a:gd name="T35" fmla="*/ 268 h 790"/>
                <a:gd name="T36" fmla="*/ 423 w 790"/>
                <a:gd name="T37" fmla="*/ 61 h 790"/>
                <a:gd name="T38" fmla="*/ 532 w 790"/>
                <a:gd name="T39" fmla="*/ 197 h 790"/>
                <a:gd name="T40" fmla="*/ 732 w 790"/>
                <a:gd name="T41" fmla="*/ 424 h 790"/>
                <a:gd name="T42" fmla="*/ 601 w 790"/>
                <a:gd name="T43" fmla="*/ 556 h 790"/>
                <a:gd name="T44" fmla="*/ 732 w 790"/>
                <a:gd name="T45" fmla="*/ 424 h 790"/>
                <a:gd name="T46" fmla="*/ 639 w 790"/>
                <a:gd name="T47" fmla="*/ 631 h 790"/>
                <a:gd name="T48" fmla="*/ 537 w 790"/>
                <a:gd name="T49" fmla="*/ 703 h 790"/>
                <a:gd name="T50" fmla="*/ 423 w 790"/>
                <a:gd name="T51" fmla="*/ 523 h 790"/>
                <a:gd name="T52" fmla="*/ 564 w 790"/>
                <a:gd name="T53" fmla="*/ 424 h 790"/>
                <a:gd name="T54" fmla="*/ 423 w 790"/>
                <a:gd name="T55" fmla="*/ 729 h 790"/>
                <a:gd name="T56" fmla="*/ 423 w 790"/>
                <a:gd name="T57" fmla="*/ 579 h 790"/>
                <a:gd name="T58" fmla="*/ 57 w 790"/>
                <a:gd name="T59" fmla="*/ 424 h 790"/>
                <a:gd name="T60" fmla="*/ 188 w 790"/>
                <a:gd name="T61" fmla="*/ 556 h 790"/>
                <a:gd name="T62" fmla="*/ 57 w 790"/>
                <a:gd name="T63" fmla="*/ 424 h 790"/>
                <a:gd name="T64" fmla="*/ 205 w 790"/>
                <a:gd name="T65" fmla="*/ 608 h 790"/>
                <a:gd name="T66" fmla="*/ 253 w 790"/>
                <a:gd name="T67" fmla="*/ 703 h 790"/>
                <a:gd name="T68" fmla="*/ 226 w 790"/>
                <a:gd name="T69" fmla="*/ 424 h 790"/>
                <a:gd name="T70" fmla="*/ 367 w 790"/>
                <a:gd name="T71" fmla="*/ 523 h 790"/>
                <a:gd name="T72" fmla="*/ 367 w 790"/>
                <a:gd name="T73" fmla="*/ 729 h 790"/>
                <a:gd name="T74" fmla="*/ 258 w 790"/>
                <a:gd name="T75" fmla="*/ 59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0" h="790">
                  <a:moveTo>
                    <a:pt x="395" y="0"/>
                  </a:moveTo>
                  <a:cubicBezTo>
                    <a:pt x="613" y="0"/>
                    <a:pt x="790" y="177"/>
                    <a:pt x="790" y="395"/>
                  </a:cubicBezTo>
                  <a:cubicBezTo>
                    <a:pt x="790" y="614"/>
                    <a:pt x="613" y="790"/>
                    <a:pt x="395" y="790"/>
                  </a:cubicBezTo>
                  <a:cubicBezTo>
                    <a:pt x="177" y="790"/>
                    <a:pt x="0" y="614"/>
                    <a:pt x="0" y="395"/>
                  </a:cubicBezTo>
                  <a:cubicBezTo>
                    <a:pt x="0" y="177"/>
                    <a:pt x="177" y="0"/>
                    <a:pt x="395" y="0"/>
                  </a:cubicBezTo>
                  <a:close/>
                  <a:moveTo>
                    <a:pt x="57" y="367"/>
                  </a:moveTo>
                  <a:lnTo>
                    <a:pt x="170" y="367"/>
                  </a:lnTo>
                  <a:cubicBezTo>
                    <a:pt x="172" y="320"/>
                    <a:pt x="178" y="276"/>
                    <a:pt x="188" y="235"/>
                  </a:cubicBezTo>
                  <a:cubicBezTo>
                    <a:pt x="162" y="226"/>
                    <a:pt x="138" y="215"/>
                    <a:pt x="116" y="203"/>
                  </a:cubicBezTo>
                  <a:cubicBezTo>
                    <a:pt x="83" y="250"/>
                    <a:pt x="62" y="306"/>
                    <a:pt x="57" y="367"/>
                  </a:cubicBezTo>
                  <a:close/>
                  <a:moveTo>
                    <a:pt x="253" y="88"/>
                  </a:moveTo>
                  <a:cubicBezTo>
                    <a:pt x="215" y="105"/>
                    <a:pt x="180" y="130"/>
                    <a:pt x="151" y="160"/>
                  </a:cubicBezTo>
                  <a:cubicBezTo>
                    <a:pt x="167" y="169"/>
                    <a:pt x="185" y="176"/>
                    <a:pt x="205" y="183"/>
                  </a:cubicBezTo>
                  <a:cubicBezTo>
                    <a:pt x="218" y="147"/>
                    <a:pt x="234" y="114"/>
                    <a:pt x="253" y="88"/>
                  </a:cubicBezTo>
                  <a:close/>
                  <a:moveTo>
                    <a:pt x="367" y="367"/>
                  </a:moveTo>
                  <a:lnTo>
                    <a:pt x="367" y="268"/>
                  </a:lnTo>
                  <a:cubicBezTo>
                    <a:pt x="323" y="266"/>
                    <a:pt x="281" y="260"/>
                    <a:pt x="242" y="251"/>
                  </a:cubicBezTo>
                  <a:cubicBezTo>
                    <a:pt x="233" y="287"/>
                    <a:pt x="228" y="326"/>
                    <a:pt x="226" y="367"/>
                  </a:cubicBezTo>
                  <a:lnTo>
                    <a:pt x="367" y="367"/>
                  </a:lnTo>
                  <a:close/>
                  <a:moveTo>
                    <a:pt x="367" y="61"/>
                  </a:moveTo>
                  <a:cubicBezTo>
                    <a:pt x="322" y="76"/>
                    <a:pt x="283" y="127"/>
                    <a:pt x="258" y="197"/>
                  </a:cubicBezTo>
                  <a:cubicBezTo>
                    <a:pt x="291" y="205"/>
                    <a:pt x="328" y="210"/>
                    <a:pt x="367" y="211"/>
                  </a:cubicBezTo>
                  <a:lnTo>
                    <a:pt x="367" y="61"/>
                  </a:lnTo>
                  <a:close/>
                  <a:moveTo>
                    <a:pt x="732" y="367"/>
                  </a:moveTo>
                  <a:cubicBezTo>
                    <a:pt x="727" y="306"/>
                    <a:pt x="706" y="250"/>
                    <a:pt x="673" y="203"/>
                  </a:cubicBezTo>
                  <a:cubicBezTo>
                    <a:pt x="652" y="215"/>
                    <a:pt x="628" y="226"/>
                    <a:pt x="601" y="235"/>
                  </a:cubicBezTo>
                  <a:cubicBezTo>
                    <a:pt x="612" y="276"/>
                    <a:pt x="618" y="320"/>
                    <a:pt x="620" y="367"/>
                  </a:cubicBezTo>
                  <a:lnTo>
                    <a:pt x="732" y="367"/>
                  </a:lnTo>
                  <a:close/>
                  <a:moveTo>
                    <a:pt x="537" y="88"/>
                  </a:moveTo>
                  <a:cubicBezTo>
                    <a:pt x="556" y="114"/>
                    <a:pt x="572" y="147"/>
                    <a:pt x="585" y="183"/>
                  </a:cubicBezTo>
                  <a:cubicBezTo>
                    <a:pt x="605" y="176"/>
                    <a:pt x="622" y="169"/>
                    <a:pt x="639" y="160"/>
                  </a:cubicBezTo>
                  <a:cubicBezTo>
                    <a:pt x="610" y="130"/>
                    <a:pt x="575" y="105"/>
                    <a:pt x="537" y="88"/>
                  </a:cubicBezTo>
                  <a:close/>
                  <a:moveTo>
                    <a:pt x="423" y="367"/>
                  </a:moveTo>
                  <a:lnTo>
                    <a:pt x="564" y="367"/>
                  </a:lnTo>
                  <a:cubicBezTo>
                    <a:pt x="562" y="326"/>
                    <a:pt x="557" y="287"/>
                    <a:pt x="548" y="251"/>
                  </a:cubicBezTo>
                  <a:cubicBezTo>
                    <a:pt x="509" y="260"/>
                    <a:pt x="467" y="266"/>
                    <a:pt x="423" y="268"/>
                  </a:cubicBezTo>
                  <a:lnTo>
                    <a:pt x="423" y="367"/>
                  </a:lnTo>
                  <a:close/>
                  <a:moveTo>
                    <a:pt x="423" y="61"/>
                  </a:moveTo>
                  <a:lnTo>
                    <a:pt x="423" y="211"/>
                  </a:lnTo>
                  <a:cubicBezTo>
                    <a:pt x="462" y="210"/>
                    <a:pt x="498" y="205"/>
                    <a:pt x="532" y="197"/>
                  </a:cubicBezTo>
                  <a:cubicBezTo>
                    <a:pt x="507" y="127"/>
                    <a:pt x="468" y="76"/>
                    <a:pt x="423" y="61"/>
                  </a:cubicBezTo>
                  <a:close/>
                  <a:moveTo>
                    <a:pt x="732" y="424"/>
                  </a:moveTo>
                  <a:lnTo>
                    <a:pt x="620" y="424"/>
                  </a:lnTo>
                  <a:cubicBezTo>
                    <a:pt x="618" y="470"/>
                    <a:pt x="612" y="515"/>
                    <a:pt x="601" y="556"/>
                  </a:cubicBezTo>
                  <a:cubicBezTo>
                    <a:pt x="628" y="565"/>
                    <a:pt x="652" y="576"/>
                    <a:pt x="673" y="588"/>
                  </a:cubicBezTo>
                  <a:cubicBezTo>
                    <a:pt x="706" y="541"/>
                    <a:pt x="727" y="484"/>
                    <a:pt x="732" y="424"/>
                  </a:cubicBezTo>
                  <a:close/>
                  <a:moveTo>
                    <a:pt x="537" y="703"/>
                  </a:moveTo>
                  <a:cubicBezTo>
                    <a:pt x="575" y="685"/>
                    <a:pt x="610" y="661"/>
                    <a:pt x="639" y="631"/>
                  </a:cubicBezTo>
                  <a:cubicBezTo>
                    <a:pt x="622" y="622"/>
                    <a:pt x="605" y="615"/>
                    <a:pt x="585" y="608"/>
                  </a:cubicBezTo>
                  <a:cubicBezTo>
                    <a:pt x="572" y="644"/>
                    <a:pt x="556" y="676"/>
                    <a:pt x="537" y="703"/>
                  </a:cubicBezTo>
                  <a:close/>
                  <a:moveTo>
                    <a:pt x="423" y="424"/>
                  </a:moveTo>
                  <a:lnTo>
                    <a:pt x="423" y="523"/>
                  </a:lnTo>
                  <a:cubicBezTo>
                    <a:pt x="467" y="525"/>
                    <a:pt x="509" y="531"/>
                    <a:pt x="548" y="540"/>
                  </a:cubicBezTo>
                  <a:cubicBezTo>
                    <a:pt x="557" y="504"/>
                    <a:pt x="562" y="465"/>
                    <a:pt x="564" y="424"/>
                  </a:cubicBezTo>
                  <a:lnTo>
                    <a:pt x="423" y="424"/>
                  </a:lnTo>
                  <a:close/>
                  <a:moveTo>
                    <a:pt x="423" y="729"/>
                  </a:moveTo>
                  <a:cubicBezTo>
                    <a:pt x="468" y="714"/>
                    <a:pt x="507" y="664"/>
                    <a:pt x="532" y="593"/>
                  </a:cubicBezTo>
                  <a:cubicBezTo>
                    <a:pt x="498" y="586"/>
                    <a:pt x="462" y="581"/>
                    <a:pt x="423" y="579"/>
                  </a:cubicBezTo>
                  <a:lnTo>
                    <a:pt x="423" y="729"/>
                  </a:lnTo>
                  <a:close/>
                  <a:moveTo>
                    <a:pt x="57" y="424"/>
                  </a:moveTo>
                  <a:cubicBezTo>
                    <a:pt x="62" y="484"/>
                    <a:pt x="83" y="541"/>
                    <a:pt x="116" y="588"/>
                  </a:cubicBezTo>
                  <a:cubicBezTo>
                    <a:pt x="138" y="576"/>
                    <a:pt x="162" y="565"/>
                    <a:pt x="188" y="556"/>
                  </a:cubicBezTo>
                  <a:cubicBezTo>
                    <a:pt x="178" y="515"/>
                    <a:pt x="172" y="470"/>
                    <a:pt x="170" y="424"/>
                  </a:cubicBezTo>
                  <a:lnTo>
                    <a:pt x="57" y="424"/>
                  </a:lnTo>
                  <a:close/>
                  <a:moveTo>
                    <a:pt x="253" y="703"/>
                  </a:moveTo>
                  <a:cubicBezTo>
                    <a:pt x="234" y="676"/>
                    <a:pt x="218" y="644"/>
                    <a:pt x="205" y="608"/>
                  </a:cubicBezTo>
                  <a:cubicBezTo>
                    <a:pt x="185" y="615"/>
                    <a:pt x="167" y="622"/>
                    <a:pt x="151" y="631"/>
                  </a:cubicBezTo>
                  <a:cubicBezTo>
                    <a:pt x="180" y="661"/>
                    <a:pt x="215" y="685"/>
                    <a:pt x="253" y="703"/>
                  </a:cubicBezTo>
                  <a:close/>
                  <a:moveTo>
                    <a:pt x="367" y="424"/>
                  </a:moveTo>
                  <a:lnTo>
                    <a:pt x="226" y="424"/>
                  </a:lnTo>
                  <a:cubicBezTo>
                    <a:pt x="228" y="465"/>
                    <a:pt x="233" y="504"/>
                    <a:pt x="242" y="540"/>
                  </a:cubicBezTo>
                  <a:cubicBezTo>
                    <a:pt x="281" y="531"/>
                    <a:pt x="323" y="525"/>
                    <a:pt x="367" y="523"/>
                  </a:cubicBezTo>
                  <a:lnTo>
                    <a:pt x="367" y="424"/>
                  </a:lnTo>
                  <a:close/>
                  <a:moveTo>
                    <a:pt x="367" y="729"/>
                  </a:moveTo>
                  <a:lnTo>
                    <a:pt x="367" y="579"/>
                  </a:lnTo>
                  <a:cubicBezTo>
                    <a:pt x="328" y="581"/>
                    <a:pt x="291" y="586"/>
                    <a:pt x="258" y="593"/>
                  </a:cubicBezTo>
                  <a:cubicBezTo>
                    <a:pt x="283" y="664"/>
                    <a:pt x="322" y="714"/>
                    <a:pt x="367" y="72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Circle"/>
            <p:cNvSpPr>
              <a:spLocks noChangeAspect="1" noEditPoints="1"/>
            </p:cNvSpPr>
            <p:nvPr/>
          </p:nvSpPr>
          <p:spPr bwMode="auto">
            <a:xfrm>
              <a:off x="3428433" y="2060848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2809926" y="1930999"/>
            <a:ext cx="365665" cy="382741"/>
            <a:chOff x="1543929" y="2071742"/>
            <a:chExt cx="351479" cy="352338"/>
          </a:xfrm>
        </p:grpSpPr>
        <p:sp>
          <p:nvSpPr>
            <p:cNvPr id="35" name="Search Icon"/>
            <p:cNvSpPr>
              <a:spLocks noChangeAspect="1" noEditPoints="1"/>
            </p:cNvSpPr>
            <p:nvPr/>
          </p:nvSpPr>
          <p:spPr bwMode="auto">
            <a:xfrm>
              <a:off x="1641398" y="2168707"/>
              <a:ext cx="156541" cy="158405"/>
            </a:xfrm>
            <a:custGeom>
              <a:avLst/>
              <a:gdLst>
                <a:gd name="T0" fmla="*/ 22 w 591"/>
                <a:gd name="T1" fmla="*/ 483 h 592"/>
                <a:gd name="T2" fmla="*/ 170 w 591"/>
                <a:gd name="T3" fmla="*/ 338 h 592"/>
                <a:gd name="T4" fmla="*/ 147 w 591"/>
                <a:gd name="T5" fmla="*/ 226 h 592"/>
                <a:gd name="T6" fmla="*/ 366 w 591"/>
                <a:gd name="T7" fmla="*/ 0 h 592"/>
                <a:gd name="T8" fmla="*/ 591 w 591"/>
                <a:gd name="T9" fmla="*/ 226 h 592"/>
                <a:gd name="T10" fmla="*/ 366 w 591"/>
                <a:gd name="T11" fmla="*/ 444 h 592"/>
                <a:gd name="T12" fmla="*/ 258 w 591"/>
                <a:gd name="T13" fmla="*/ 424 h 592"/>
                <a:gd name="T14" fmla="*/ 108 w 591"/>
                <a:gd name="T15" fmla="*/ 570 h 592"/>
                <a:gd name="T16" fmla="*/ 22 w 591"/>
                <a:gd name="T17" fmla="*/ 570 h 592"/>
                <a:gd name="T18" fmla="*/ 22 w 591"/>
                <a:gd name="T19" fmla="*/ 483 h 592"/>
                <a:gd name="T20" fmla="*/ 366 w 591"/>
                <a:gd name="T21" fmla="*/ 84 h 592"/>
                <a:gd name="T22" fmla="*/ 225 w 591"/>
                <a:gd name="T23" fmla="*/ 226 h 592"/>
                <a:gd name="T24" fmla="*/ 366 w 591"/>
                <a:gd name="T25" fmla="*/ 367 h 592"/>
                <a:gd name="T26" fmla="*/ 507 w 591"/>
                <a:gd name="T27" fmla="*/ 226 h 592"/>
                <a:gd name="T28" fmla="*/ 366 w 591"/>
                <a:gd name="T29" fmla="*/ 8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1" h="592">
                  <a:moveTo>
                    <a:pt x="22" y="483"/>
                  </a:moveTo>
                  <a:lnTo>
                    <a:pt x="170" y="338"/>
                  </a:lnTo>
                  <a:cubicBezTo>
                    <a:pt x="151" y="305"/>
                    <a:pt x="147" y="267"/>
                    <a:pt x="147" y="226"/>
                  </a:cubicBezTo>
                  <a:cubicBezTo>
                    <a:pt x="147" y="101"/>
                    <a:pt x="241" y="0"/>
                    <a:pt x="366" y="0"/>
                  </a:cubicBezTo>
                  <a:cubicBezTo>
                    <a:pt x="490" y="0"/>
                    <a:pt x="591" y="101"/>
                    <a:pt x="591" y="226"/>
                  </a:cubicBezTo>
                  <a:cubicBezTo>
                    <a:pt x="591" y="350"/>
                    <a:pt x="490" y="444"/>
                    <a:pt x="366" y="444"/>
                  </a:cubicBezTo>
                  <a:cubicBezTo>
                    <a:pt x="327" y="444"/>
                    <a:pt x="290" y="441"/>
                    <a:pt x="258" y="424"/>
                  </a:cubicBezTo>
                  <a:lnTo>
                    <a:pt x="108" y="570"/>
                  </a:lnTo>
                  <a:cubicBezTo>
                    <a:pt x="86" y="592"/>
                    <a:pt x="44" y="592"/>
                    <a:pt x="22" y="570"/>
                  </a:cubicBezTo>
                  <a:cubicBezTo>
                    <a:pt x="0" y="548"/>
                    <a:pt x="0" y="505"/>
                    <a:pt x="22" y="483"/>
                  </a:cubicBezTo>
                  <a:close/>
                  <a:moveTo>
                    <a:pt x="366" y="84"/>
                  </a:moveTo>
                  <a:cubicBezTo>
                    <a:pt x="288" y="84"/>
                    <a:pt x="225" y="148"/>
                    <a:pt x="225" y="226"/>
                  </a:cubicBezTo>
                  <a:cubicBezTo>
                    <a:pt x="225" y="303"/>
                    <a:pt x="288" y="367"/>
                    <a:pt x="366" y="367"/>
                  </a:cubicBezTo>
                  <a:cubicBezTo>
                    <a:pt x="444" y="367"/>
                    <a:pt x="507" y="303"/>
                    <a:pt x="507" y="226"/>
                  </a:cubicBezTo>
                  <a:cubicBezTo>
                    <a:pt x="507" y="148"/>
                    <a:pt x="444" y="84"/>
                    <a:pt x="366" y="8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Circle"/>
            <p:cNvSpPr>
              <a:spLocks noChangeAspect="1" noEditPoints="1"/>
            </p:cNvSpPr>
            <p:nvPr/>
          </p:nvSpPr>
          <p:spPr bwMode="auto">
            <a:xfrm>
              <a:off x="1543929" y="2071742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8083177" y="1940674"/>
            <a:ext cx="365665" cy="382741"/>
            <a:chOff x="5832160" y="2072365"/>
            <a:chExt cx="351479" cy="352338"/>
          </a:xfrm>
        </p:grpSpPr>
        <p:sp>
          <p:nvSpPr>
            <p:cNvPr id="38" name="Light Bulb Icon"/>
            <p:cNvSpPr>
              <a:spLocks noChangeAspect="1" noEditPoints="1"/>
            </p:cNvSpPr>
            <p:nvPr/>
          </p:nvSpPr>
          <p:spPr bwMode="auto">
            <a:xfrm>
              <a:off x="5948089" y="2147124"/>
              <a:ext cx="119621" cy="202816"/>
            </a:xfrm>
            <a:custGeom>
              <a:avLst/>
              <a:gdLst>
                <a:gd name="T0" fmla="*/ 170 w 452"/>
                <a:gd name="T1" fmla="*/ 762 h 762"/>
                <a:gd name="T2" fmla="*/ 170 w 452"/>
                <a:gd name="T3" fmla="*/ 713 h 762"/>
                <a:gd name="T4" fmla="*/ 283 w 452"/>
                <a:gd name="T5" fmla="*/ 734 h 762"/>
                <a:gd name="T6" fmla="*/ 283 w 452"/>
                <a:gd name="T7" fmla="*/ 762 h 762"/>
                <a:gd name="T8" fmla="*/ 170 w 452"/>
                <a:gd name="T9" fmla="*/ 762 h 762"/>
                <a:gd name="T10" fmla="*/ 113 w 452"/>
                <a:gd name="T11" fmla="*/ 671 h 762"/>
                <a:gd name="T12" fmla="*/ 113 w 452"/>
                <a:gd name="T13" fmla="*/ 621 h 762"/>
                <a:gd name="T14" fmla="*/ 339 w 452"/>
                <a:gd name="T15" fmla="*/ 649 h 762"/>
                <a:gd name="T16" fmla="*/ 339 w 452"/>
                <a:gd name="T17" fmla="*/ 699 h 762"/>
                <a:gd name="T18" fmla="*/ 113 w 452"/>
                <a:gd name="T19" fmla="*/ 671 h 762"/>
                <a:gd name="T20" fmla="*/ 339 w 452"/>
                <a:gd name="T21" fmla="*/ 614 h 762"/>
                <a:gd name="T22" fmla="*/ 113 w 452"/>
                <a:gd name="T23" fmla="*/ 586 h 762"/>
                <a:gd name="T24" fmla="*/ 113 w 452"/>
                <a:gd name="T25" fmla="*/ 536 h 762"/>
                <a:gd name="T26" fmla="*/ 339 w 452"/>
                <a:gd name="T27" fmla="*/ 565 h 762"/>
                <a:gd name="T28" fmla="*/ 339 w 452"/>
                <a:gd name="T29" fmla="*/ 614 h 762"/>
                <a:gd name="T30" fmla="*/ 226 w 452"/>
                <a:gd name="T31" fmla="*/ 0 h 762"/>
                <a:gd name="T32" fmla="*/ 452 w 452"/>
                <a:gd name="T33" fmla="*/ 240 h 762"/>
                <a:gd name="T34" fmla="*/ 339 w 452"/>
                <a:gd name="T35" fmla="*/ 448 h 762"/>
                <a:gd name="T36" fmla="*/ 339 w 452"/>
                <a:gd name="T37" fmla="*/ 536 h 762"/>
                <a:gd name="T38" fmla="*/ 113 w 452"/>
                <a:gd name="T39" fmla="*/ 508 h 762"/>
                <a:gd name="T40" fmla="*/ 113 w 452"/>
                <a:gd name="T41" fmla="*/ 448 h 762"/>
                <a:gd name="T42" fmla="*/ 0 w 452"/>
                <a:gd name="T43" fmla="*/ 240 h 762"/>
                <a:gd name="T44" fmla="*/ 226 w 452"/>
                <a:gd name="T45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2" h="762">
                  <a:moveTo>
                    <a:pt x="170" y="762"/>
                  </a:moveTo>
                  <a:lnTo>
                    <a:pt x="170" y="713"/>
                  </a:lnTo>
                  <a:lnTo>
                    <a:pt x="283" y="734"/>
                  </a:lnTo>
                  <a:lnTo>
                    <a:pt x="283" y="762"/>
                  </a:lnTo>
                  <a:lnTo>
                    <a:pt x="170" y="762"/>
                  </a:lnTo>
                  <a:close/>
                  <a:moveTo>
                    <a:pt x="113" y="671"/>
                  </a:moveTo>
                  <a:lnTo>
                    <a:pt x="113" y="621"/>
                  </a:lnTo>
                  <a:lnTo>
                    <a:pt x="339" y="649"/>
                  </a:lnTo>
                  <a:lnTo>
                    <a:pt x="339" y="699"/>
                  </a:lnTo>
                  <a:lnTo>
                    <a:pt x="113" y="671"/>
                  </a:lnTo>
                  <a:close/>
                  <a:moveTo>
                    <a:pt x="339" y="614"/>
                  </a:moveTo>
                  <a:lnTo>
                    <a:pt x="113" y="586"/>
                  </a:lnTo>
                  <a:lnTo>
                    <a:pt x="113" y="536"/>
                  </a:lnTo>
                  <a:lnTo>
                    <a:pt x="339" y="565"/>
                  </a:lnTo>
                  <a:lnTo>
                    <a:pt x="339" y="614"/>
                  </a:lnTo>
                  <a:close/>
                  <a:moveTo>
                    <a:pt x="226" y="0"/>
                  </a:moveTo>
                  <a:cubicBezTo>
                    <a:pt x="351" y="0"/>
                    <a:pt x="452" y="108"/>
                    <a:pt x="452" y="240"/>
                  </a:cubicBezTo>
                  <a:cubicBezTo>
                    <a:pt x="452" y="329"/>
                    <a:pt x="339" y="416"/>
                    <a:pt x="339" y="448"/>
                  </a:cubicBezTo>
                  <a:lnTo>
                    <a:pt x="339" y="536"/>
                  </a:lnTo>
                  <a:lnTo>
                    <a:pt x="113" y="508"/>
                  </a:lnTo>
                  <a:lnTo>
                    <a:pt x="113" y="448"/>
                  </a:lnTo>
                  <a:cubicBezTo>
                    <a:pt x="113" y="424"/>
                    <a:pt x="0" y="329"/>
                    <a:pt x="0" y="240"/>
                  </a:cubicBezTo>
                  <a:cubicBezTo>
                    <a:pt x="0" y="108"/>
                    <a:pt x="101" y="0"/>
                    <a:pt x="22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Circle"/>
            <p:cNvSpPr>
              <a:spLocks noChangeAspect="1" noEditPoints="1"/>
            </p:cNvSpPr>
            <p:nvPr/>
          </p:nvSpPr>
          <p:spPr bwMode="auto">
            <a:xfrm>
              <a:off x="5832160" y="2072365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399685" y="1302327"/>
            <a:ext cx="12928388" cy="5541818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500" dirty="0">
              <a:solidFill>
                <a:srgbClr val="575756"/>
              </a:solidFill>
              <a:sym typeface="Wingdings" panose="05000000000000000000" pitchFamily="2" charset="2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500" dirty="0">
              <a:solidFill>
                <a:srgbClr val="575756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/>
          </p:nvPr>
        </p:nvGraphicFramePr>
        <p:xfrm>
          <a:off x="498764" y="2323411"/>
          <a:ext cx="12718472" cy="143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7249">
                  <a:extLst>
                    <a:ext uri="{9D8B030D-6E8A-4147-A177-3AD203B41FA5}">
                      <a16:colId xmlns:a16="http://schemas.microsoft.com/office/drawing/2014/main" val="2815153943"/>
                    </a:ext>
                  </a:extLst>
                </a:gridCol>
                <a:gridCol w="3811732">
                  <a:extLst>
                    <a:ext uri="{9D8B030D-6E8A-4147-A177-3AD203B41FA5}">
                      <a16:colId xmlns:a16="http://schemas.microsoft.com/office/drawing/2014/main" val="3023402637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3397757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Action</a:t>
                      </a:r>
                    </a:p>
                  </a:txBody>
                  <a:tcPr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Call </a:t>
                      </a:r>
                      <a:r>
                        <a:rPr lang="de-DE" sz="240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opening</a:t>
                      </a:r>
                      <a:endParaRPr lang="de-DE" sz="24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Deadline</a:t>
                      </a: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144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  <a:p>
                      <a:pPr algn="ctr"/>
                      <a:r>
                        <a:rPr lang="de-DE" sz="240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Postdoctoral</a:t>
                      </a:r>
                      <a:r>
                        <a:rPr lang="de-DE" sz="24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Fellowships</a:t>
                      </a:r>
                    </a:p>
                  </a:txBody>
                  <a:tcPr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  <a:p>
                      <a:pPr algn="ctr"/>
                      <a:r>
                        <a:rPr lang="de-DE" sz="2400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10 April </a:t>
                      </a:r>
                      <a:r>
                        <a:rPr lang="de-DE" sz="24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  <a:p>
                      <a:pPr algn="ctr"/>
                      <a:r>
                        <a:rPr lang="de-DE" sz="2400" dirty="0">
                          <a:solidFill>
                            <a:srgbClr val="FF0000"/>
                          </a:solidFill>
                          <a:latin typeface="Fira Sans Book" panose="020B0503050000020004" pitchFamily="34" charset="0"/>
                        </a:rPr>
                        <a:t>11</a:t>
                      </a:r>
                      <a:r>
                        <a:rPr lang="de-DE" sz="2400" baseline="0" dirty="0">
                          <a:solidFill>
                            <a:srgbClr val="FF0000"/>
                          </a:solidFill>
                          <a:latin typeface="Fira Sans Book" panose="020B0503050000020004" pitchFamily="34" charset="0"/>
                        </a:rPr>
                        <a:t> September </a:t>
                      </a:r>
                      <a:r>
                        <a:rPr lang="de-DE" sz="2400" dirty="0">
                          <a:solidFill>
                            <a:srgbClr val="FF0000"/>
                          </a:solidFill>
                          <a:latin typeface="Fira Sans Book" panose="020B0503050000020004" pitchFamily="34" charset="0"/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223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497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14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4061421" y="4461050"/>
            <a:ext cx="10612800" cy="3279600"/>
          </a:xfrm>
        </p:spPr>
        <p:txBody>
          <a:bodyPr/>
          <a:lstStyle/>
          <a:p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European Research Council (ERC)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9258" t="48750" r="39648" b="16562"/>
          <a:stretch>
            <a:fillRect/>
          </a:stretch>
        </p:blipFill>
        <p:spPr bwMode="auto">
          <a:xfrm>
            <a:off x="5633624" y="2310606"/>
            <a:ext cx="1620922" cy="15034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394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4741706" y="2348825"/>
            <a:ext cx="2049462" cy="6127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68580" bIns="68580" spcCol="1270" anchor="ctr"/>
          <a:lstStyle/>
          <a:p>
            <a:pPr marL="0" marR="0" lvl="0" indent="0" algn="ctr" defTabSz="1600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22194" r="64806" b="29063"/>
          <a:stretch/>
        </p:blipFill>
        <p:spPr>
          <a:xfrm>
            <a:off x="1322614" y="1567535"/>
            <a:ext cx="5345433" cy="5400000"/>
          </a:xfrm>
          <a:prstGeom prst="rect">
            <a:avLst/>
          </a:prstGeom>
        </p:spPr>
      </p:pic>
      <p:grpSp>
        <p:nvGrpSpPr>
          <p:cNvPr id="30" name="Gruppieren 29"/>
          <p:cNvGrpSpPr/>
          <p:nvPr/>
        </p:nvGrpSpPr>
        <p:grpSpPr>
          <a:xfrm>
            <a:off x="7043139" y="1663783"/>
            <a:ext cx="6186693" cy="5352785"/>
            <a:chOff x="7091265" y="1567531"/>
            <a:chExt cx="6186693" cy="5352785"/>
          </a:xfrm>
        </p:grpSpPr>
        <p:sp>
          <p:nvSpPr>
            <p:cNvPr id="6" name="Textfeld 5"/>
            <p:cNvSpPr txBox="1"/>
            <p:nvPr/>
          </p:nvSpPr>
          <p:spPr>
            <a:xfrm>
              <a:off x="9919545" y="2035454"/>
              <a:ext cx="3358413" cy="458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69F19"/>
                  </a:solidFill>
                  <a:effectLst/>
                  <a:uLnTx/>
                  <a:uFillTx/>
                  <a:latin typeface="Fira Sans Book" panose="020B0503050000020004" pitchFamily="34" charset="0"/>
                </a:rPr>
                <a:t>Starting</a:t>
              </a:r>
              <a:r>
                <a:rPr kumimoji="0" lang="en-GB" sz="2000" b="0" i="0" u="none" strike="noStrike" kern="1200" cap="none" spc="0" normalizeH="0" noProof="0" dirty="0">
                  <a:ln>
                    <a:noFill/>
                  </a:ln>
                  <a:solidFill>
                    <a:srgbClr val="F69F19"/>
                  </a:solidFill>
                  <a:effectLst/>
                  <a:uLnTx/>
                  <a:uFillTx/>
                  <a:latin typeface="Fira Sans Book" panose="020B0503050000020004" pitchFamily="34" charset="0"/>
                </a:rPr>
                <a:t> Grants</a:t>
              </a:r>
            </a:p>
            <a:p>
              <a:pPr marL="354013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buSzTx/>
                <a:tabLst/>
                <a:defRPr/>
              </a:pPr>
              <a:r>
                <a:rPr lang="en-GB" sz="1800" noProof="0" dirty="0">
                  <a:solidFill>
                    <a:srgbClr val="F69F19"/>
                  </a:solidFill>
                  <a:latin typeface="Fira Sans Book" panose="020B0503050000020004" pitchFamily="34" charset="0"/>
                </a:rPr>
                <a:t>2-7 years after PhD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69F19"/>
                </a:solidFill>
                <a:effectLst/>
                <a:uLnTx/>
                <a:uFillTx/>
                <a:latin typeface="Fira Sans Book" panose="020B0503050000020004" pitchFamily="34" charset="0"/>
              </a:endParaRP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buSzTx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endParaRPr>
            </a:p>
            <a:p>
              <a:pPr marL="342900" indent="-342900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buFont typeface="Wingdings" pitchFamily="2" charset="2"/>
                <a:buChar char="§"/>
                <a:defRPr/>
              </a:pPr>
              <a:r>
                <a:rPr lang="en-GB" sz="20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Consolidator Grants </a:t>
              </a:r>
            </a:p>
            <a:p>
              <a:pPr marL="354013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defRPr/>
              </a:pPr>
              <a:r>
                <a:rPr lang="en-GB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7-12 years after PhD 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</a:rPr>
                <a:t>Advanced Grants</a:t>
              </a:r>
            </a:p>
            <a:p>
              <a:pPr marL="354013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defRPr/>
              </a:pP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10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years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track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record</a:t>
              </a:r>
              <a:b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</a:rPr>
              </a:b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</a:rPr>
                <a:t>Synergy Grants</a:t>
              </a:r>
            </a:p>
            <a:p>
              <a:pPr marL="354013" lvl="0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defRPr/>
              </a:pPr>
              <a:r>
                <a:rPr lang="en-GB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Teams with 2-4 PIs 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buSzTx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endParaRPr>
            </a:p>
            <a:p>
              <a:pPr marL="342900" lvl="0" indent="-342900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buFont typeface="Wingdings" pitchFamily="2" charset="2"/>
                <a:buChar char="§"/>
                <a:defRPr/>
              </a:pPr>
              <a:r>
                <a:rPr lang="de-DE" sz="20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Proof </a:t>
              </a:r>
              <a:r>
                <a:rPr lang="de-DE" sz="20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of</a:t>
              </a:r>
              <a:r>
                <a:rPr lang="de-DE" sz="20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20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Concept</a:t>
              </a:r>
              <a:endParaRPr lang="de-DE" sz="2000" dirty="0">
                <a:solidFill>
                  <a:srgbClr val="575756"/>
                </a:solidFill>
                <a:latin typeface="Fira Sans Book" panose="020B0503050000020004" pitchFamily="34" charset="0"/>
              </a:endParaRP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defRPr/>
              </a:pPr>
              <a:r>
                <a:rPr lang="de-DE" sz="20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    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Preparing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ideas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from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ERC       Grants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for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the</a:t>
              </a:r>
              <a:r>
                <a:rPr lang="de-DE" sz="18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 </a:t>
              </a:r>
              <a:r>
                <a:rPr lang="de-DE" sz="1800" dirty="0" err="1">
                  <a:solidFill>
                    <a:srgbClr val="575756"/>
                  </a:solidFill>
                  <a:latin typeface="Fira Sans Book" panose="020B0503050000020004" pitchFamily="34" charset="0"/>
                </a:rPr>
                <a:t>market</a:t>
              </a:r>
              <a:endParaRPr lang="de-DE" sz="1800" dirty="0">
                <a:solidFill>
                  <a:srgbClr val="575756"/>
                </a:solidFill>
                <a:latin typeface="Fira Sans Book" panose="020B0503050000020004" pitchFamily="34" charset="0"/>
              </a:endParaRPr>
            </a:p>
          </p:txBody>
        </p:sp>
        <p:cxnSp>
          <p:nvCxnSpPr>
            <p:cNvPr id="3" name="Gerader Verbinder 2"/>
            <p:cNvCxnSpPr/>
            <p:nvPr/>
          </p:nvCxnSpPr>
          <p:spPr>
            <a:xfrm flipV="1">
              <a:off x="7091265" y="1567531"/>
              <a:ext cx="2649894" cy="1922118"/>
            </a:xfrm>
            <a:prstGeom prst="line">
              <a:avLst/>
            </a:prstGeom>
            <a:ln w="25400">
              <a:solidFill>
                <a:srgbClr val="0097A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>
            <a:xfrm>
              <a:off x="7091265" y="3489649"/>
              <a:ext cx="2724325" cy="3430667"/>
            </a:xfrm>
            <a:prstGeom prst="line">
              <a:avLst/>
            </a:prstGeom>
            <a:ln w="25400">
              <a:solidFill>
                <a:srgbClr val="0097A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9815590" y="1567531"/>
              <a:ext cx="3456000" cy="10633"/>
            </a:xfrm>
            <a:prstGeom prst="line">
              <a:avLst/>
            </a:prstGeom>
            <a:ln w="25400">
              <a:solidFill>
                <a:srgbClr val="0097A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>
              <a:off x="13250662" y="1635771"/>
              <a:ext cx="0" cy="52560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>
              <a:off x="9815590" y="6920316"/>
              <a:ext cx="3456000" cy="0"/>
            </a:xfrm>
            <a:prstGeom prst="line">
              <a:avLst/>
            </a:prstGeom>
            <a:ln w="25400">
              <a:solidFill>
                <a:srgbClr val="0097A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225343" y="317243"/>
            <a:ext cx="6044400" cy="662400"/>
          </a:xfrm>
        </p:spPr>
        <p:txBody>
          <a:bodyPr/>
          <a:lstStyle/>
          <a:p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ERC </a:t>
            </a:r>
            <a:r>
              <a:rPr lang="de-DE" sz="2700" dirty="0" err="1">
                <a:solidFill>
                  <a:srgbClr val="575756"/>
                </a:solidFill>
                <a:latin typeface="Fira Sans Medium" panose="020B0603050000020004" pitchFamily="34" charset="0"/>
              </a:rPr>
              <a:t>Funding</a:t>
            </a:r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 </a:t>
            </a:r>
            <a:r>
              <a:rPr lang="de-DE" sz="2700" dirty="0" err="1">
                <a:solidFill>
                  <a:srgbClr val="575756"/>
                </a:solidFill>
                <a:latin typeface="Fira Sans Medium" panose="020B0603050000020004" pitchFamily="34" charset="0"/>
              </a:rPr>
              <a:t>Schemes</a:t>
            </a:r>
            <a:endParaRPr lang="de-DE" sz="2700" dirty="0">
              <a:solidFill>
                <a:srgbClr val="575756"/>
              </a:solidFill>
              <a:latin typeface="Fira Sans Medium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6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ERC </a:t>
            </a:r>
            <a:r>
              <a:rPr lang="de-DE" sz="2700" dirty="0" err="1">
                <a:solidFill>
                  <a:srgbClr val="575756"/>
                </a:solidFill>
                <a:latin typeface="Fira Sans Medium" panose="020B0603050000020004" pitchFamily="34" charset="0"/>
              </a:rPr>
              <a:t>Underlying</a:t>
            </a:r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 </a:t>
            </a:r>
            <a:r>
              <a:rPr lang="de-DE" sz="2700" dirty="0" err="1">
                <a:solidFill>
                  <a:srgbClr val="575756"/>
                </a:solidFill>
                <a:latin typeface="Fira Sans Medium" panose="020B0603050000020004" pitchFamily="34" charset="0"/>
              </a:rPr>
              <a:t>Principles</a:t>
            </a:r>
            <a:endParaRPr lang="de-DE" sz="2700" dirty="0">
              <a:solidFill>
                <a:srgbClr val="575756"/>
              </a:solidFill>
              <a:latin typeface="Fira Sans Medium" panose="020B06030500000200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99685" y="1562100"/>
            <a:ext cx="13106765" cy="5524500"/>
          </a:xfrm>
        </p:spPr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575756"/>
                </a:solidFill>
              </a:rPr>
              <a:t>European </a:t>
            </a:r>
            <a:r>
              <a:rPr lang="de-DE" sz="1800" dirty="0" err="1">
                <a:solidFill>
                  <a:srgbClr val="575756"/>
                </a:solidFill>
              </a:rPr>
              <a:t>funding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of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basic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research</a:t>
            </a:r>
            <a:r>
              <a:rPr lang="de-DE" sz="1800" dirty="0">
                <a:solidFill>
                  <a:srgbClr val="575756"/>
                </a:solidFill>
              </a:rPr>
              <a:t> („</a:t>
            </a:r>
            <a:r>
              <a:rPr lang="de-DE" sz="1800" dirty="0" err="1">
                <a:solidFill>
                  <a:srgbClr val="575756"/>
                </a:solidFill>
              </a:rPr>
              <a:t>frontier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research</a:t>
            </a:r>
            <a:r>
              <a:rPr lang="de-DE" sz="1800" dirty="0">
                <a:solidFill>
                  <a:srgbClr val="575756"/>
                </a:solidFill>
              </a:rPr>
              <a:t>“)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575756"/>
                </a:solidFill>
              </a:rPr>
              <a:t>Development </a:t>
            </a:r>
            <a:r>
              <a:rPr lang="de-DE" sz="1800" dirty="0" err="1">
                <a:solidFill>
                  <a:srgbClr val="575756"/>
                </a:solidFill>
              </a:rPr>
              <a:t>of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funding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schemes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is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science-driven</a:t>
            </a:r>
            <a:r>
              <a:rPr lang="de-DE" sz="1800" dirty="0">
                <a:solidFill>
                  <a:srgbClr val="575756"/>
                </a:solidFill>
              </a:rPr>
              <a:t> (Scientific Council)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575756"/>
                </a:solidFill>
              </a:rPr>
              <a:t>Open </a:t>
            </a:r>
            <a:r>
              <a:rPr lang="de-DE" sz="1800" dirty="0" err="1">
                <a:solidFill>
                  <a:srgbClr val="575756"/>
                </a:solidFill>
              </a:rPr>
              <a:t>to</a:t>
            </a:r>
            <a:r>
              <a:rPr lang="de-DE" sz="1800" dirty="0">
                <a:solidFill>
                  <a:srgbClr val="575756"/>
                </a:solidFill>
              </a:rPr>
              <a:t> all </a:t>
            </a:r>
            <a:r>
              <a:rPr lang="de-DE" sz="1800" dirty="0" err="1">
                <a:solidFill>
                  <a:srgbClr val="575756"/>
                </a:solidFill>
              </a:rPr>
              <a:t>fields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of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research</a:t>
            </a:r>
            <a:r>
              <a:rPr lang="de-DE" sz="1800" dirty="0">
                <a:solidFill>
                  <a:srgbClr val="575756"/>
                </a:solidFill>
              </a:rPr>
              <a:t>: </a:t>
            </a:r>
            <a:r>
              <a:rPr lang="de-DE" sz="1800" dirty="0" err="1">
                <a:solidFill>
                  <a:srgbClr val="575756"/>
                </a:solidFill>
              </a:rPr>
              <a:t>bottom-up</a:t>
            </a:r>
            <a:r>
              <a:rPr lang="de-DE" sz="1800" dirty="0">
                <a:solidFill>
                  <a:srgbClr val="575756"/>
                </a:solidFill>
              </a:rPr>
              <a:t>, </a:t>
            </a:r>
            <a:r>
              <a:rPr lang="de-DE" sz="1800" dirty="0" err="1">
                <a:solidFill>
                  <a:srgbClr val="575756"/>
                </a:solidFill>
              </a:rPr>
              <a:t>investigator-driven</a:t>
            </a:r>
            <a:r>
              <a:rPr lang="de-DE" sz="1800" dirty="0">
                <a:solidFill>
                  <a:srgbClr val="575756"/>
                </a:solidFill>
              </a:rPr>
              <a:t>, </a:t>
            </a:r>
            <a:r>
              <a:rPr lang="de-DE" sz="1800" dirty="0" err="1">
                <a:solidFill>
                  <a:srgbClr val="575756"/>
                </a:solidFill>
              </a:rPr>
              <a:t>annual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calls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for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proposal</a:t>
            </a: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575756"/>
                </a:solidFill>
              </a:rPr>
              <a:t>Open </a:t>
            </a:r>
            <a:r>
              <a:rPr lang="de-DE" sz="1800" dirty="0" err="1">
                <a:solidFill>
                  <a:srgbClr val="575756"/>
                </a:solidFill>
              </a:rPr>
              <a:t>for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researchers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of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any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age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and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nationality</a:t>
            </a: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r>
              <a:rPr lang="de-DE" sz="1800" dirty="0">
                <a:solidFill>
                  <a:srgbClr val="575756"/>
                </a:solidFill>
                <a:sym typeface="Wingdings" panose="05000000000000000000" pitchFamily="2" charset="2"/>
              </a:rPr>
              <a:t> Scientific excellence </a:t>
            </a:r>
            <a:r>
              <a:rPr lang="de-DE" sz="1800" dirty="0" err="1">
                <a:solidFill>
                  <a:srgbClr val="575756"/>
                </a:solidFill>
                <a:sym typeface="Wingdings" panose="05000000000000000000" pitchFamily="2" charset="2"/>
              </a:rPr>
              <a:t>is</a:t>
            </a:r>
            <a:r>
              <a:rPr lang="de-DE" sz="1800" dirty="0">
                <a:solidFill>
                  <a:srgbClr val="57575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575756"/>
                </a:solidFill>
                <a:sym typeface="Wingdings" panose="05000000000000000000" pitchFamily="2" charset="2"/>
              </a:rPr>
              <a:t>the</a:t>
            </a:r>
            <a:r>
              <a:rPr lang="de-DE" sz="1800" dirty="0">
                <a:solidFill>
                  <a:srgbClr val="57575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575756"/>
                </a:solidFill>
                <a:sym typeface="Wingdings" panose="05000000000000000000" pitchFamily="2" charset="2"/>
              </a:rPr>
              <a:t>sole</a:t>
            </a:r>
            <a:r>
              <a:rPr lang="de-DE" sz="1800" dirty="0">
                <a:solidFill>
                  <a:srgbClr val="57575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575756"/>
                </a:solidFill>
                <a:sym typeface="Wingdings" panose="05000000000000000000" pitchFamily="2" charset="2"/>
              </a:rPr>
              <a:t>criterion</a:t>
            </a:r>
            <a:r>
              <a:rPr lang="de-DE" sz="1800" dirty="0">
                <a:solidFill>
                  <a:srgbClr val="57575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575756"/>
                </a:solidFill>
                <a:sym typeface="Wingdings" panose="05000000000000000000" pitchFamily="2" charset="2"/>
              </a:rPr>
              <a:t>for</a:t>
            </a:r>
            <a:r>
              <a:rPr lang="de-DE" sz="1800" dirty="0">
                <a:solidFill>
                  <a:srgbClr val="57575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575756"/>
                </a:solidFill>
                <a:sym typeface="Wingdings" panose="05000000000000000000" pitchFamily="2" charset="2"/>
              </a:rPr>
              <a:t>evaluation</a:t>
            </a:r>
            <a:r>
              <a:rPr lang="de-DE" sz="1800" dirty="0">
                <a:solidFill>
                  <a:srgbClr val="575756"/>
                </a:solidFill>
                <a:sym typeface="Wingdings" panose="05000000000000000000" pitchFamily="2" charset="2"/>
              </a:rPr>
              <a:t>!</a:t>
            </a:r>
            <a:r>
              <a:rPr lang="de-DE" sz="1800" dirty="0">
                <a:solidFill>
                  <a:srgbClr val="575756"/>
                </a:solidFill>
              </a:rPr>
              <a:t> </a:t>
            </a:r>
          </a:p>
          <a:p>
            <a:pPr marL="285750" indent="-285750"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4034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ERC </a:t>
            </a:r>
            <a:r>
              <a:rPr lang="de-DE" sz="2700" dirty="0" err="1">
                <a:solidFill>
                  <a:srgbClr val="575756"/>
                </a:solidFill>
                <a:latin typeface="Fira Sans Medium" panose="020B0603050000020004" pitchFamily="34" charset="0"/>
              </a:rPr>
              <a:t>Funding</a:t>
            </a:r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 </a:t>
            </a:r>
            <a:r>
              <a:rPr lang="de-DE" sz="2700" dirty="0" err="1">
                <a:solidFill>
                  <a:srgbClr val="575756"/>
                </a:solidFill>
                <a:latin typeface="Fira Sans Medium" panose="020B0603050000020004" pitchFamily="34" charset="0"/>
              </a:rPr>
              <a:t>Modalities</a:t>
            </a:r>
            <a:endParaRPr lang="de-DE" sz="2700" dirty="0">
              <a:solidFill>
                <a:srgbClr val="575756"/>
              </a:solidFill>
              <a:latin typeface="Fira Sans Medium" panose="020B06030500000200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99685" y="1581382"/>
            <a:ext cx="11591032" cy="5524500"/>
          </a:xfrm>
        </p:spPr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 err="1">
                <a:solidFill>
                  <a:srgbClr val="575756"/>
                </a:solidFill>
              </a:rPr>
              <a:t>Funding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of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individuals</a:t>
            </a:r>
            <a:r>
              <a:rPr lang="de-DE" sz="1800" dirty="0">
                <a:solidFill>
                  <a:srgbClr val="575756"/>
                </a:solidFill>
              </a:rPr>
              <a:t>: </a:t>
            </a:r>
            <a:r>
              <a:rPr lang="de-DE" sz="1800" dirty="0" err="1">
                <a:solidFill>
                  <a:srgbClr val="575756"/>
                </a:solidFill>
              </a:rPr>
              <a:t>Principal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Investigator</a:t>
            </a:r>
            <a:r>
              <a:rPr lang="de-DE" sz="1800" dirty="0">
                <a:solidFill>
                  <a:srgbClr val="575756"/>
                </a:solidFill>
              </a:rPr>
              <a:t> (PI) + </a:t>
            </a:r>
            <a:r>
              <a:rPr lang="de-DE" sz="1800" dirty="0" err="1">
                <a:solidFill>
                  <a:srgbClr val="575756"/>
                </a:solidFill>
              </a:rPr>
              <a:t>project</a:t>
            </a: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575756"/>
                </a:solidFill>
              </a:rPr>
              <a:t>Support </a:t>
            </a:r>
            <a:r>
              <a:rPr lang="de-DE" sz="1800" dirty="0" err="1">
                <a:solidFill>
                  <a:srgbClr val="575756"/>
                </a:solidFill>
              </a:rPr>
              <a:t>for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researchers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to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start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or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consolidate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their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own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independent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research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team</a:t>
            </a:r>
            <a:r>
              <a:rPr lang="de-DE" sz="1800" dirty="0">
                <a:solidFill>
                  <a:srgbClr val="575756"/>
                </a:solidFill>
              </a:rPr>
              <a:t> in Europe (MS </a:t>
            </a:r>
            <a:r>
              <a:rPr lang="de-DE" sz="1800" dirty="0" err="1">
                <a:solidFill>
                  <a:srgbClr val="575756"/>
                </a:solidFill>
              </a:rPr>
              <a:t>or</a:t>
            </a:r>
            <a:r>
              <a:rPr lang="de-DE" sz="1800" dirty="0">
                <a:solidFill>
                  <a:srgbClr val="575756"/>
                </a:solidFill>
              </a:rPr>
              <a:t> AC)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 err="1">
                <a:solidFill>
                  <a:srgbClr val="575756"/>
                </a:solidFill>
              </a:rPr>
              <a:t>Funding</a:t>
            </a:r>
            <a:r>
              <a:rPr lang="de-DE" sz="1800" dirty="0">
                <a:solidFill>
                  <a:srgbClr val="575756"/>
                </a:solidFill>
              </a:rPr>
              <a:t>: 100 % + 25 %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575756"/>
                </a:solidFill>
              </a:rPr>
              <a:t>All </a:t>
            </a:r>
            <a:r>
              <a:rPr lang="de-DE" dirty="0" err="1">
                <a:solidFill>
                  <a:srgbClr val="575756"/>
                </a:solidFill>
              </a:rPr>
              <a:t>direct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project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costs</a:t>
            </a:r>
            <a:r>
              <a:rPr lang="de-DE" dirty="0">
                <a:solidFill>
                  <a:srgbClr val="575756"/>
                </a:solidFill>
              </a:rPr>
              <a:t>: </a:t>
            </a:r>
            <a:r>
              <a:rPr lang="en-GB" dirty="0">
                <a:solidFill>
                  <a:srgbClr val="575756"/>
                </a:solidFill>
              </a:rPr>
              <a:t>salary of PI and project team (partly/full), travel expenses, consumables, publication costs (incl. Open Access), research-related costs, equipment costs (within the limits of depreciation rules), subcontracts</a:t>
            </a: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575756"/>
                </a:solidFill>
              </a:rPr>
              <a:t>Additional </a:t>
            </a:r>
            <a:r>
              <a:rPr lang="de-DE" dirty="0" err="1">
                <a:solidFill>
                  <a:srgbClr val="575756"/>
                </a:solidFill>
              </a:rPr>
              <a:t>financing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of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indirect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costs</a:t>
            </a:r>
            <a:r>
              <a:rPr lang="de-DE" dirty="0">
                <a:solidFill>
                  <a:srgbClr val="575756"/>
                </a:solidFill>
              </a:rPr>
              <a:t>: 25 % </a:t>
            </a:r>
            <a:r>
              <a:rPr lang="de-DE" dirty="0" err="1">
                <a:solidFill>
                  <a:srgbClr val="575756"/>
                </a:solidFill>
              </a:rPr>
              <a:t>overhead</a:t>
            </a:r>
            <a:endParaRPr lang="de-DE" dirty="0">
              <a:solidFill>
                <a:srgbClr val="575756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de-DE" sz="1800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6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ERC Starting </a:t>
            </a:r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Grants – </a:t>
            </a:r>
            <a:r>
              <a:rPr lang="de-DE" sz="2700" dirty="0" err="1">
                <a:solidFill>
                  <a:srgbClr val="575756"/>
                </a:solidFill>
                <a:latin typeface="Fira Sans Medium" panose="020B0603050000020004" pitchFamily="34" charset="0"/>
              </a:rPr>
              <a:t>Overview</a:t>
            </a:r>
            <a:endParaRPr lang="de-DE" sz="2700" dirty="0">
              <a:solidFill>
                <a:srgbClr val="575756"/>
              </a:solidFill>
              <a:latin typeface="Fira Sans Medium" panose="020B06030500000200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99685" y="1485900"/>
            <a:ext cx="11995515" cy="5657850"/>
          </a:xfrm>
        </p:spPr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75756"/>
                </a:solidFill>
              </a:rPr>
              <a:t>Target group 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2 - 7 years after PhD defence (extensions possible in exceptional cases; special rules for MD)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75756"/>
                </a:solidFill>
              </a:rPr>
              <a:t>Funding</a:t>
            </a:r>
          </a:p>
          <a:p>
            <a:pPr marL="742938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Max. EUR 1.5 million for max. 5 years (a</a:t>
            </a:r>
            <a:r>
              <a:rPr lang="de-DE" dirty="0" err="1">
                <a:solidFill>
                  <a:srgbClr val="575756"/>
                </a:solidFill>
              </a:rPr>
              <a:t>ll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direct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project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costs</a:t>
            </a:r>
            <a:r>
              <a:rPr lang="de-DE" dirty="0">
                <a:solidFill>
                  <a:srgbClr val="575756"/>
                </a:solidFill>
              </a:rPr>
              <a:t>, e.g. </a:t>
            </a:r>
            <a:r>
              <a:rPr lang="en-GB" dirty="0">
                <a:solidFill>
                  <a:srgbClr val="575756"/>
                </a:solidFill>
              </a:rPr>
              <a:t>salary of PI and team members)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Exception: + EUR 1 million for major equipment, major fieldworks/ experimental costs or for PIs from Third Countries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75756"/>
                </a:solidFill>
              </a:rPr>
              <a:t>Host institution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In EU Member State or Associated Country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75756"/>
                </a:solidFill>
              </a:rPr>
              <a:t>Time commitment 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≥ 50% (≥ 50% in Europe)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75756"/>
                </a:solidFill>
              </a:rPr>
              <a:t>Procedure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Single submission of full proposal, two-step evaluation (incl. Interview) 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75756"/>
                </a:solidFill>
              </a:rPr>
              <a:t>Call 2024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Deadline: 24 October 2023</a:t>
            </a:r>
          </a:p>
          <a:p>
            <a:pPr marL="285750" indent="-285750"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43130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12831124" cy="662400"/>
          </a:xfrm>
        </p:spPr>
        <p:txBody>
          <a:bodyPr/>
          <a:lstStyle/>
          <a:p>
            <a:r>
              <a:rPr lang="fr-BE" sz="2500" dirty="0">
                <a:solidFill>
                  <a:srgbClr val="575756"/>
                </a:solidFill>
              </a:rPr>
              <a:t>Horizon Europe</a:t>
            </a:r>
            <a:r>
              <a:rPr lang="en-GB" sz="2500" dirty="0">
                <a:solidFill>
                  <a:srgbClr val="575756"/>
                </a:solidFill>
              </a:rPr>
              <a:t> –  Framework Programme for Research and Innovation (2021-2027</a:t>
            </a:r>
            <a:r>
              <a:rPr lang="de-DE" sz="2500" dirty="0">
                <a:solidFill>
                  <a:srgbClr val="575756"/>
                </a:solidFill>
              </a:rPr>
              <a:t>)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A6A451-10AB-8941-8C4D-3C6AE247878C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273742" y="1194318"/>
            <a:ext cx="13087696" cy="584457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52091" y="2890157"/>
            <a:ext cx="3122762" cy="1354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98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Extended Eligibility</a:t>
            </a:r>
            <a:endParaRPr lang="de-DE" sz="2700" dirty="0">
              <a:solidFill>
                <a:srgbClr val="575756"/>
              </a:solidFill>
              <a:latin typeface="Fira Sans Medium" panose="020B06030500000200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99685" y="1485900"/>
            <a:ext cx="11995515" cy="5657850"/>
          </a:xfrm>
        </p:spPr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 err="1">
                <a:solidFill>
                  <a:srgbClr val="575756"/>
                </a:solidFill>
              </a:rPr>
              <a:t>Calculation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of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the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eligibility</a:t>
            </a:r>
            <a:r>
              <a:rPr lang="de-DE" sz="1800" dirty="0">
                <a:solidFill>
                  <a:srgbClr val="575756"/>
                </a:solidFill>
              </a:rPr>
              <a:t> time </a:t>
            </a:r>
            <a:r>
              <a:rPr lang="de-DE" sz="1800" dirty="0" err="1">
                <a:solidFill>
                  <a:srgbClr val="575756"/>
                </a:solidFill>
              </a:rPr>
              <a:t>window</a:t>
            </a:r>
            <a:r>
              <a:rPr lang="de-DE" sz="1800" dirty="0">
                <a:solidFill>
                  <a:srgbClr val="575756"/>
                </a:solidFill>
              </a:rPr>
              <a:t>: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575756"/>
                </a:solidFill>
              </a:rPr>
              <a:t>Time </a:t>
            </a:r>
            <a:r>
              <a:rPr lang="de-DE" dirty="0" err="1">
                <a:solidFill>
                  <a:srgbClr val="575756"/>
                </a:solidFill>
              </a:rPr>
              <a:t>elapsed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between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date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of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defence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and</a:t>
            </a:r>
            <a:r>
              <a:rPr lang="de-DE" dirty="0">
                <a:solidFill>
                  <a:srgbClr val="575756"/>
                </a:solidFill>
              </a:rPr>
              <a:t> 1 </a:t>
            </a:r>
            <a:r>
              <a:rPr lang="de-DE" dirty="0" err="1">
                <a:solidFill>
                  <a:srgbClr val="575756"/>
                </a:solidFill>
              </a:rPr>
              <a:t>January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of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the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call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year</a:t>
            </a: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 err="1">
                <a:solidFill>
                  <a:srgbClr val="575756"/>
                </a:solidFill>
              </a:rPr>
              <a:t>Prolonged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eligibility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for</a:t>
            </a:r>
            <a:r>
              <a:rPr lang="de-DE" sz="1800" dirty="0">
                <a:solidFill>
                  <a:srgbClr val="575756"/>
                </a:solidFill>
              </a:rPr>
              <a:t> </a:t>
            </a:r>
            <a:r>
              <a:rPr lang="de-DE" sz="1800" dirty="0" err="1">
                <a:solidFill>
                  <a:srgbClr val="575756"/>
                </a:solidFill>
              </a:rPr>
              <a:t>documented</a:t>
            </a:r>
            <a:r>
              <a:rPr lang="de-DE" sz="1800" dirty="0">
                <a:solidFill>
                  <a:srgbClr val="575756"/>
                </a:solidFill>
              </a:rPr>
              <a:t> parental </a:t>
            </a:r>
            <a:r>
              <a:rPr lang="de-DE" sz="1800" dirty="0" err="1">
                <a:solidFill>
                  <a:srgbClr val="575756"/>
                </a:solidFill>
              </a:rPr>
              <a:t>leave</a:t>
            </a: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575756"/>
                </a:solidFill>
              </a:rPr>
              <a:t>Mothers</a:t>
            </a:r>
            <a:r>
              <a:rPr lang="de-DE" dirty="0">
                <a:solidFill>
                  <a:srgbClr val="575756"/>
                </a:solidFill>
              </a:rPr>
              <a:t> 18 </a:t>
            </a:r>
            <a:r>
              <a:rPr lang="de-DE" dirty="0" err="1">
                <a:solidFill>
                  <a:srgbClr val="575756"/>
                </a:solidFill>
              </a:rPr>
              <a:t>months</a:t>
            </a:r>
            <a:r>
              <a:rPr lang="de-DE" dirty="0">
                <a:solidFill>
                  <a:srgbClr val="575756"/>
                </a:solidFill>
              </a:rPr>
              <a:t> per </a:t>
            </a:r>
            <a:r>
              <a:rPr lang="de-DE" dirty="0" err="1">
                <a:solidFill>
                  <a:srgbClr val="575756"/>
                </a:solidFill>
              </a:rPr>
              <a:t>child</a:t>
            </a: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575756"/>
                </a:solidFill>
              </a:rPr>
              <a:t>Fathers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documented</a:t>
            </a:r>
            <a:r>
              <a:rPr lang="de-DE" dirty="0">
                <a:solidFill>
                  <a:srgbClr val="575756"/>
                </a:solidFill>
              </a:rPr>
              <a:t> time </a:t>
            </a:r>
            <a:r>
              <a:rPr lang="de-DE" dirty="0" err="1">
                <a:solidFill>
                  <a:srgbClr val="575756"/>
                </a:solidFill>
              </a:rPr>
              <a:t>or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leave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taken</a:t>
            </a: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575756"/>
                </a:solidFill>
              </a:rPr>
              <a:t>Other </a:t>
            </a:r>
            <a:r>
              <a:rPr lang="de-DE" sz="1800" dirty="0" err="1">
                <a:solidFill>
                  <a:srgbClr val="575756"/>
                </a:solidFill>
              </a:rPr>
              <a:t>reasons</a:t>
            </a:r>
            <a:r>
              <a:rPr lang="de-DE" sz="1800" dirty="0">
                <a:solidFill>
                  <a:srgbClr val="575756"/>
                </a:solidFill>
              </a:rPr>
              <a:t> after </a:t>
            </a:r>
            <a:r>
              <a:rPr lang="de-DE" sz="1800" dirty="0" err="1">
                <a:solidFill>
                  <a:srgbClr val="575756"/>
                </a:solidFill>
              </a:rPr>
              <a:t>PhD</a:t>
            </a:r>
            <a:r>
              <a:rPr lang="de-DE" sz="1800" dirty="0">
                <a:solidFill>
                  <a:srgbClr val="575756"/>
                </a:solidFill>
              </a:rPr>
              <a:t>: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575756"/>
                </a:solidFill>
              </a:rPr>
              <a:t>Documented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elapsed</a:t>
            </a:r>
            <a:r>
              <a:rPr lang="de-DE" dirty="0">
                <a:solidFill>
                  <a:srgbClr val="575756"/>
                </a:solidFill>
              </a:rPr>
              <a:t> time </a:t>
            </a:r>
            <a:r>
              <a:rPr lang="de-DE" dirty="0" err="1">
                <a:solidFill>
                  <a:srgbClr val="575756"/>
                </a:solidFill>
              </a:rPr>
              <a:t>for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long</a:t>
            </a:r>
            <a:r>
              <a:rPr lang="de-DE" dirty="0">
                <a:solidFill>
                  <a:srgbClr val="575756"/>
                </a:solidFill>
              </a:rPr>
              <a:t>-term </a:t>
            </a:r>
            <a:r>
              <a:rPr lang="de-DE" dirty="0" err="1">
                <a:solidFill>
                  <a:srgbClr val="575756"/>
                </a:solidFill>
              </a:rPr>
              <a:t>illnesses</a:t>
            </a: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575756"/>
                </a:solidFill>
              </a:rPr>
              <a:t>Clinical </a:t>
            </a:r>
            <a:r>
              <a:rPr lang="de-DE" dirty="0" err="1">
                <a:solidFill>
                  <a:srgbClr val="575756"/>
                </a:solidFill>
              </a:rPr>
              <a:t>training</a:t>
            </a:r>
            <a:r>
              <a:rPr lang="de-DE" dirty="0">
                <a:solidFill>
                  <a:srgbClr val="575756"/>
                </a:solidFill>
              </a:rPr>
              <a:t> (4 </a:t>
            </a:r>
            <a:r>
              <a:rPr lang="de-DE" dirty="0" err="1">
                <a:solidFill>
                  <a:srgbClr val="575756"/>
                </a:solidFill>
              </a:rPr>
              <a:t>years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maximum</a:t>
            </a:r>
            <a:r>
              <a:rPr lang="de-DE" dirty="0">
                <a:solidFill>
                  <a:srgbClr val="575756"/>
                </a:solidFill>
              </a:rPr>
              <a:t>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575756"/>
                </a:solidFill>
              </a:rPr>
              <a:t>National oder </a:t>
            </a:r>
            <a:r>
              <a:rPr lang="de-DE" dirty="0" err="1">
                <a:solidFill>
                  <a:srgbClr val="575756"/>
                </a:solidFill>
              </a:rPr>
              <a:t>civil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service</a:t>
            </a: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75756"/>
                </a:solidFill>
              </a:rPr>
              <a:t>For damage caused by natural disasters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575756"/>
                </a:solidFill>
              </a:rPr>
              <a:t>For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asylum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procedures</a:t>
            </a: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</a:endParaRPr>
          </a:p>
          <a:p>
            <a:pPr marL="285750" indent="-285750"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228594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7651495" cy="662400"/>
          </a:xfrm>
        </p:spPr>
        <p:txBody>
          <a:bodyPr/>
          <a:lstStyle/>
          <a:p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ERC </a:t>
            </a:r>
            <a:r>
              <a:rPr lang="de-DE" sz="2700" dirty="0" err="1">
                <a:solidFill>
                  <a:srgbClr val="575756"/>
                </a:solidFill>
                <a:latin typeface="Fira Sans Medium" panose="020B0603050000020004" pitchFamily="34" charset="0"/>
              </a:rPr>
              <a:t>Success</a:t>
            </a:r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 </a:t>
            </a:r>
            <a:r>
              <a:rPr lang="de-DE" sz="2700" dirty="0" err="1">
                <a:solidFill>
                  <a:srgbClr val="575756"/>
                </a:solidFill>
                <a:latin typeface="Fira Sans Medium" panose="020B0603050000020004" pitchFamily="34" charset="0"/>
              </a:rPr>
              <a:t>rates</a:t>
            </a:r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 2018-2023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F3EB700-13B1-4AE8-86F3-7C27404E9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48684"/>
              </p:ext>
            </p:extLst>
          </p:nvPr>
        </p:nvGraphicFramePr>
        <p:xfrm>
          <a:off x="686583" y="1797351"/>
          <a:ext cx="12342834" cy="4145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2823">
                  <a:extLst>
                    <a:ext uri="{9D8B030D-6E8A-4147-A177-3AD203B41FA5}">
                      <a16:colId xmlns:a16="http://schemas.microsoft.com/office/drawing/2014/main" val="2815153943"/>
                    </a:ext>
                  </a:extLst>
                </a:gridCol>
                <a:gridCol w="1467062">
                  <a:extLst>
                    <a:ext uri="{9D8B030D-6E8A-4147-A177-3AD203B41FA5}">
                      <a16:colId xmlns:a16="http://schemas.microsoft.com/office/drawing/2014/main" val="3023402637"/>
                    </a:ext>
                  </a:extLst>
                </a:gridCol>
                <a:gridCol w="1805193">
                  <a:extLst>
                    <a:ext uri="{9D8B030D-6E8A-4147-A177-3AD203B41FA5}">
                      <a16:colId xmlns:a16="http://schemas.microsoft.com/office/drawing/2014/main" val="3397757065"/>
                    </a:ext>
                  </a:extLst>
                </a:gridCol>
                <a:gridCol w="1658429">
                  <a:extLst>
                    <a:ext uri="{9D8B030D-6E8A-4147-A177-3AD203B41FA5}">
                      <a16:colId xmlns:a16="http://schemas.microsoft.com/office/drawing/2014/main" val="2213721808"/>
                    </a:ext>
                  </a:extLst>
                </a:gridCol>
                <a:gridCol w="1673109">
                  <a:extLst>
                    <a:ext uri="{9D8B030D-6E8A-4147-A177-3AD203B41FA5}">
                      <a16:colId xmlns:a16="http://schemas.microsoft.com/office/drawing/2014/main" val="2393374708"/>
                    </a:ext>
                  </a:extLst>
                </a:gridCol>
                <a:gridCol w="1673109">
                  <a:extLst>
                    <a:ext uri="{9D8B030D-6E8A-4147-A177-3AD203B41FA5}">
                      <a16:colId xmlns:a16="http://schemas.microsoft.com/office/drawing/2014/main" val="282259242"/>
                    </a:ext>
                  </a:extLst>
                </a:gridCol>
                <a:gridCol w="1673109">
                  <a:extLst>
                    <a:ext uri="{9D8B030D-6E8A-4147-A177-3AD203B41FA5}">
                      <a16:colId xmlns:a16="http://schemas.microsoft.com/office/drawing/2014/main" val="1391810505"/>
                    </a:ext>
                  </a:extLst>
                </a:gridCol>
              </a:tblGrid>
              <a:tr h="1074875">
                <a:tc>
                  <a:txBody>
                    <a:bodyPr/>
                    <a:lstStyle/>
                    <a:p>
                      <a:pPr algn="ctr"/>
                      <a:r>
                        <a:rPr lang="en-AU" sz="1800" b="1" noProof="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Funding scheme</a:t>
                      </a:r>
                    </a:p>
                  </a:txBody>
                  <a:tcPr anchor="b"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2018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2019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2020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2021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2022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2023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144080"/>
                  </a:ext>
                </a:extLst>
              </a:tr>
              <a:tr h="1535536"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575756"/>
                        </a:solidFill>
                        <a:latin typeface="BundesSans Regular" panose="020B0002030500000203"/>
                      </a:endParaRPr>
                    </a:p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Starting Grants</a:t>
                      </a:r>
                    </a:p>
                  </a:txBody>
                  <a:tcPr anchor="b"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12.7 %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13.3 %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13.3 %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11.7 %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13.9 %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14.8 %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231657"/>
                  </a:ext>
                </a:extLst>
              </a:tr>
              <a:tr h="1535536"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575756"/>
                        </a:solidFill>
                        <a:latin typeface="BundesSans Regular" panose="020B0002030500000203"/>
                      </a:endParaRPr>
                    </a:p>
                    <a:p>
                      <a:pPr algn="ctr"/>
                      <a:r>
                        <a:rPr lang="en-AU" sz="1800" noProof="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Consolidator </a:t>
                      </a:r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Grants</a:t>
                      </a:r>
                    </a:p>
                  </a:txBody>
                  <a:tcPr anchor="b"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12.2 %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12.3 %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13.2 %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12 %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BundesSans Regular" panose="020B0002030500000203"/>
                        </a:rPr>
                        <a:t>14.4 %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575756"/>
                        </a:solidFill>
                        <a:latin typeface="BundesSans Regular" panose="020B0002030500000203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852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82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118"/>
            <a:ext cx="13755186" cy="239303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917091" y="3640038"/>
            <a:ext cx="9921004" cy="11591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srgbClr val="FFFFFF"/>
                </a:solidFill>
                <a:latin typeface="Fira Sans Book" panose="020B0503050000020004" pitchFamily="34" charset="0"/>
              </a:rPr>
              <a:t> Information </a:t>
            </a:r>
            <a:r>
              <a:rPr lang="de-DE" sz="4400" dirty="0" err="1">
                <a:solidFill>
                  <a:srgbClr val="FFFFFF"/>
                </a:solidFill>
                <a:latin typeface="Fira Sans Book" panose="020B0503050000020004" pitchFamily="34" charset="0"/>
              </a:rPr>
              <a:t>and</a:t>
            </a:r>
            <a:r>
              <a:rPr lang="de-DE" sz="4400" dirty="0">
                <a:solidFill>
                  <a:srgbClr val="FFFFFF"/>
                </a:solidFill>
                <a:latin typeface="Fira Sans Book" panose="020B0503050000020004" pitchFamily="34" charset="0"/>
              </a:rPr>
              <a:t> Consulting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Book" panose="020B050305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889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KoWi Services on MSCA &amp; ERC</a:t>
            </a:r>
          </a:p>
        </p:txBody>
      </p:sp>
      <p:sp>
        <p:nvSpPr>
          <p:cNvPr id="5" name="Richtungspfeil 4"/>
          <p:cNvSpPr/>
          <p:nvPr/>
        </p:nvSpPr>
        <p:spPr>
          <a:xfrm>
            <a:off x="2087062" y="2340680"/>
            <a:ext cx="2438271" cy="1137733"/>
          </a:xfrm>
          <a:prstGeom prst="homePlate">
            <a:avLst>
              <a:gd name="adj" fmla="val 17850"/>
            </a:avLst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Information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06609" y="2345095"/>
            <a:ext cx="6664607" cy="11224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08192" indent="-308192" defTabSz="1032083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8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Information events </a:t>
            </a:r>
            <a:r>
              <a:rPr lang="de-DE" sz="18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and</a:t>
            </a:r>
            <a:r>
              <a:rPr lang="de-DE" sz="18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workshops</a:t>
            </a:r>
            <a:r>
              <a:rPr lang="de-DE" sz="18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</a:p>
          <a:p>
            <a:pPr marL="308192" indent="-308192" defTabSz="1032083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800" kern="0" dirty="0">
                <a:solidFill>
                  <a:srgbClr val="575756"/>
                </a:solidFill>
                <a:latin typeface="Fira Sans Book" panose="020B0503050000020004" pitchFamily="34" charset="0"/>
                <a:hlinkClick r:id="rId2"/>
              </a:rPr>
              <a:t>KoWi Newsletter</a:t>
            </a:r>
            <a:endParaRPr lang="de-DE" sz="1800" kern="0" dirty="0">
              <a:solidFill>
                <a:srgbClr val="575756"/>
              </a:solidFill>
              <a:latin typeface="Fira Sans Book" panose="020B0503050000020004" pitchFamily="34" charset="0"/>
            </a:endParaRPr>
          </a:p>
          <a:p>
            <a:pPr marL="308192" indent="-308192" defTabSz="1032083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800" kern="0" dirty="0">
                <a:solidFill>
                  <a:srgbClr val="575756"/>
                </a:solidFill>
                <a:latin typeface="Fira Sans Book" panose="020B0503050000020004" pitchFamily="34" charset="0"/>
                <a:hlinkClick r:id="rId3"/>
              </a:rPr>
              <a:t>NCP ERC Newsletter</a:t>
            </a:r>
            <a:r>
              <a:rPr lang="de-DE" sz="18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and</a:t>
            </a:r>
            <a:r>
              <a:rPr lang="de-DE" sz="18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FAQs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2087062" y="3885115"/>
            <a:ext cx="2438271" cy="1137733"/>
          </a:xfrm>
          <a:prstGeom prst="homePlate">
            <a:avLst>
              <a:gd name="adj" fmla="val 17850"/>
            </a:avLst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 err="1"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Advice</a:t>
            </a:r>
            <a:endParaRPr lang="de-DE" sz="1800" b="1" dirty="0"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ichtungspfeil 7"/>
          <p:cNvSpPr/>
          <p:nvPr/>
        </p:nvSpPr>
        <p:spPr>
          <a:xfrm>
            <a:off x="2087061" y="5429156"/>
            <a:ext cx="2438271" cy="1137733"/>
          </a:xfrm>
          <a:prstGeom prst="homePlate">
            <a:avLst>
              <a:gd name="adj" fmla="val 17850"/>
            </a:avLst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Training</a:t>
            </a:r>
          </a:p>
        </p:txBody>
      </p:sp>
      <p:sp>
        <p:nvSpPr>
          <p:cNvPr id="9" name="Rechteck 8"/>
          <p:cNvSpPr/>
          <p:nvPr/>
        </p:nvSpPr>
        <p:spPr>
          <a:xfrm>
            <a:off x="4606609" y="3803642"/>
            <a:ext cx="6664607" cy="13004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73050" indent="-273050">
              <a:spcAft>
                <a:spcPts val="600"/>
              </a:spcAft>
              <a:buClr>
                <a:srgbClr val="FEB83E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Individual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advice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and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support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for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applicants</a:t>
            </a:r>
            <a:endParaRPr lang="de-DE" sz="1800" kern="0" dirty="0">
              <a:solidFill>
                <a:srgbClr val="4D4D4D"/>
              </a:solidFill>
              <a:latin typeface="Fira Sans Book" panose="020B0503050000020004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EB83E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Tailored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advice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for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small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groups</a:t>
            </a:r>
            <a:endParaRPr lang="de-DE" sz="1800" kern="0" dirty="0">
              <a:solidFill>
                <a:srgbClr val="4D4D4D"/>
              </a:solidFill>
              <a:latin typeface="Fira Sans Book" panose="020B0503050000020004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EB83E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Advice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on legal,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financial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and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project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management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aspects</a:t>
            </a:r>
            <a:endParaRPr lang="de-DE" sz="1800" kern="0" dirty="0">
              <a:solidFill>
                <a:srgbClr val="4D4D4D"/>
              </a:solidFill>
              <a:latin typeface="Fira Sans Book" panose="020B05030500000200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06609" y="5579566"/>
            <a:ext cx="6664607" cy="10565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73050" indent="-273050">
              <a:spcAft>
                <a:spcPts val="600"/>
              </a:spcAft>
              <a:buClr>
                <a:srgbClr val="FEB83E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Workshops on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application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and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grant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management</a:t>
            </a:r>
            <a:endParaRPr lang="de-DE" sz="1800" kern="0" dirty="0">
              <a:solidFill>
                <a:srgbClr val="4D4D4D"/>
              </a:solidFill>
              <a:latin typeface="Fira Sans Book" panose="020B0503050000020004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EB83E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ERC Interview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trainings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for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Starting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and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Consolidator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Grants in Bonn + on-site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support</a:t>
            </a:r>
            <a:r>
              <a:rPr lang="de-DE" sz="1800" kern="0" dirty="0">
                <a:solidFill>
                  <a:srgbClr val="4D4D4D"/>
                </a:solidFill>
                <a:latin typeface="Fira Sans Book" panose="020B0503050000020004" pitchFamily="34" charset="0"/>
              </a:rPr>
              <a:t> in </a:t>
            </a:r>
            <a:r>
              <a:rPr lang="de-DE" sz="1800" kern="0" dirty="0" err="1">
                <a:solidFill>
                  <a:srgbClr val="4D4D4D"/>
                </a:solidFill>
                <a:latin typeface="Fira Sans Book" panose="020B0503050000020004" pitchFamily="34" charset="0"/>
              </a:rPr>
              <a:t>Brussels</a:t>
            </a:r>
            <a:endParaRPr lang="de-DE" sz="1800" kern="0" dirty="0">
              <a:solidFill>
                <a:srgbClr val="4D4D4D"/>
              </a:solidFill>
              <a:latin typeface="Fira Sans Book" panose="020B05030500000200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99685" y="1095989"/>
            <a:ext cx="10406899" cy="83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rgbClr val="F69F19"/>
                </a:solidFill>
                <a:latin typeface="Fira Sans Book" panose="020B0503050000020004" pitchFamily="34" charset="0"/>
              </a:rPr>
              <a:t>(</a:t>
            </a:r>
            <a:r>
              <a:rPr lang="de-DE" sz="1600" dirty="0" err="1">
                <a:solidFill>
                  <a:srgbClr val="F69F19"/>
                </a:solidFill>
                <a:latin typeface="Fira Sans Book" panose="020B0503050000020004" pitchFamily="34" charset="0"/>
              </a:rPr>
              <a:t>For</a:t>
            </a:r>
            <a:r>
              <a:rPr lang="de-DE" sz="1600" dirty="0">
                <a:solidFill>
                  <a:srgbClr val="F69F19"/>
                </a:solidFill>
                <a:latin typeface="Fira Sans Book" panose="020B0503050000020004" pitchFamily="34" charset="0"/>
              </a:rPr>
              <a:t> ERC in </a:t>
            </a:r>
            <a:r>
              <a:rPr lang="de-DE" sz="1600" dirty="0" err="1">
                <a:solidFill>
                  <a:srgbClr val="F69F19"/>
                </a:solidFill>
                <a:latin typeface="Fira Sans Book" panose="020B0503050000020004" pitchFamily="34" charset="0"/>
              </a:rPr>
              <a:t>cooperation</a:t>
            </a:r>
            <a:r>
              <a:rPr lang="de-DE" sz="1600" dirty="0">
                <a:solidFill>
                  <a:srgbClr val="F69F19"/>
                </a:solidFill>
                <a:latin typeface="Fira Sans Book" panose="020B0503050000020004" pitchFamily="34" charset="0"/>
              </a:rPr>
              <a:t> </a:t>
            </a:r>
            <a:r>
              <a:rPr lang="de-DE" sz="1600" dirty="0" err="1">
                <a:solidFill>
                  <a:srgbClr val="F69F19"/>
                </a:solidFill>
                <a:latin typeface="Fira Sans Book" panose="020B0503050000020004" pitchFamily="34" charset="0"/>
              </a:rPr>
              <a:t>with</a:t>
            </a:r>
            <a:r>
              <a:rPr lang="de-DE" sz="1600" dirty="0">
                <a:solidFill>
                  <a:srgbClr val="F69F19"/>
                </a:solidFill>
                <a:latin typeface="Fira Sans Book" panose="020B0503050000020004" pitchFamily="34" charset="0"/>
              </a:rPr>
              <a:t> </a:t>
            </a:r>
            <a:r>
              <a:rPr lang="de-DE" sz="1600" dirty="0" err="1">
                <a:solidFill>
                  <a:srgbClr val="F69F19"/>
                </a:solidFill>
                <a:latin typeface="Fira Sans Book" panose="020B0503050000020004" pitchFamily="34" charset="0"/>
              </a:rPr>
              <a:t>the</a:t>
            </a:r>
            <a:r>
              <a:rPr lang="de-DE" sz="1600" dirty="0">
                <a:solidFill>
                  <a:srgbClr val="F69F19"/>
                </a:solidFill>
                <a:latin typeface="Fira Sans Book" panose="020B0503050000020004" pitchFamily="34" charset="0"/>
              </a:rPr>
              <a:t> EU Bureau </a:t>
            </a:r>
            <a:r>
              <a:rPr lang="de-DE" sz="1600" dirty="0" err="1">
                <a:solidFill>
                  <a:srgbClr val="F69F19"/>
                </a:solidFill>
                <a:latin typeface="Fira Sans Book" panose="020B0503050000020004" pitchFamily="34" charset="0"/>
              </a:rPr>
              <a:t>of</a:t>
            </a:r>
            <a:r>
              <a:rPr lang="de-DE" sz="1600" dirty="0">
                <a:solidFill>
                  <a:srgbClr val="F69F19"/>
                </a:solidFill>
                <a:latin typeface="Fira Sans Book" panose="020B0503050000020004" pitchFamily="34" charset="0"/>
              </a:rPr>
              <a:t> </a:t>
            </a:r>
            <a:r>
              <a:rPr lang="de-DE" sz="1600" dirty="0" err="1">
                <a:solidFill>
                  <a:srgbClr val="F69F19"/>
                </a:solidFill>
                <a:latin typeface="Fira Sans Book" panose="020B0503050000020004" pitchFamily="34" charset="0"/>
              </a:rPr>
              <a:t>the</a:t>
            </a:r>
            <a:r>
              <a:rPr lang="de-DE" sz="1600" dirty="0">
                <a:solidFill>
                  <a:srgbClr val="F69F19"/>
                </a:solidFill>
                <a:latin typeface="Fira Sans Book" panose="020B0503050000020004" pitchFamily="34" charset="0"/>
              </a:rPr>
              <a:t> BMBF </a:t>
            </a:r>
            <a:r>
              <a:rPr lang="de-DE" sz="1600" dirty="0" err="1">
                <a:solidFill>
                  <a:srgbClr val="F69F19"/>
                </a:solidFill>
                <a:latin typeface="Fira Sans Book" panose="020B0503050000020004" pitchFamily="34" charset="0"/>
              </a:rPr>
              <a:t>as</a:t>
            </a:r>
            <a:r>
              <a:rPr lang="de-DE" sz="1600" dirty="0">
                <a:solidFill>
                  <a:srgbClr val="F69F19"/>
                </a:solidFill>
                <a:latin typeface="Fira Sans Book" panose="020B0503050000020004" pitchFamily="34" charset="0"/>
              </a:rPr>
              <a:t> National </a:t>
            </a:r>
            <a:r>
              <a:rPr lang="de-DE" sz="1600" dirty="0" err="1">
                <a:solidFill>
                  <a:srgbClr val="F69F19"/>
                </a:solidFill>
                <a:latin typeface="Fira Sans Book" panose="020B0503050000020004" pitchFamily="34" charset="0"/>
              </a:rPr>
              <a:t>Contact</a:t>
            </a:r>
            <a:r>
              <a:rPr lang="de-DE" sz="1600" dirty="0">
                <a:solidFill>
                  <a:srgbClr val="F69F19"/>
                </a:solidFill>
                <a:latin typeface="Fira Sans Book" panose="020B0503050000020004" pitchFamily="34" charset="0"/>
              </a:rPr>
              <a:t> Point </a:t>
            </a:r>
            <a:r>
              <a:rPr lang="de-DE" sz="1600" dirty="0" err="1">
                <a:solidFill>
                  <a:srgbClr val="F69F19"/>
                </a:solidFill>
                <a:latin typeface="Fira Sans Book" panose="020B0503050000020004" pitchFamily="34" charset="0"/>
              </a:rPr>
              <a:t>for</a:t>
            </a:r>
            <a:r>
              <a:rPr lang="de-DE" sz="1600" dirty="0">
                <a:solidFill>
                  <a:srgbClr val="F69F19"/>
                </a:solidFill>
                <a:latin typeface="Fira Sans Book" panose="020B0503050000020004" pitchFamily="34" charset="0"/>
              </a:rPr>
              <a:t> ERC) </a:t>
            </a:r>
          </a:p>
          <a:p>
            <a:endParaRPr lang="de-DE" sz="2200" dirty="0">
              <a:solidFill>
                <a:srgbClr val="F69F19"/>
              </a:solidFill>
              <a:latin typeface="Fira Sans Book" panose="020B05030500000200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555" y="1175104"/>
            <a:ext cx="648091" cy="3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solidFill>
                  <a:srgbClr val="575756"/>
                </a:solidFill>
              </a:rPr>
              <a:t>Information online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93307" y="6261388"/>
            <a:ext cx="1975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KoWi</a:t>
            </a:r>
            <a:r>
              <a:rPr lang="de-DE" sz="2200" dirty="0">
                <a:solidFill>
                  <a:srgbClr val="575756"/>
                </a:solidFill>
                <a:latin typeface="Fira Sans Book" panose="020B0503050000020004" pitchFamily="34" charset="0"/>
              </a:rPr>
              <a:t> Website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760" y="1503578"/>
            <a:ext cx="5546675" cy="234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8614768" y="3881679"/>
            <a:ext cx="3538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Funding</a:t>
            </a:r>
            <a:r>
              <a:rPr lang="de-DE" sz="2000" dirty="0">
                <a:solidFill>
                  <a:srgbClr val="575756"/>
                </a:solidFill>
                <a:latin typeface="Fira Sans Book" panose="020B0503050000020004" pitchFamily="34" charset="0"/>
              </a:rPr>
              <a:t> &amp; Tenders Portal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622760" y="6539187"/>
            <a:ext cx="249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575756"/>
                </a:solidFill>
                <a:latin typeface="Fira Sans Book" panose="020B0503050000020004" pitchFamily="34" charset="0"/>
              </a:rPr>
              <a:t>European </a:t>
            </a:r>
            <a:r>
              <a:rPr lang="de-DE" sz="20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Commission</a:t>
            </a:r>
            <a:endParaRPr lang="de-DE" sz="2000" dirty="0">
              <a:solidFill>
                <a:srgbClr val="575756"/>
              </a:solidFill>
              <a:latin typeface="Fira Sans Book" panose="020B05030500000200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421261" y="6649404"/>
            <a:ext cx="158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575756"/>
                </a:solidFill>
                <a:latin typeface="Fira Sans Book" panose="020B0503050000020004" pitchFamily="34" charset="0"/>
              </a:rPr>
              <a:t>NCP MSCA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6" y="1503578"/>
            <a:ext cx="6758114" cy="471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760" y="4443873"/>
            <a:ext cx="2693093" cy="19805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7080" y="4443873"/>
            <a:ext cx="2202355" cy="194482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989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7226411" cy="662400"/>
          </a:xfrm>
        </p:spPr>
        <p:txBody>
          <a:bodyPr/>
          <a:lstStyle/>
          <a:p>
            <a:r>
              <a:rPr lang="de-DE" dirty="0">
                <a:solidFill>
                  <a:srgbClr val="575756"/>
                </a:solidFill>
              </a:rPr>
              <a:t>Further </a:t>
            </a:r>
            <a:r>
              <a:rPr lang="de-DE" dirty="0" err="1">
                <a:solidFill>
                  <a:srgbClr val="575756"/>
                </a:solidFill>
              </a:rPr>
              <a:t>information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>
                <a:solidFill>
                  <a:srgbClr val="575756"/>
                </a:solidFill>
              </a:rPr>
              <a:t>documents</a:t>
            </a:r>
            <a:endParaRPr lang="de-DE" dirty="0">
              <a:solidFill>
                <a:srgbClr val="575756"/>
              </a:solidFill>
            </a:endParaRPr>
          </a:p>
        </p:txBody>
      </p:sp>
      <p:sp>
        <p:nvSpPr>
          <p:cNvPr id="8" name="Rechteck 7">
            <a:hlinkClick r:id="rId3"/>
          </p:cNvPr>
          <p:cNvSpPr/>
          <p:nvPr/>
        </p:nvSpPr>
        <p:spPr>
          <a:xfrm>
            <a:off x="399684" y="5887049"/>
            <a:ext cx="3020802" cy="8111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Information </a:t>
            </a:r>
            <a:r>
              <a:rPr lang="de-DE" sz="17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package</a:t>
            </a:r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sz="17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for</a:t>
            </a:r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 Marie </a:t>
            </a:r>
            <a:r>
              <a:rPr lang="de-DE" sz="17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Skłodowska</a:t>
            </a:r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-Curie </a:t>
            </a:r>
            <a:r>
              <a:rPr lang="de-DE" sz="17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fellows</a:t>
            </a:r>
            <a:endParaRPr lang="de-DE" sz="1700" dirty="0">
              <a:solidFill>
                <a:srgbClr val="575756"/>
              </a:solidFill>
              <a:latin typeface="Fira Sans Book" panose="020B0503050000020004" pitchFamily="34" charset="0"/>
            </a:endParaRPr>
          </a:p>
        </p:txBody>
      </p:sp>
      <p:sp>
        <p:nvSpPr>
          <p:cNvPr id="9" name="Rechteck 8">
            <a:hlinkClick r:id="rId4"/>
          </p:cNvPr>
          <p:cNvSpPr/>
          <p:nvPr/>
        </p:nvSpPr>
        <p:spPr>
          <a:xfrm>
            <a:off x="3420486" y="5823451"/>
            <a:ext cx="3020802" cy="12103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Information </a:t>
            </a:r>
            <a:r>
              <a:rPr lang="de-DE" sz="17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note</a:t>
            </a:r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sz="17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for</a:t>
            </a:r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 Marie </a:t>
            </a:r>
            <a:r>
              <a:rPr lang="de-DE" sz="17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Skłodowska</a:t>
            </a:r>
            <a:r>
              <a:rPr lang="de-DE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-Curie DN </a:t>
            </a:r>
            <a:r>
              <a:rPr lang="de-DE" sz="17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fellows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hteck 9">
            <a:hlinkClick r:id="rId5"/>
          </p:cNvPr>
          <p:cNvSpPr/>
          <p:nvPr/>
        </p:nvSpPr>
        <p:spPr>
          <a:xfrm>
            <a:off x="7258519" y="5884177"/>
            <a:ext cx="2474972" cy="13019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Information note for Marie </a:t>
            </a:r>
            <a:r>
              <a:rPr lang="en-US" sz="17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Skłodowska</a:t>
            </a:r>
            <a:r>
              <a:rPr lang="en-US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-Curie COFUND fellows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700" i="0" u="none" strike="noStrike" kern="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Grafik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19" y="2076930"/>
            <a:ext cx="2549068" cy="3586788"/>
          </a:xfrm>
          <a:prstGeom prst="rect">
            <a:avLst/>
          </a:prstGeom>
          <a:ln w="6350" cap="sq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68" y="2094505"/>
            <a:ext cx="2532779" cy="3609781"/>
          </a:xfrm>
          <a:prstGeom prst="rect">
            <a:avLst/>
          </a:prstGeom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4" y="2094505"/>
            <a:ext cx="2518313" cy="3594337"/>
          </a:xfrm>
          <a:prstGeom prst="rect">
            <a:avLst/>
          </a:prstGeom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>
            <a:hlinkClick r:id="rId12"/>
            <a:extLst>
              <a:ext uri="{FF2B5EF4-FFF2-40B4-BE49-F238E27FC236}">
                <a16:creationId xmlns:a16="http://schemas.microsoft.com/office/drawing/2014/main" id="{C61E07E7-6839-4EC3-AEEC-3FA5FB2E3B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538" y="2065958"/>
            <a:ext cx="2549068" cy="3622359"/>
          </a:xfrm>
          <a:prstGeom prst="rect">
            <a:avLst/>
          </a:prstGeom>
          <a:ln w="6350" cap="sq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hteck 14">
            <a:hlinkClick r:id="rId5"/>
            <a:extLst>
              <a:ext uri="{FF2B5EF4-FFF2-40B4-BE49-F238E27FC236}">
                <a16:creationId xmlns:a16="http://schemas.microsoft.com/office/drawing/2014/main" id="{F77AB81B-1603-4314-B78F-E4891B56FAE0}"/>
              </a:ext>
            </a:extLst>
          </p:cNvPr>
          <p:cNvSpPr/>
          <p:nvPr/>
        </p:nvSpPr>
        <p:spPr>
          <a:xfrm>
            <a:off x="10550722" y="5975714"/>
            <a:ext cx="2502884" cy="12103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Information note for Marie </a:t>
            </a:r>
            <a:r>
              <a:rPr lang="en-US" sz="17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Skłodowska</a:t>
            </a:r>
            <a:r>
              <a:rPr lang="en-US" sz="1700" dirty="0">
                <a:solidFill>
                  <a:srgbClr val="575756"/>
                </a:solidFill>
                <a:latin typeface="Fira Sans Book" panose="020B0503050000020004" pitchFamily="34" charset="0"/>
              </a:rPr>
              <a:t>-Curie staff members in Staff Exchanges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700" i="0" u="none" strike="noStrike" kern="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7661964" cy="662400"/>
          </a:xfrm>
        </p:spPr>
        <p:txBody>
          <a:bodyPr/>
          <a:lstStyle/>
          <a:p>
            <a:r>
              <a:rPr lang="de-DE" dirty="0" err="1">
                <a:solidFill>
                  <a:srgbClr val="575756"/>
                </a:solidFill>
                <a:ea typeface="Verdana" pitchFamily="34" charset="0"/>
                <a:cs typeface="Verdana" pitchFamily="34" charset="0"/>
              </a:rPr>
              <a:t>Contact</a:t>
            </a:r>
            <a:r>
              <a:rPr lang="de-DE" dirty="0">
                <a:solidFill>
                  <a:srgbClr val="575756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>
                <a:solidFill>
                  <a:srgbClr val="575756"/>
                </a:solidFill>
                <a:ea typeface="Verdana" pitchFamily="34" charset="0"/>
                <a:cs typeface="Verdana" pitchFamily="34" charset="0"/>
              </a:rPr>
              <a:t>Persons</a:t>
            </a:r>
            <a:r>
              <a:rPr lang="de-DE" dirty="0">
                <a:solidFill>
                  <a:srgbClr val="575756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de-DE" dirty="0">
                <a:solidFill>
                  <a:srgbClr val="F69F19"/>
                </a:solidFill>
                <a:ea typeface="Verdana" pitchFamily="34" charset="0"/>
                <a:cs typeface="Verdana" pitchFamily="34" charset="0"/>
              </a:rPr>
              <a:t>ERC/MSCA</a:t>
            </a:r>
            <a:endParaRPr lang="de-DE" dirty="0">
              <a:solidFill>
                <a:srgbClr val="F69F19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46984" y="3320327"/>
            <a:ext cx="3096344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F69F19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KoWi</a:t>
            </a:r>
            <a:r>
              <a:rPr lang="de-DE" sz="2000" dirty="0">
                <a:solidFill>
                  <a:srgbClr val="F69F19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 Team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844824" y="2151341"/>
            <a:ext cx="2375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Isabel Herzhoff 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Head </a:t>
            </a:r>
            <a:r>
              <a:rPr lang="de-DE" sz="1100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100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team</a:t>
            </a: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+49-228-95997-14</a:t>
            </a:r>
            <a:b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</a:b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isabel.herzhoff@kowi.de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322255" y="5073884"/>
            <a:ext cx="2355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Dominik Maas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MSCA &amp; ERC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+49-228-95997-13 </a:t>
            </a:r>
            <a:b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</a:b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dominik.maas@kowi.de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6574356" y="6092563"/>
            <a:ext cx="161614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Project </a:t>
            </a:r>
            <a:r>
              <a:rPr lang="de-DE" sz="1100" b="1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management</a:t>
            </a:r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:</a:t>
            </a:r>
            <a:endParaRPr lang="de-DE" sz="1100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Sebastian Claus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Yvette Gafinen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Cristina Condovici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Sarah Henkel</a:t>
            </a:r>
          </a:p>
        </p:txBody>
      </p:sp>
      <p:pic>
        <p:nvPicPr>
          <p:cNvPr id="42" name="Grafik 4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7" y="2151341"/>
            <a:ext cx="1029600" cy="687600"/>
          </a:xfrm>
          <a:prstGeom prst="rect">
            <a:avLst/>
          </a:prstGeom>
        </p:spPr>
      </p:pic>
      <p:sp>
        <p:nvSpPr>
          <p:cNvPr id="43" name="Rechteck 42"/>
          <p:cNvSpPr/>
          <p:nvPr/>
        </p:nvSpPr>
        <p:spPr>
          <a:xfrm>
            <a:off x="2322255" y="2166060"/>
            <a:ext cx="2537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Dr. Kristina Wien</a:t>
            </a:r>
            <a:endParaRPr lang="de-DE" sz="1100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Head </a:t>
            </a:r>
            <a:r>
              <a:rPr lang="de-DE" sz="1100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100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team</a:t>
            </a: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+49-228-95997-15</a:t>
            </a:r>
            <a:b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</a:b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kristina.wien@kowi.de</a:t>
            </a:r>
          </a:p>
        </p:txBody>
      </p:sp>
      <p:pic>
        <p:nvPicPr>
          <p:cNvPr id="45" name="Grafik 4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80" y="3997433"/>
            <a:ext cx="1029600" cy="687600"/>
          </a:xfrm>
          <a:prstGeom prst="rect">
            <a:avLst/>
          </a:prstGeom>
        </p:spPr>
      </p:pic>
      <p:pic>
        <p:nvPicPr>
          <p:cNvPr id="4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98" y="5073884"/>
            <a:ext cx="1029600" cy="6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98" y="2151341"/>
            <a:ext cx="1029600" cy="687600"/>
          </a:xfrm>
          <a:prstGeom prst="rect">
            <a:avLst/>
          </a:prstGeom>
          <a:noFill/>
        </p:spPr>
      </p:pic>
      <p:pic>
        <p:nvPicPr>
          <p:cNvPr id="48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17" y="6190421"/>
            <a:ext cx="1029600" cy="687600"/>
          </a:xfrm>
          <a:prstGeom prst="rect">
            <a:avLst/>
          </a:prstGeom>
          <a:noFill/>
        </p:spPr>
      </p:pic>
      <p:pic>
        <p:nvPicPr>
          <p:cNvPr id="49" name="Grafik 2" descr="image00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99" y="6092563"/>
            <a:ext cx="1029600" cy="6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hteck 50"/>
          <p:cNvSpPr/>
          <p:nvPr/>
        </p:nvSpPr>
        <p:spPr>
          <a:xfrm>
            <a:off x="10696594" y="5073884"/>
            <a:ext cx="22887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Katharina Spannhake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MSCA &amp; ERC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+49-228-95997-17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katharina.spannhake@kowi.de</a:t>
            </a:r>
          </a:p>
        </p:txBody>
      </p:sp>
      <p:pic>
        <p:nvPicPr>
          <p:cNvPr id="52" name="Picture 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0380" y="5073884"/>
            <a:ext cx="1029600" cy="687600"/>
          </a:xfrm>
          <a:prstGeom prst="rect">
            <a:avLst/>
          </a:prstGeom>
          <a:noFill/>
        </p:spPr>
      </p:pic>
      <p:sp>
        <p:nvSpPr>
          <p:cNvPr id="53" name="Rechteck 52"/>
          <p:cNvSpPr/>
          <p:nvPr/>
        </p:nvSpPr>
        <p:spPr>
          <a:xfrm>
            <a:off x="2316474" y="6190421"/>
            <a:ext cx="1903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Martin </a:t>
            </a:r>
            <a:r>
              <a:rPr lang="de-DE" sz="1100" b="1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Winger</a:t>
            </a:r>
            <a:endParaRPr lang="de-DE" sz="1100" b="1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ERC 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+32-2-54802-21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martin.winger@kowi.de</a:t>
            </a:r>
          </a:p>
        </p:txBody>
      </p:sp>
      <p:sp>
        <p:nvSpPr>
          <p:cNvPr id="54" name="Textplatzhalter 53"/>
          <p:cNvSpPr>
            <a:spLocks noGrp="1"/>
          </p:cNvSpPr>
          <p:nvPr>
            <p:ph type="body" sz="quarter" idx="16"/>
          </p:nvPr>
        </p:nvSpPr>
        <p:spPr>
          <a:xfrm>
            <a:off x="946984" y="1417438"/>
            <a:ext cx="2806968" cy="382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 err="1">
                <a:solidFill>
                  <a:srgbClr val="F69F19"/>
                </a:solidFill>
                <a:ea typeface="Verdana" pitchFamily="34" charset="0"/>
                <a:cs typeface="Verdana" pitchFamily="34" charset="0"/>
              </a:rPr>
              <a:t>Coordination</a:t>
            </a:r>
            <a:endParaRPr lang="de-DE" dirty="0">
              <a:solidFill>
                <a:srgbClr val="F69F1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10696594" y="3997433"/>
            <a:ext cx="1903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Dunja Hofmann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MSCA &amp; ERC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+49-228-95997-26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dunja.hofmann@kowi.de</a:t>
            </a:r>
          </a:p>
        </p:txBody>
      </p:sp>
      <p:sp>
        <p:nvSpPr>
          <p:cNvPr id="26" name="Rechteck 25"/>
          <p:cNvSpPr/>
          <p:nvPr/>
        </p:nvSpPr>
        <p:spPr>
          <a:xfrm>
            <a:off x="6574356" y="5073884"/>
            <a:ext cx="2063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Byron Schirbock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MSCA &amp; ERC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+49-228-95997-27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byron.schirbock@kowi.de</a:t>
            </a:r>
          </a:p>
        </p:txBody>
      </p:sp>
      <p:pic>
        <p:nvPicPr>
          <p:cNvPr id="27" name="Picture 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99" y="5073884"/>
            <a:ext cx="1029600" cy="686399"/>
          </a:xfrm>
          <a:prstGeom prst="rect">
            <a:avLst/>
          </a:prstGeom>
          <a:noFill/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4109" y="4054004"/>
            <a:ext cx="902130" cy="687600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6574356" y="3997433"/>
            <a:ext cx="3502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Sarah Henkel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MSCA</a:t>
            </a:r>
            <a:endParaRPr lang="de-DE" sz="1100" b="1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+49-228-95997-21</a:t>
            </a:r>
            <a:b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</a:br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sarah.henkel@kowi.de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C25D9A1-20FA-4E95-9E5E-732278FFED50}"/>
              </a:ext>
            </a:extLst>
          </p:cNvPr>
          <p:cNvSpPr/>
          <p:nvPr/>
        </p:nvSpPr>
        <p:spPr>
          <a:xfrm>
            <a:off x="2376284" y="4035709"/>
            <a:ext cx="2091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Laura Willems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MSCA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+49-228-95997-23</a:t>
            </a:r>
          </a:p>
          <a:p>
            <a:r>
              <a:rPr lang="de-DE" sz="11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laura.willems@kowi.de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5C0DB66-01E8-4905-BA68-C9B3764883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117" y="4030705"/>
            <a:ext cx="994005" cy="71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                           </a:t>
            </a:r>
            <a:br>
              <a:rPr lang="de-DE" dirty="0"/>
            </a:br>
            <a:endParaRPr lang="de-DE" sz="2691" dirty="0">
              <a:solidFill>
                <a:srgbClr val="575756"/>
              </a:solidFill>
              <a:latin typeface="Fira Sans Medium" panose="020B0603050000020004" pitchFamily="34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9258" t="48750" r="39648" b="16562"/>
          <a:stretch>
            <a:fillRect/>
          </a:stretch>
        </p:blipFill>
        <p:spPr bwMode="auto">
          <a:xfrm>
            <a:off x="5656274" y="1803551"/>
            <a:ext cx="1620922" cy="15034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9258" t="48750" r="39648" b="16562"/>
          <a:stretch>
            <a:fillRect/>
          </a:stretch>
        </p:blipFill>
        <p:spPr bwMode="auto">
          <a:xfrm>
            <a:off x="8988578" y="1559724"/>
            <a:ext cx="1620922" cy="15034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1755040" y="3916720"/>
            <a:ext cx="3332304" cy="64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6" b="1" dirty="0"/>
              <a:t>MSC-</a:t>
            </a:r>
            <a:r>
              <a:rPr lang="de-DE" sz="1806" b="1" dirty="0" err="1"/>
              <a:t>Postdoctoral</a:t>
            </a:r>
            <a:r>
              <a:rPr lang="de-DE" sz="1806" b="1" dirty="0"/>
              <a:t> Fellowship</a:t>
            </a:r>
          </a:p>
          <a:p>
            <a:r>
              <a:rPr lang="de-DE" sz="1806" dirty="0" err="1"/>
              <a:t>PostDocs</a:t>
            </a:r>
            <a:r>
              <a:rPr lang="de-DE" sz="1806" dirty="0"/>
              <a:t> </a:t>
            </a:r>
            <a:r>
              <a:rPr lang="de-DE" sz="1806" dirty="0" err="1"/>
              <a:t>up</a:t>
            </a:r>
            <a:r>
              <a:rPr lang="de-DE" sz="1806" dirty="0"/>
              <a:t> </a:t>
            </a:r>
            <a:r>
              <a:rPr lang="de-DE" sz="1806" dirty="0" err="1"/>
              <a:t>to</a:t>
            </a:r>
            <a:r>
              <a:rPr lang="de-DE" sz="1806" dirty="0"/>
              <a:t> 8 </a:t>
            </a:r>
            <a:r>
              <a:rPr lang="de-DE" sz="1806" dirty="0" err="1"/>
              <a:t>years</a:t>
            </a:r>
            <a:r>
              <a:rPr lang="de-DE" sz="1806" dirty="0"/>
              <a:t> after </a:t>
            </a:r>
            <a:r>
              <a:rPr lang="de-DE" sz="1806" dirty="0" err="1"/>
              <a:t>PhD</a:t>
            </a:r>
            <a:endParaRPr lang="de-DE" sz="1806" dirty="0"/>
          </a:p>
        </p:txBody>
      </p:sp>
      <p:sp>
        <p:nvSpPr>
          <p:cNvPr id="10" name="Textfeld 9"/>
          <p:cNvSpPr txBox="1"/>
          <p:nvPr/>
        </p:nvSpPr>
        <p:spPr>
          <a:xfrm>
            <a:off x="5412447" y="3266514"/>
            <a:ext cx="2844649" cy="92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6" b="1" dirty="0"/>
              <a:t>ERC-</a:t>
            </a:r>
            <a:r>
              <a:rPr lang="de-DE" sz="1806" b="1" dirty="0" err="1"/>
              <a:t>Starting</a:t>
            </a:r>
            <a:r>
              <a:rPr lang="de-DE" sz="1806" b="1" dirty="0"/>
              <a:t> Grant</a:t>
            </a:r>
          </a:p>
          <a:p>
            <a:r>
              <a:rPr lang="de-DE" sz="1806" dirty="0" err="1"/>
              <a:t>PostDocs</a:t>
            </a:r>
            <a:r>
              <a:rPr lang="de-DE" sz="1806" dirty="0"/>
              <a:t> 2 -7 </a:t>
            </a:r>
            <a:r>
              <a:rPr lang="de-DE" sz="1806" dirty="0" err="1"/>
              <a:t>years</a:t>
            </a:r>
            <a:r>
              <a:rPr lang="de-DE" sz="1806" dirty="0"/>
              <a:t> after </a:t>
            </a:r>
            <a:r>
              <a:rPr lang="de-DE" sz="1806" dirty="0" err="1"/>
              <a:t>PhD</a:t>
            </a:r>
            <a:endParaRPr lang="de-DE" sz="1806" dirty="0"/>
          </a:p>
        </p:txBody>
      </p:sp>
      <p:sp>
        <p:nvSpPr>
          <p:cNvPr id="11" name="Textfeld 10"/>
          <p:cNvSpPr txBox="1"/>
          <p:nvPr/>
        </p:nvSpPr>
        <p:spPr>
          <a:xfrm>
            <a:off x="9031929" y="3063158"/>
            <a:ext cx="2925925" cy="92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6" b="1" dirty="0"/>
              <a:t>ERC-</a:t>
            </a:r>
            <a:r>
              <a:rPr lang="de-DE" sz="1806" b="1" dirty="0" err="1"/>
              <a:t>Consolidator</a:t>
            </a:r>
            <a:r>
              <a:rPr lang="de-DE" sz="1806" b="1" dirty="0"/>
              <a:t> Grant</a:t>
            </a:r>
          </a:p>
          <a:p>
            <a:r>
              <a:rPr lang="de-DE" sz="1806" dirty="0" err="1"/>
              <a:t>PostDoc</a:t>
            </a:r>
            <a:r>
              <a:rPr lang="de-DE" sz="1806" dirty="0"/>
              <a:t> 7 – 12 </a:t>
            </a:r>
            <a:r>
              <a:rPr lang="de-DE" sz="1806" dirty="0" err="1"/>
              <a:t>years</a:t>
            </a:r>
            <a:r>
              <a:rPr lang="de-DE" sz="1806" dirty="0"/>
              <a:t> after </a:t>
            </a:r>
            <a:r>
              <a:rPr lang="de-DE" sz="1806" dirty="0" err="1"/>
              <a:t>PhD</a:t>
            </a:r>
            <a:endParaRPr lang="de-DE" sz="1806" dirty="0"/>
          </a:p>
        </p:txBody>
      </p:sp>
      <p:sp>
        <p:nvSpPr>
          <p:cNvPr id="12" name="Textfeld 11"/>
          <p:cNvSpPr txBox="1"/>
          <p:nvPr/>
        </p:nvSpPr>
        <p:spPr>
          <a:xfrm>
            <a:off x="4523384" y="5295295"/>
            <a:ext cx="3169752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6" b="1" dirty="0"/>
              <a:t>MSC–SE/DN</a:t>
            </a:r>
          </a:p>
          <a:p>
            <a:r>
              <a:rPr lang="de-DE" sz="1806" dirty="0" err="1"/>
              <a:t>Doctoral</a:t>
            </a:r>
            <a:r>
              <a:rPr lang="de-DE" sz="1806" dirty="0"/>
              <a:t> </a:t>
            </a:r>
            <a:r>
              <a:rPr lang="de-DE" sz="1806" dirty="0" err="1"/>
              <a:t>training</a:t>
            </a:r>
            <a:r>
              <a:rPr lang="de-DE" sz="1806" dirty="0"/>
              <a:t> </a:t>
            </a:r>
            <a:r>
              <a:rPr lang="de-DE" sz="1806" dirty="0" err="1"/>
              <a:t>and</a:t>
            </a:r>
            <a:r>
              <a:rPr lang="de-DE" sz="1806" dirty="0"/>
              <a:t> </a:t>
            </a:r>
            <a:r>
              <a:rPr lang="de-DE" sz="1806" dirty="0" err="1"/>
              <a:t>staff</a:t>
            </a:r>
            <a:r>
              <a:rPr lang="de-DE" sz="1806" dirty="0"/>
              <a:t> </a:t>
            </a:r>
            <a:r>
              <a:rPr lang="de-DE" sz="1806" dirty="0" err="1"/>
              <a:t>exchanges</a:t>
            </a:r>
            <a:r>
              <a:rPr lang="de-DE" sz="1806" dirty="0"/>
              <a:t> in a </a:t>
            </a:r>
            <a:r>
              <a:rPr lang="de-DE" sz="1806" dirty="0" err="1"/>
              <a:t>research</a:t>
            </a:r>
            <a:r>
              <a:rPr lang="de-DE" sz="1806" dirty="0"/>
              <a:t> </a:t>
            </a:r>
            <a:r>
              <a:rPr lang="de-DE" sz="1806" dirty="0" err="1"/>
              <a:t>network</a:t>
            </a:r>
            <a:r>
              <a:rPr lang="de-DE" sz="1806" dirty="0"/>
              <a:t> </a:t>
            </a:r>
            <a:r>
              <a:rPr lang="de-DE" sz="1806" dirty="0" err="1"/>
              <a:t>of</a:t>
            </a:r>
            <a:r>
              <a:rPr lang="de-DE" sz="1806" dirty="0"/>
              <a:t> </a:t>
            </a:r>
            <a:r>
              <a:rPr lang="de-DE" sz="1806" dirty="0" err="1"/>
              <a:t>institutions</a:t>
            </a:r>
            <a:endParaRPr lang="de-DE" sz="1806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3949484" y="2616308"/>
            <a:ext cx="1544238" cy="3251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7385813" y="2209930"/>
            <a:ext cx="1544238" cy="3251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39258" t="48750" r="39648" b="16562"/>
          <a:stretch>
            <a:fillRect/>
          </a:stretch>
        </p:blipFill>
        <p:spPr bwMode="auto">
          <a:xfrm>
            <a:off x="7446635" y="4441733"/>
            <a:ext cx="1620922" cy="15034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extfeld 17"/>
          <p:cNvSpPr txBox="1"/>
          <p:nvPr/>
        </p:nvSpPr>
        <p:spPr>
          <a:xfrm>
            <a:off x="9029833" y="4780666"/>
            <a:ext cx="2844649" cy="92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6" b="1" dirty="0"/>
              <a:t>ERC-</a:t>
            </a:r>
            <a:r>
              <a:rPr lang="de-DE" sz="1806" b="1" dirty="0" err="1"/>
              <a:t>Synergy</a:t>
            </a:r>
            <a:r>
              <a:rPr lang="de-DE" sz="1806" b="1" dirty="0"/>
              <a:t> Grant</a:t>
            </a:r>
          </a:p>
          <a:p>
            <a:r>
              <a:rPr lang="de-DE" sz="1806" dirty="0"/>
              <a:t>Collaborative </a:t>
            </a:r>
            <a:r>
              <a:rPr lang="de-DE" sz="1806" dirty="0" err="1"/>
              <a:t>projects</a:t>
            </a:r>
            <a:r>
              <a:rPr lang="de-DE" sz="1806" dirty="0"/>
              <a:t> </a:t>
            </a:r>
            <a:r>
              <a:rPr lang="de-DE" sz="1806" dirty="0" err="1"/>
              <a:t>of</a:t>
            </a:r>
            <a:r>
              <a:rPr lang="de-DE" sz="1806" dirty="0"/>
              <a:t> 2-4 PIs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931738" y="3632422"/>
            <a:ext cx="3517193" cy="1498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41" y="5295294"/>
            <a:ext cx="1392634" cy="138615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75" y="2448452"/>
            <a:ext cx="1392634" cy="1386157"/>
          </a:xfrm>
          <a:prstGeom prst="rect">
            <a:avLst/>
          </a:prstGeom>
        </p:spPr>
      </p:pic>
      <p:sp>
        <p:nvSpPr>
          <p:cNvPr id="16" name="Textplatzhalter 3"/>
          <p:cNvSpPr txBox="1">
            <a:spLocks/>
          </p:cNvSpPr>
          <p:nvPr/>
        </p:nvSpPr>
        <p:spPr>
          <a:xfrm>
            <a:off x="420878" y="273488"/>
            <a:ext cx="13075269" cy="660227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Wingdings" pitchFamily="2" charset="2"/>
              <a:buChar char="§"/>
              <a:defRPr sz="2000" kern="1200">
                <a:solidFill>
                  <a:srgbClr val="292929"/>
                </a:solidFill>
                <a:latin typeface="Fira Sans Book" panose="020B0503050000020004" pitchFamily="34" charset="0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 lang="de-DE" sz="1800" kern="1200" dirty="0" smtClean="0">
                <a:solidFill>
                  <a:srgbClr val="292929"/>
                </a:solidFill>
                <a:latin typeface="Fira Sans Book" panose="020B05030500000200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§"/>
              <a:defRPr lang="de-DE" sz="1600" kern="1200" dirty="0" smtClean="0">
                <a:solidFill>
                  <a:srgbClr val="292929"/>
                </a:solidFill>
                <a:latin typeface="Fira Sans Book" panose="020B05030500000200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91" dirty="0">
                <a:solidFill>
                  <a:srgbClr val="575756"/>
                </a:solidFill>
                <a:latin typeface="Fira Sans Medium" panose="020B0603050000020004" pitchFamily="34" charset="0"/>
              </a:rPr>
              <a:t>Pathways</a:t>
            </a:r>
            <a:r>
              <a:rPr lang="en-GB" dirty="0"/>
              <a:t> </a:t>
            </a:r>
            <a:r>
              <a:rPr lang="en-GB" sz="2691" dirty="0">
                <a:solidFill>
                  <a:srgbClr val="575756"/>
                </a:solidFill>
                <a:latin typeface="Fira Sans Medium" panose="020B0603050000020004" pitchFamily="34" charset="0"/>
              </a:rPr>
              <a:t>of Funding</a:t>
            </a:r>
          </a:p>
        </p:txBody>
      </p:sp>
    </p:spTree>
    <p:extLst>
      <p:ext uri="{BB962C8B-B14F-4D97-AF65-F5344CB8AC3E}">
        <p14:creationId xmlns:p14="http://schemas.microsoft.com/office/powerpoint/2010/main" val="277887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3764785" y="4623631"/>
            <a:ext cx="10612800" cy="3279600"/>
          </a:xfrm>
        </p:spPr>
        <p:txBody>
          <a:bodyPr/>
          <a:lstStyle/>
          <a:p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Marie </a:t>
            </a:r>
            <a:r>
              <a:rPr lang="de-DE" sz="2700" dirty="0" err="1">
                <a:solidFill>
                  <a:srgbClr val="575756"/>
                </a:solidFill>
                <a:latin typeface="Fira Sans Medium" panose="020B0603050000020004" pitchFamily="34" charset="0"/>
              </a:rPr>
              <a:t>Sklodowska</a:t>
            </a:r>
            <a:r>
              <a:rPr lang="de-DE" sz="2700" dirty="0">
                <a:solidFill>
                  <a:srgbClr val="575756"/>
                </a:solidFill>
                <a:latin typeface="Fira Sans Medium" panose="020B0603050000020004" pitchFamily="34" charset="0"/>
              </a:rPr>
              <a:t>-Curie Actions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304" y="2464781"/>
            <a:ext cx="1392634" cy="13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5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92" y="1386042"/>
            <a:ext cx="5493955" cy="5550336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8840569" cy="662400"/>
          </a:xfrm>
        </p:spPr>
        <p:txBody>
          <a:bodyPr/>
          <a:lstStyle/>
          <a:p>
            <a:r>
              <a:rPr lang="de-DE" dirty="0"/>
              <a:t>Marie </a:t>
            </a:r>
            <a:r>
              <a:rPr lang="de-DE" dirty="0" err="1"/>
              <a:t>Skłodowska</a:t>
            </a:r>
            <a:r>
              <a:rPr lang="de-DE" dirty="0"/>
              <a:t>-Curie Actions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Horizon</a:t>
            </a:r>
            <a:r>
              <a:rPr lang="de-DE" dirty="0"/>
              <a:t> Europe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702" y="1963122"/>
            <a:ext cx="5878087" cy="440169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240253" y="2117255"/>
            <a:ext cx="33584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Doctoral Networks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F69F19"/>
                </a:solidFill>
                <a:latin typeface="Fira Sans Book" panose="020B0503050000020004" pitchFamily="34" charset="0"/>
              </a:rPr>
              <a:t>Postdoctoral Fellowships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Staff Exchanges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Co-funding of regional, national and international programmes (COFUND)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MSCA and Citizens</a:t>
            </a:r>
          </a:p>
        </p:txBody>
      </p:sp>
    </p:spTree>
    <p:extLst>
      <p:ext uri="{BB962C8B-B14F-4D97-AF65-F5344CB8AC3E}">
        <p14:creationId xmlns:p14="http://schemas.microsoft.com/office/powerpoint/2010/main" val="161306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12623588" cy="68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>
                <a:solidFill>
                  <a:srgbClr val="575756"/>
                </a:solidFill>
              </a:rPr>
              <a:t>Marie Skłodowska-Curie Postdoctoral Fellowships – </a:t>
            </a:r>
            <a:r>
              <a:rPr lang="en-GB" dirty="0">
                <a:solidFill>
                  <a:srgbClr val="575756"/>
                </a:solidFill>
              </a:rPr>
              <a:t>Aims</a:t>
            </a:r>
            <a:r>
              <a:rPr lang="de-DE" dirty="0">
                <a:solidFill>
                  <a:srgbClr val="575756"/>
                </a:solidFill>
              </a:rPr>
              <a:t> 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5464157" y="1928750"/>
            <a:ext cx="365665" cy="382741"/>
            <a:chOff x="3428433" y="2060848"/>
            <a:chExt cx="351479" cy="352338"/>
          </a:xfrm>
        </p:grpSpPr>
        <p:sp>
          <p:nvSpPr>
            <p:cNvPr id="32" name="Web Icon"/>
            <p:cNvSpPr>
              <a:spLocks noChangeAspect="1" noEditPoints="1"/>
            </p:cNvSpPr>
            <p:nvPr/>
          </p:nvSpPr>
          <p:spPr bwMode="auto">
            <a:xfrm>
              <a:off x="3499320" y="2131165"/>
              <a:ext cx="209706" cy="211698"/>
            </a:xfrm>
            <a:custGeom>
              <a:avLst/>
              <a:gdLst>
                <a:gd name="T0" fmla="*/ 790 w 790"/>
                <a:gd name="T1" fmla="*/ 395 h 790"/>
                <a:gd name="T2" fmla="*/ 0 w 790"/>
                <a:gd name="T3" fmla="*/ 395 h 790"/>
                <a:gd name="T4" fmla="*/ 57 w 790"/>
                <a:gd name="T5" fmla="*/ 367 h 790"/>
                <a:gd name="T6" fmla="*/ 188 w 790"/>
                <a:gd name="T7" fmla="*/ 235 h 790"/>
                <a:gd name="T8" fmla="*/ 57 w 790"/>
                <a:gd name="T9" fmla="*/ 367 h 790"/>
                <a:gd name="T10" fmla="*/ 151 w 790"/>
                <a:gd name="T11" fmla="*/ 160 h 790"/>
                <a:gd name="T12" fmla="*/ 253 w 790"/>
                <a:gd name="T13" fmla="*/ 88 h 790"/>
                <a:gd name="T14" fmla="*/ 367 w 790"/>
                <a:gd name="T15" fmla="*/ 268 h 790"/>
                <a:gd name="T16" fmla="*/ 226 w 790"/>
                <a:gd name="T17" fmla="*/ 367 h 790"/>
                <a:gd name="T18" fmla="*/ 367 w 790"/>
                <a:gd name="T19" fmla="*/ 61 h 790"/>
                <a:gd name="T20" fmla="*/ 367 w 790"/>
                <a:gd name="T21" fmla="*/ 211 h 790"/>
                <a:gd name="T22" fmla="*/ 732 w 790"/>
                <a:gd name="T23" fmla="*/ 367 h 790"/>
                <a:gd name="T24" fmla="*/ 601 w 790"/>
                <a:gd name="T25" fmla="*/ 235 h 790"/>
                <a:gd name="T26" fmla="*/ 732 w 790"/>
                <a:gd name="T27" fmla="*/ 367 h 790"/>
                <a:gd name="T28" fmla="*/ 585 w 790"/>
                <a:gd name="T29" fmla="*/ 183 h 790"/>
                <a:gd name="T30" fmla="*/ 537 w 790"/>
                <a:gd name="T31" fmla="*/ 88 h 790"/>
                <a:gd name="T32" fmla="*/ 564 w 790"/>
                <a:gd name="T33" fmla="*/ 367 h 790"/>
                <a:gd name="T34" fmla="*/ 423 w 790"/>
                <a:gd name="T35" fmla="*/ 268 h 790"/>
                <a:gd name="T36" fmla="*/ 423 w 790"/>
                <a:gd name="T37" fmla="*/ 61 h 790"/>
                <a:gd name="T38" fmla="*/ 532 w 790"/>
                <a:gd name="T39" fmla="*/ 197 h 790"/>
                <a:gd name="T40" fmla="*/ 732 w 790"/>
                <a:gd name="T41" fmla="*/ 424 h 790"/>
                <a:gd name="T42" fmla="*/ 601 w 790"/>
                <a:gd name="T43" fmla="*/ 556 h 790"/>
                <a:gd name="T44" fmla="*/ 732 w 790"/>
                <a:gd name="T45" fmla="*/ 424 h 790"/>
                <a:gd name="T46" fmla="*/ 639 w 790"/>
                <a:gd name="T47" fmla="*/ 631 h 790"/>
                <a:gd name="T48" fmla="*/ 537 w 790"/>
                <a:gd name="T49" fmla="*/ 703 h 790"/>
                <a:gd name="T50" fmla="*/ 423 w 790"/>
                <a:gd name="T51" fmla="*/ 523 h 790"/>
                <a:gd name="T52" fmla="*/ 564 w 790"/>
                <a:gd name="T53" fmla="*/ 424 h 790"/>
                <a:gd name="T54" fmla="*/ 423 w 790"/>
                <a:gd name="T55" fmla="*/ 729 h 790"/>
                <a:gd name="T56" fmla="*/ 423 w 790"/>
                <a:gd name="T57" fmla="*/ 579 h 790"/>
                <a:gd name="T58" fmla="*/ 57 w 790"/>
                <a:gd name="T59" fmla="*/ 424 h 790"/>
                <a:gd name="T60" fmla="*/ 188 w 790"/>
                <a:gd name="T61" fmla="*/ 556 h 790"/>
                <a:gd name="T62" fmla="*/ 57 w 790"/>
                <a:gd name="T63" fmla="*/ 424 h 790"/>
                <a:gd name="T64" fmla="*/ 205 w 790"/>
                <a:gd name="T65" fmla="*/ 608 h 790"/>
                <a:gd name="T66" fmla="*/ 253 w 790"/>
                <a:gd name="T67" fmla="*/ 703 h 790"/>
                <a:gd name="T68" fmla="*/ 226 w 790"/>
                <a:gd name="T69" fmla="*/ 424 h 790"/>
                <a:gd name="T70" fmla="*/ 367 w 790"/>
                <a:gd name="T71" fmla="*/ 523 h 790"/>
                <a:gd name="T72" fmla="*/ 367 w 790"/>
                <a:gd name="T73" fmla="*/ 729 h 790"/>
                <a:gd name="T74" fmla="*/ 258 w 790"/>
                <a:gd name="T75" fmla="*/ 59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0" h="790">
                  <a:moveTo>
                    <a:pt x="395" y="0"/>
                  </a:moveTo>
                  <a:cubicBezTo>
                    <a:pt x="613" y="0"/>
                    <a:pt x="790" y="177"/>
                    <a:pt x="790" y="395"/>
                  </a:cubicBezTo>
                  <a:cubicBezTo>
                    <a:pt x="790" y="614"/>
                    <a:pt x="613" y="790"/>
                    <a:pt x="395" y="790"/>
                  </a:cubicBezTo>
                  <a:cubicBezTo>
                    <a:pt x="177" y="790"/>
                    <a:pt x="0" y="614"/>
                    <a:pt x="0" y="395"/>
                  </a:cubicBezTo>
                  <a:cubicBezTo>
                    <a:pt x="0" y="177"/>
                    <a:pt x="177" y="0"/>
                    <a:pt x="395" y="0"/>
                  </a:cubicBezTo>
                  <a:close/>
                  <a:moveTo>
                    <a:pt x="57" y="367"/>
                  </a:moveTo>
                  <a:lnTo>
                    <a:pt x="170" y="367"/>
                  </a:lnTo>
                  <a:cubicBezTo>
                    <a:pt x="172" y="320"/>
                    <a:pt x="178" y="276"/>
                    <a:pt x="188" y="235"/>
                  </a:cubicBezTo>
                  <a:cubicBezTo>
                    <a:pt x="162" y="226"/>
                    <a:pt x="138" y="215"/>
                    <a:pt x="116" y="203"/>
                  </a:cubicBezTo>
                  <a:cubicBezTo>
                    <a:pt x="83" y="250"/>
                    <a:pt x="62" y="306"/>
                    <a:pt x="57" y="367"/>
                  </a:cubicBezTo>
                  <a:close/>
                  <a:moveTo>
                    <a:pt x="253" y="88"/>
                  </a:moveTo>
                  <a:cubicBezTo>
                    <a:pt x="215" y="105"/>
                    <a:pt x="180" y="130"/>
                    <a:pt x="151" y="160"/>
                  </a:cubicBezTo>
                  <a:cubicBezTo>
                    <a:pt x="167" y="169"/>
                    <a:pt x="185" y="176"/>
                    <a:pt x="205" y="183"/>
                  </a:cubicBezTo>
                  <a:cubicBezTo>
                    <a:pt x="218" y="147"/>
                    <a:pt x="234" y="114"/>
                    <a:pt x="253" y="88"/>
                  </a:cubicBezTo>
                  <a:close/>
                  <a:moveTo>
                    <a:pt x="367" y="367"/>
                  </a:moveTo>
                  <a:lnTo>
                    <a:pt x="367" y="268"/>
                  </a:lnTo>
                  <a:cubicBezTo>
                    <a:pt x="323" y="266"/>
                    <a:pt x="281" y="260"/>
                    <a:pt x="242" y="251"/>
                  </a:cubicBezTo>
                  <a:cubicBezTo>
                    <a:pt x="233" y="287"/>
                    <a:pt x="228" y="326"/>
                    <a:pt x="226" y="367"/>
                  </a:cubicBezTo>
                  <a:lnTo>
                    <a:pt x="367" y="367"/>
                  </a:lnTo>
                  <a:close/>
                  <a:moveTo>
                    <a:pt x="367" y="61"/>
                  </a:moveTo>
                  <a:cubicBezTo>
                    <a:pt x="322" y="76"/>
                    <a:pt x="283" y="127"/>
                    <a:pt x="258" y="197"/>
                  </a:cubicBezTo>
                  <a:cubicBezTo>
                    <a:pt x="291" y="205"/>
                    <a:pt x="328" y="210"/>
                    <a:pt x="367" y="211"/>
                  </a:cubicBezTo>
                  <a:lnTo>
                    <a:pt x="367" y="61"/>
                  </a:lnTo>
                  <a:close/>
                  <a:moveTo>
                    <a:pt x="732" y="367"/>
                  </a:moveTo>
                  <a:cubicBezTo>
                    <a:pt x="727" y="306"/>
                    <a:pt x="706" y="250"/>
                    <a:pt x="673" y="203"/>
                  </a:cubicBezTo>
                  <a:cubicBezTo>
                    <a:pt x="652" y="215"/>
                    <a:pt x="628" y="226"/>
                    <a:pt x="601" y="235"/>
                  </a:cubicBezTo>
                  <a:cubicBezTo>
                    <a:pt x="612" y="276"/>
                    <a:pt x="618" y="320"/>
                    <a:pt x="620" y="367"/>
                  </a:cubicBezTo>
                  <a:lnTo>
                    <a:pt x="732" y="367"/>
                  </a:lnTo>
                  <a:close/>
                  <a:moveTo>
                    <a:pt x="537" y="88"/>
                  </a:moveTo>
                  <a:cubicBezTo>
                    <a:pt x="556" y="114"/>
                    <a:pt x="572" y="147"/>
                    <a:pt x="585" y="183"/>
                  </a:cubicBezTo>
                  <a:cubicBezTo>
                    <a:pt x="605" y="176"/>
                    <a:pt x="622" y="169"/>
                    <a:pt x="639" y="160"/>
                  </a:cubicBezTo>
                  <a:cubicBezTo>
                    <a:pt x="610" y="130"/>
                    <a:pt x="575" y="105"/>
                    <a:pt x="537" y="88"/>
                  </a:cubicBezTo>
                  <a:close/>
                  <a:moveTo>
                    <a:pt x="423" y="367"/>
                  </a:moveTo>
                  <a:lnTo>
                    <a:pt x="564" y="367"/>
                  </a:lnTo>
                  <a:cubicBezTo>
                    <a:pt x="562" y="326"/>
                    <a:pt x="557" y="287"/>
                    <a:pt x="548" y="251"/>
                  </a:cubicBezTo>
                  <a:cubicBezTo>
                    <a:pt x="509" y="260"/>
                    <a:pt x="467" y="266"/>
                    <a:pt x="423" y="268"/>
                  </a:cubicBezTo>
                  <a:lnTo>
                    <a:pt x="423" y="367"/>
                  </a:lnTo>
                  <a:close/>
                  <a:moveTo>
                    <a:pt x="423" y="61"/>
                  </a:moveTo>
                  <a:lnTo>
                    <a:pt x="423" y="211"/>
                  </a:lnTo>
                  <a:cubicBezTo>
                    <a:pt x="462" y="210"/>
                    <a:pt x="498" y="205"/>
                    <a:pt x="532" y="197"/>
                  </a:cubicBezTo>
                  <a:cubicBezTo>
                    <a:pt x="507" y="127"/>
                    <a:pt x="468" y="76"/>
                    <a:pt x="423" y="61"/>
                  </a:cubicBezTo>
                  <a:close/>
                  <a:moveTo>
                    <a:pt x="732" y="424"/>
                  </a:moveTo>
                  <a:lnTo>
                    <a:pt x="620" y="424"/>
                  </a:lnTo>
                  <a:cubicBezTo>
                    <a:pt x="618" y="470"/>
                    <a:pt x="612" y="515"/>
                    <a:pt x="601" y="556"/>
                  </a:cubicBezTo>
                  <a:cubicBezTo>
                    <a:pt x="628" y="565"/>
                    <a:pt x="652" y="576"/>
                    <a:pt x="673" y="588"/>
                  </a:cubicBezTo>
                  <a:cubicBezTo>
                    <a:pt x="706" y="541"/>
                    <a:pt x="727" y="484"/>
                    <a:pt x="732" y="424"/>
                  </a:cubicBezTo>
                  <a:close/>
                  <a:moveTo>
                    <a:pt x="537" y="703"/>
                  </a:moveTo>
                  <a:cubicBezTo>
                    <a:pt x="575" y="685"/>
                    <a:pt x="610" y="661"/>
                    <a:pt x="639" y="631"/>
                  </a:cubicBezTo>
                  <a:cubicBezTo>
                    <a:pt x="622" y="622"/>
                    <a:pt x="605" y="615"/>
                    <a:pt x="585" y="608"/>
                  </a:cubicBezTo>
                  <a:cubicBezTo>
                    <a:pt x="572" y="644"/>
                    <a:pt x="556" y="676"/>
                    <a:pt x="537" y="703"/>
                  </a:cubicBezTo>
                  <a:close/>
                  <a:moveTo>
                    <a:pt x="423" y="424"/>
                  </a:moveTo>
                  <a:lnTo>
                    <a:pt x="423" y="523"/>
                  </a:lnTo>
                  <a:cubicBezTo>
                    <a:pt x="467" y="525"/>
                    <a:pt x="509" y="531"/>
                    <a:pt x="548" y="540"/>
                  </a:cubicBezTo>
                  <a:cubicBezTo>
                    <a:pt x="557" y="504"/>
                    <a:pt x="562" y="465"/>
                    <a:pt x="564" y="424"/>
                  </a:cubicBezTo>
                  <a:lnTo>
                    <a:pt x="423" y="424"/>
                  </a:lnTo>
                  <a:close/>
                  <a:moveTo>
                    <a:pt x="423" y="729"/>
                  </a:moveTo>
                  <a:cubicBezTo>
                    <a:pt x="468" y="714"/>
                    <a:pt x="507" y="664"/>
                    <a:pt x="532" y="593"/>
                  </a:cubicBezTo>
                  <a:cubicBezTo>
                    <a:pt x="498" y="586"/>
                    <a:pt x="462" y="581"/>
                    <a:pt x="423" y="579"/>
                  </a:cubicBezTo>
                  <a:lnTo>
                    <a:pt x="423" y="729"/>
                  </a:lnTo>
                  <a:close/>
                  <a:moveTo>
                    <a:pt x="57" y="424"/>
                  </a:moveTo>
                  <a:cubicBezTo>
                    <a:pt x="62" y="484"/>
                    <a:pt x="83" y="541"/>
                    <a:pt x="116" y="588"/>
                  </a:cubicBezTo>
                  <a:cubicBezTo>
                    <a:pt x="138" y="576"/>
                    <a:pt x="162" y="565"/>
                    <a:pt x="188" y="556"/>
                  </a:cubicBezTo>
                  <a:cubicBezTo>
                    <a:pt x="178" y="515"/>
                    <a:pt x="172" y="470"/>
                    <a:pt x="170" y="424"/>
                  </a:cubicBezTo>
                  <a:lnTo>
                    <a:pt x="57" y="424"/>
                  </a:lnTo>
                  <a:close/>
                  <a:moveTo>
                    <a:pt x="253" y="703"/>
                  </a:moveTo>
                  <a:cubicBezTo>
                    <a:pt x="234" y="676"/>
                    <a:pt x="218" y="644"/>
                    <a:pt x="205" y="608"/>
                  </a:cubicBezTo>
                  <a:cubicBezTo>
                    <a:pt x="185" y="615"/>
                    <a:pt x="167" y="622"/>
                    <a:pt x="151" y="631"/>
                  </a:cubicBezTo>
                  <a:cubicBezTo>
                    <a:pt x="180" y="661"/>
                    <a:pt x="215" y="685"/>
                    <a:pt x="253" y="703"/>
                  </a:cubicBezTo>
                  <a:close/>
                  <a:moveTo>
                    <a:pt x="367" y="424"/>
                  </a:moveTo>
                  <a:lnTo>
                    <a:pt x="226" y="424"/>
                  </a:lnTo>
                  <a:cubicBezTo>
                    <a:pt x="228" y="465"/>
                    <a:pt x="233" y="504"/>
                    <a:pt x="242" y="540"/>
                  </a:cubicBezTo>
                  <a:cubicBezTo>
                    <a:pt x="281" y="531"/>
                    <a:pt x="323" y="525"/>
                    <a:pt x="367" y="523"/>
                  </a:cubicBezTo>
                  <a:lnTo>
                    <a:pt x="367" y="424"/>
                  </a:lnTo>
                  <a:close/>
                  <a:moveTo>
                    <a:pt x="367" y="729"/>
                  </a:moveTo>
                  <a:lnTo>
                    <a:pt x="367" y="579"/>
                  </a:lnTo>
                  <a:cubicBezTo>
                    <a:pt x="328" y="581"/>
                    <a:pt x="291" y="586"/>
                    <a:pt x="258" y="593"/>
                  </a:cubicBezTo>
                  <a:cubicBezTo>
                    <a:pt x="283" y="664"/>
                    <a:pt x="322" y="714"/>
                    <a:pt x="367" y="72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Circle"/>
            <p:cNvSpPr>
              <a:spLocks noChangeAspect="1" noEditPoints="1"/>
            </p:cNvSpPr>
            <p:nvPr/>
          </p:nvSpPr>
          <p:spPr bwMode="auto">
            <a:xfrm>
              <a:off x="3428433" y="2060848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2809926" y="1930999"/>
            <a:ext cx="365665" cy="382741"/>
            <a:chOff x="1543929" y="2071742"/>
            <a:chExt cx="351479" cy="352338"/>
          </a:xfrm>
        </p:grpSpPr>
        <p:sp>
          <p:nvSpPr>
            <p:cNvPr id="35" name="Search Icon"/>
            <p:cNvSpPr>
              <a:spLocks noChangeAspect="1" noEditPoints="1"/>
            </p:cNvSpPr>
            <p:nvPr/>
          </p:nvSpPr>
          <p:spPr bwMode="auto">
            <a:xfrm>
              <a:off x="1641398" y="2168707"/>
              <a:ext cx="156541" cy="158405"/>
            </a:xfrm>
            <a:custGeom>
              <a:avLst/>
              <a:gdLst>
                <a:gd name="T0" fmla="*/ 22 w 591"/>
                <a:gd name="T1" fmla="*/ 483 h 592"/>
                <a:gd name="T2" fmla="*/ 170 w 591"/>
                <a:gd name="T3" fmla="*/ 338 h 592"/>
                <a:gd name="T4" fmla="*/ 147 w 591"/>
                <a:gd name="T5" fmla="*/ 226 h 592"/>
                <a:gd name="T6" fmla="*/ 366 w 591"/>
                <a:gd name="T7" fmla="*/ 0 h 592"/>
                <a:gd name="T8" fmla="*/ 591 w 591"/>
                <a:gd name="T9" fmla="*/ 226 h 592"/>
                <a:gd name="T10" fmla="*/ 366 w 591"/>
                <a:gd name="T11" fmla="*/ 444 h 592"/>
                <a:gd name="T12" fmla="*/ 258 w 591"/>
                <a:gd name="T13" fmla="*/ 424 h 592"/>
                <a:gd name="T14" fmla="*/ 108 w 591"/>
                <a:gd name="T15" fmla="*/ 570 h 592"/>
                <a:gd name="T16" fmla="*/ 22 w 591"/>
                <a:gd name="T17" fmla="*/ 570 h 592"/>
                <a:gd name="T18" fmla="*/ 22 w 591"/>
                <a:gd name="T19" fmla="*/ 483 h 592"/>
                <a:gd name="T20" fmla="*/ 366 w 591"/>
                <a:gd name="T21" fmla="*/ 84 h 592"/>
                <a:gd name="T22" fmla="*/ 225 w 591"/>
                <a:gd name="T23" fmla="*/ 226 h 592"/>
                <a:gd name="T24" fmla="*/ 366 w 591"/>
                <a:gd name="T25" fmla="*/ 367 h 592"/>
                <a:gd name="T26" fmla="*/ 507 w 591"/>
                <a:gd name="T27" fmla="*/ 226 h 592"/>
                <a:gd name="T28" fmla="*/ 366 w 591"/>
                <a:gd name="T29" fmla="*/ 8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1" h="592">
                  <a:moveTo>
                    <a:pt x="22" y="483"/>
                  </a:moveTo>
                  <a:lnTo>
                    <a:pt x="170" y="338"/>
                  </a:lnTo>
                  <a:cubicBezTo>
                    <a:pt x="151" y="305"/>
                    <a:pt x="147" y="267"/>
                    <a:pt x="147" y="226"/>
                  </a:cubicBezTo>
                  <a:cubicBezTo>
                    <a:pt x="147" y="101"/>
                    <a:pt x="241" y="0"/>
                    <a:pt x="366" y="0"/>
                  </a:cubicBezTo>
                  <a:cubicBezTo>
                    <a:pt x="490" y="0"/>
                    <a:pt x="591" y="101"/>
                    <a:pt x="591" y="226"/>
                  </a:cubicBezTo>
                  <a:cubicBezTo>
                    <a:pt x="591" y="350"/>
                    <a:pt x="490" y="444"/>
                    <a:pt x="366" y="444"/>
                  </a:cubicBezTo>
                  <a:cubicBezTo>
                    <a:pt x="327" y="444"/>
                    <a:pt x="290" y="441"/>
                    <a:pt x="258" y="424"/>
                  </a:cubicBezTo>
                  <a:lnTo>
                    <a:pt x="108" y="570"/>
                  </a:lnTo>
                  <a:cubicBezTo>
                    <a:pt x="86" y="592"/>
                    <a:pt x="44" y="592"/>
                    <a:pt x="22" y="570"/>
                  </a:cubicBezTo>
                  <a:cubicBezTo>
                    <a:pt x="0" y="548"/>
                    <a:pt x="0" y="505"/>
                    <a:pt x="22" y="483"/>
                  </a:cubicBezTo>
                  <a:close/>
                  <a:moveTo>
                    <a:pt x="366" y="84"/>
                  </a:moveTo>
                  <a:cubicBezTo>
                    <a:pt x="288" y="84"/>
                    <a:pt x="225" y="148"/>
                    <a:pt x="225" y="226"/>
                  </a:cubicBezTo>
                  <a:cubicBezTo>
                    <a:pt x="225" y="303"/>
                    <a:pt x="288" y="367"/>
                    <a:pt x="366" y="367"/>
                  </a:cubicBezTo>
                  <a:cubicBezTo>
                    <a:pt x="444" y="367"/>
                    <a:pt x="507" y="303"/>
                    <a:pt x="507" y="226"/>
                  </a:cubicBezTo>
                  <a:cubicBezTo>
                    <a:pt x="507" y="148"/>
                    <a:pt x="444" y="84"/>
                    <a:pt x="366" y="8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Circle"/>
            <p:cNvSpPr>
              <a:spLocks noChangeAspect="1" noEditPoints="1"/>
            </p:cNvSpPr>
            <p:nvPr/>
          </p:nvSpPr>
          <p:spPr bwMode="auto">
            <a:xfrm>
              <a:off x="1543929" y="2071742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8083177" y="1940674"/>
            <a:ext cx="365665" cy="382741"/>
            <a:chOff x="5832160" y="2072365"/>
            <a:chExt cx="351479" cy="352338"/>
          </a:xfrm>
        </p:grpSpPr>
        <p:sp>
          <p:nvSpPr>
            <p:cNvPr id="38" name="Light Bulb Icon"/>
            <p:cNvSpPr>
              <a:spLocks noChangeAspect="1" noEditPoints="1"/>
            </p:cNvSpPr>
            <p:nvPr/>
          </p:nvSpPr>
          <p:spPr bwMode="auto">
            <a:xfrm>
              <a:off x="5948089" y="2147124"/>
              <a:ext cx="119621" cy="202816"/>
            </a:xfrm>
            <a:custGeom>
              <a:avLst/>
              <a:gdLst>
                <a:gd name="T0" fmla="*/ 170 w 452"/>
                <a:gd name="T1" fmla="*/ 762 h 762"/>
                <a:gd name="T2" fmla="*/ 170 w 452"/>
                <a:gd name="T3" fmla="*/ 713 h 762"/>
                <a:gd name="T4" fmla="*/ 283 w 452"/>
                <a:gd name="T5" fmla="*/ 734 h 762"/>
                <a:gd name="T6" fmla="*/ 283 w 452"/>
                <a:gd name="T7" fmla="*/ 762 h 762"/>
                <a:gd name="T8" fmla="*/ 170 w 452"/>
                <a:gd name="T9" fmla="*/ 762 h 762"/>
                <a:gd name="T10" fmla="*/ 113 w 452"/>
                <a:gd name="T11" fmla="*/ 671 h 762"/>
                <a:gd name="T12" fmla="*/ 113 w 452"/>
                <a:gd name="T13" fmla="*/ 621 h 762"/>
                <a:gd name="T14" fmla="*/ 339 w 452"/>
                <a:gd name="T15" fmla="*/ 649 h 762"/>
                <a:gd name="T16" fmla="*/ 339 w 452"/>
                <a:gd name="T17" fmla="*/ 699 h 762"/>
                <a:gd name="T18" fmla="*/ 113 w 452"/>
                <a:gd name="T19" fmla="*/ 671 h 762"/>
                <a:gd name="T20" fmla="*/ 339 w 452"/>
                <a:gd name="T21" fmla="*/ 614 h 762"/>
                <a:gd name="T22" fmla="*/ 113 w 452"/>
                <a:gd name="T23" fmla="*/ 586 h 762"/>
                <a:gd name="T24" fmla="*/ 113 w 452"/>
                <a:gd name="T25" fmla="*/ 536 h 762"/>
                <a:gd name="T26" fmla="*/ 339 w 452"/>
                <a:gd name="T27" fmla="*/ 565 h 762"/>
                <a:gd name="T28" fmla="*/ 339 w 452"/>
                <a:gd name="T29" fmla="*/ 614 h 762"/>
                <a:gd name="T30" fmla="*/ 226 w 452"/>
                <a:gd name="T31" fmla="*/ 0 h 762"/>
                <a:gd name="T32" fmla="*/ 452 w 452"/>
                <a:gd name="T33" fmla="*/ 240 h 762"/>
                <a:gd name="T34" fmla="*/ 339 w 452"/>
                <a:gd name="T35" fmla="*/ 448 h 762"/>
                <a:gd name="T36" fmla="*/ 339 w 452"/>
                <a:gd name="T37" fmla="*/ 536 h 762"/>
                <a:gd name="T38" fmla="*/ 113 w 452"/>
                <a:gd name="T39" fmla="*/ 508 h 762"/>
                <a:gd name="T40" fmla="*/ 113 w 452"/>
                <a:gd name="T41" fmla="*/ 448 h 762"/>
                <a:gd name="T42" fmla="*/ 0 w 452"/>
                <a:gd name="T43" fmla="*/ 240 h 762"/>
                <a:gd name="T44" fmla="*/ 226 w 452"/>
                <a:gd name="T45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2" h="762">
                  <a:moveTo>
                    <a:pt x="170" y="762"/>
                  </a:moveTo>
                  <a:lnTo>
                    <a:pt x="170" y="713"/>
                  </a:lnTo>
                  <a:lnTo>
                    <a:pt x="283" y="734"/>
                  </a:lnTo>
                  <a:lnTo>
                    <a:pt x="283" y="762"/>
                  </a:lnTo>
                  <a:lnTo>
                    <a:pt x="170" y="762"/>
                  </a:lnTo>
                  <a:close/>
                  <a:moveTo>
                    <a:pt x="113" y="671"/>
                  </a:moveTo>
                  <a:lnTo>
                    <a:pt x="113" y="621"/>
                  </a:lnTo>
                  <a:lnTo>
                    <a:pt x="339" y="649"/>
                  </a:lnTo>
                  <a:lnTo>
                    <a:pt x="339" y="699"/>
                  </a:lnTo>
                  <a:lnTo>
                    <a:pt x="113" y="671"/>
                  </a:lnTo>
                  <a:close/>
                  <a:moveTo>
                    <a:pt x="339" y="614"/>
                  </a:moveTo>
                  <a:lnTo>
                    <a:pt x="113" y="586"/>
                  </a:lnTo>
                  <a:lnTo>
                    <a:pt x="113" y="536"/>
                  </a:lnTo>
                  <a:lnTo>
                    <a:pt x="339" y="565"/>
                  </a:lnTo>
                  <a:lnTo>
                    <a:pt x="339" y="614"/>
                  </a:lnTo>
                  <a:close/>
                  <a:moveTo>
                    <a:pt x="226" y="0"/>
                  </a:moveTo>
                  <a:cubicBezTo>
                    <a:pt x="351" y="0"/>
                    <a:pt x="452" y="108"/>
                    <a:pt x="452" y="240"/>
                  </a:cubicBezTo>
                  <a:cubicBezTo>
                    <a:pt x="452" y="329"/>
                    <a:pt x="339" y="416"/>
                    <a:pt x="339" y="448"/>
                  </a:cubicBezTo>
                  <a:lnTo>
                    <a:pt x="339" y="536"/>
                  </a:lnTo>
                  <a:lnTo>
                    <a:pt x="113" y="508"/>
                  </a:lnTo>
                  <a:lnTo>
                    <a:pt x="113" y="448"/>
                  </a:lnTo>
                  <a:cubicBezTo>
                    <a:pt x="113" y="424"/>
                    <a:pt x="0" y="329"/>
                    <a:pt x="0" y="240"/>
                  </a:cubicBezTo>
                  <a:cubicBezTo>
                    <a:pt x="0" y="108"/>
                    <a:pt x="101" y="0"/>
                    <a:pt x="22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Circle"/>
            <p:cNvSpPr>
              <a:spLocks noChangeAspect="1" noEditPoints="1"/>
            </p:cNvSpPr>
            <p:nvPr/>
          </p:nvSpPr>
          <p:spPr bwMode="auto">
            <a:xfrm>
              <a:off x="5832160" y="2072365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399685" y="1302327"/>
            <a:ext cx="12928388" cy="5541818"/>
          </a:xfrm>
        </p:spPr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75756"/>
                </a:solidFill>
              </a:rPr>
              <a:t>Strengthening the European Research Area (ERA) 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GB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Encouraging people to embark on research careers in Europe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575756"/>
                </a:solidFill>
              </a:rPr>
              <a:t>Foster excellence </a:t>
            </a:r>
            <a:r>
              <a:rPr lang="en-GB" dirty="0">
                <a:solidFill>
                  <a:srgbClr val="575756"/>
                </a:solidFill>
              </a:rPr>
              <a:t>through implementation of research project</a:t>
            </a:r>
            <a:endParaRPr lang="en-GB" dirty="0"/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75756"/>
                </a:solidFill>
              </a:rPr>
              <a:t>Enhancing mobility and collaboration 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GB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International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Interdisciplinary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Inter-sectoral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75756"/>
                </a:solidFill>
              </a:rPr>
              <a:t>Promoting the researchers‘ career development 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GB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Providing training for key competences in science and industry (training on research &amp; transferable skills) -&gt; employability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Creating fair and attractive working conditions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575756"/>
              </a:solidFill>
            </a:endParaRP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GB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4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solidFill>
                  <a:srgbClr val="575756"/>
                </a:solidFill>
              </a:rPr>
              <a:t>MSCA - Mobility </a:t>
            </a:r>
            <a:r>
              <a:rPr lang="de-DE" dirty="0" err="1">
                <a:solidFill>
                  <a:srgbClr val="575756"/>
                </a:solidFill>
              </a:rPr>
              <a:t>Rule</a:t>
            </a:r>
            <a:endParaRPr lang="de-DE" dirty="0">
              <a:solidFill>
                <a:srgbClr val="575756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339246" y="1663074"/>
            <a:ext cx="11037508" cy="5248746"/>
            <a:chOff x="823360" y="1421532"/>
            <a:chExt cx="11037508" cy="5248746"/>
          </a:xfrm>
        </p:grpSpPr>
        <p:sp>
          <p:nvSpPr>
            <p:cNvPr id="5" name="Rechteck 4"/>
            <p:cNvSpPr/>
            <p:nvPr/>
          </p:nvSpPr>
          <p:spPr>
            <a:xfrm>
              <a:off x="6691099" y="4769757"/>
              <a:ext cx="2040661" cy="1411356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Inhaltsplatzhalter 3"/>
            <p:cNvSpPr txBox="1">
              <a:spLocks/>
            </p:cNvSpPr>
            <p:nvPr/>
          </p:nvSpPr>
          <p:spPr>
            <a:xfrm>
              <a:off x="2668960" y="1421532"/>
              <a:ext cx="8229600" cy="1368152"/>
            </a:xfrm>
            <a:prstGeom prst="rect">
              <a:avLst/>
            </a:prstGeom>
            <a:noFill/>
            <a:ln w="25400" cap="flat" cmpd="sng" algn="ctr">
              <a:solidFill>
                <a:srgbClr val="F69F1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575756"/>
                  </a:solidFill>
                  <a:latin typeface="Fira Sans Book" panose="020B0503050000020004" pitchFamily="34" charset="0"/>
                </a:rPr>
                <a:t>Fellow has lived or worked ≤ 12 months within the last 3 years in the potential host country</a:t>
              </a:r>
            </a:p>
          </p:txBody>
        </p:sp>
        <p:sp>
          <p:nvSpPr>
            <p:cNvPr id="7" name="Abgerundetes Rechteck 4"/>
            <p:cNvSpPr/>
            <p:nvPr/>
          </p:nvSpPr>
          <p:spPr>
            <a:xfrm>
              <a:off x="9343999" y="3352608"/>
              <a:ext cx="2516869" cy="1123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marR="0" lvl="0" indent="0" algn="ctr" defTabSz="7556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Not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eligible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for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 a Fellowship in Germany!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6703318" y="3162300"/>
              <a:ext cx="2028442" cy="1353750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Abgerundetes Rechteck 4"/>
            <p:cNvSpPr/>
            <p:nvPr/>
          </p:nvSpPr>
          <p:spPr>
            <a:xfrm>
              <a:off x="9343998" y="5106515"/>
              <a:ext cx="2516869" cy="1123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marR="0" lvl="0" indent="0" algn="ctr" defTabSz="7556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Eligible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for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 a Fellowship in France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and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other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 countries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8264691" y="5639507"/>
              <a:ext cx="812607" cy="541605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V="1">
              <a:off x="5091500" y="4072963"/>
              <a:ext cx="1569180" cy="4029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>
              <a:off x="5030366" y="5106515"/>
              <a:ext cx="1619144" cy="1819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Grafik 12" descr="C:\Users\dm\AppData\Local\Microsoft\Windows\INetCache\IE\1QU49JUZ\768px-Forbidden_Symbol.svg[1]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287" y="3992589"/>
              <a:ext cx="640608" cy="563716"/>
            </a:xfrm>
            <a:prstGeom prst="rect">
              <a:avLst/>
            </a:prstGeom>
            <a:noFill/>
            <a:ln w="9525" cmpd="dbl">
              <a:noFill/>
              <a:miter lim="800000"/>
              <a:headEnd/>
              <a:tailEnd/>
            </a:ln>
          </p:spPr>
        </p:pic>
        <p:sp>
          <p:nvSpPr>
            <p:cNvPr id="14" name="Rechteck 13"/>
            <p:cNvSpPr/>
            <p:nvPr/>
          </p:nvSpPr>
          <p:spPr>
            <a:xfrm>
              <a:off x="2603426" y="3954388"/>
              <a:ext cx="2160240" cy="1512167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5" name="Grafik 14" descr="C:\Users\dm\AppData\Local\Microsoft\Windows\INetCache\IE\W6WWZGYV\Logo_de_la_Republique_francaise[1].pn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1988" y="4769757"/>
              <a:ext cx="1508756" cy="5852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" name="Grafik 15" descr="C:\Users\dm\AppData\Local\Microsoft\Windows\INetCache\IE\1QU49JUZ\tricolore[1].gif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5559" y="5668177"/>
              <a:ext cx="751995" cy="512935"/>
            </a:xfrm>
            <a:prstGeom prst="ellipse">
              <a:avLst/>
            </a:prstGeom>
            <a:ln w="25400" cap="rnd">
              <a:solidFill>
                <a:schemeClr val="bg1"/>
              </a:solidFill>
            </a:ln>
            <a:effectLst/>
          </p:spPr>
        </p:pic>
        <p:sp>
          <p:nvSpPr>
            <p:cNvPr id="18" name="Abgerundetes Rechteck 4"/>
            <p:cNvSpPr/>
            <p:nvPr/>
          </p:nvSpPr>
          <p:spPr>
            <a:xfrm>
              <a:off x="823360" y="5546954"/>
              <a:ext cx="2516869" cy="1123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marR="0" lvl="0" indent="0" algn="ctr" defTabSz="7556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A French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researcher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has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lived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 in Germany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for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the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 last 4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Fira Sans Book" panose="020B0503050000020004" pitchFamily="34" charset="0"/>
                  <a:ea typeface="+mn-ea"/>
                  <a:cs typeface="+mn-cs"/>
                </a:rPr>
                <a:t>years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12623588" cy="68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>
                <a:solidFill>
                  <a:srgbClr val="575756"/>
                </a:solidFill>
              </a:rPr>
              <a:t>Postdoctoral Fellowships – Global </a:t>
            </a:r>
            <a:r>
              <a:rPr lang="de-DE" dirty="0" err="1">
                <a:solidFill>
                  <a:srgbClr val="575756"/>
                </a:solidFill>
              </a:rPr>
              <a:t>and</a:t>
            </a:r>
            <a:r>
              <a:rPr lang="de-DE" dirty="0">
                <a:solidFill>
                  <a:srgbClr val="575756"/>
                </a:solidFill>
              </a:rPr>
              <a:t> European Postdoctoral Fellowships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706129" y="3078745"/>
            <a:ext cx="822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5" name="Picture 19" descr="USA_Landkarte bearb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2379409" y="2336393"/>
            <a:ext cx="4240942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6019877" y="3960442"/>
            <a:ext cx="1016000" cy="342900"/>
          </a:xfrm>
          <a:prstGeom prst="rightArrow">
            <a:avLst>
              <a:gd name="adj1" fmla="val 50000"/>
              <a:gd name="adj2" fmla="val 74074"/>
            </a:avLst>
          </a:prstGeom>
          <a:solidFill>
            <a:schemeClr val="bg1"/>
          </a:solidFill>
          <a:ln w="9525" algn="ctr">
            <a:solidFill>
              <a:srgbClr val="F69F1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 rot="10800000">
            <a:off x="5703964" y="3708030"/>
            <a:ext cx="1016000" cy="342900"/>
          </a:xfrm>
          <a:prstGeom prst="rightArrow">
            <a:avLst>
              <a:gd name="adj1" fmla="val 50000"/>
              <a:gd name="adj2" fmla="val 74074"/>
            </a:avLst>
          </a:prstGeom>
          <a:solidFill>
            <a:schemeClr val="bg1"/>
          </a:solidFill>
          <a:ln w="9525" algn="ctr">
            <a:solidFill>
              <a:srgbClr val="F69F1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2356433" y="5522225"/>
            <a:ext cx="4068000" cy="79374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69F1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cs typeface="Arial" charset="0"/>
              </a:rPr>
              <a:t>Global Postdoctoral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cs typeface="Arial" charset="0"/>
              </a:rPr>
              <a:t>Fellowships</a:t>
            </a: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8878329" y="2499307"/>
            <a:ext cx="0" cy="3476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21" name="Group 27"/>
          <p:cNvGrpSpPr>
            <a:grpSpLocks noChangeAspect="1"/>
          </p:cNvGrpSpPr>
          <p:nvPr/>
        </p:nvGrpSpPr>
        <p:grpSpPr bwMode="auto">
          <a:xfrm>
            <a:off x="7268842" y="2012393"/>
            <a:ext cx="3889525" cy="3276000"/>
            <a:chOff x="616" y="2625"/>
            <a:chExt cx="1777" cy="1463"/>
          </a:xfrm>
          <a:solidFill>
            <a:schemeClr val="bg1">
              <a:lumMod val="85000"/>
            </a:schemeClr>
          </a:solidFill>
        </p:grpSpPr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616" y="3651"/>
              <a:ext cx="143" cy="197"/>
            </a:xfrm>
            <a:custGeom>
              <a:avLst/>
              <a:gdLst>
                <a:gd name="T0" fmla="*/ 1 w 307"/>
                <a:gd name="T1" fmla="*/ 0 h 436"/>
                <a:gd name="T2" fmla="*/ 1 w 307"/>
                <a:gd name="T3" fmla="*/ 0 h 436"/>
                <a:gd name="T4" fmla="*/ 1 w 307"/>
                <a:gd name="T5" fmla="*/ 0 h 436"/>
                <a:gd name="T6" fmla="*/ 1 w 307"/>
                <a:gd name="T7" fmla="*/ 0 h 436"/>
                <a:gd name="T8" fmla="*/ 1 w 307"/>
                <a:gd name="T9" fmla="*/ 0 h 436"/>
                <a:gd name="T10" fmla="*/ 1 w 307"/>
                <a:gd name="T11" fmla="*/ 0 h 436"/>
                <a:gd name="T12" fmla="*/ 1 w 307"/>
                <a:gd name="T13" fmla="*/ 0 h 436"/>
                <a:gd name="T14" fmla="*/ 1 w 307"/>
                <a:gd name="T15" fmla="*/ 0 h 436"/>
                <a:gd name="T16" fmla="*/ 1 w 307"/>
                <a:gd name="T17" fmla="*/ 0 h 436"/>
                <a:gd name="T18" fmla="*/ 1 w 307"/>
                <a:gd name="T19" fmla="*/ 1 h 436"/>
                <a:gd name="T20" fmla="*/ 1 w 307"/>
                <a:gd name="T21" fmla="*/ 1 h 436"/>
                <a:gd name="T22" fmla="*/ 1 w 307"/>
                <a:gd name="T23" fmla="*/ 1 h 436"/>
                <a:gd name="T24" fmla="*/ 1 w 307"/>
                <a:gd name="T25" fmla="*/ 1 h 436"/>
                <a:gd name="T26" fmla="*/ 1 w 307"/>
                <a:gd name="T27" fmla="*/ 1 h 436"/>
                <a:gd name="T28" fmla="*/ 0 w 307"/>
                <a:gd name="T29" fmla="*/ 1 h 436"/>
                <a:gd name="T30" fmla="*/ 0 w 307"/>
                <a:gd name="T31" fmla="*/ 1 h 436"/>
                <a:gd name="T32" fmla="*/ 0 w 307"/>
                <a:gd name="T33" fmla="*/ 1 h 436"/>
                <a:gd name="T34" fmla="*/ 0 w 307"/>
                <a:gd name="T35" fmla="*/ 2 h 436"/>
                <a:gd name="T36" fmla="*/ 0 w 307"/>
                <a:gd name="T37" fmla="*/ 2 h 436"/>
                <a:gd name="T38" fmla="*/ 0 w 307"/>
                <a:gd name="T39" fmla="*/ 2 h 436"/>
                <a:gd name="T40" fmla="*/ 0 w 307"/>
                <a:gd name="T41" fmla="*/ 2 h 436"/>
                <a:gd name="T42" fmla="*/ 0 w 307"/>
                <a:gd name="T43" fmla="*/ 1 h 436"/>
                <a:gd name="T44" fmla="*/ 0 w 307"/>
                <a:gd name="T45" fmla="*/ 1 h 436"/>
                <a:gd name="T46" fmla="*/ 0 w 307"/>
                <a:gd name="T47" fmla="*/ 1 h 436"/>
                <a:gd name="T48" fmla="*/ 0 w 307"/>
                <a:gd name="T49" fmla="*/ 1 h 436"/>
                <a:gd name="T50" fmla="*/ 0 w 307"/>
                <a:gd name="T51" fmla="*/ 1 h 436"/>
                <a:gd name="T52" fmla="*/ 0 w 307"/>
                <a:gd name="T53" fmla="*/ 1 h 436"/>
                <a:gd name="T54" fmla="*/ 0 w 307"/>
                <a:gd name="T55" fmla="*/ 1 h 436"/>
                <a:gd name="T56" fmla="*/ 0 w 307"/>
                <a:gd name="T57" fmla="*/ 1 h 436"/>
                <a:gd name="T58" fmla="*/ 0 w 307"/>
                <a:gd name="T59" fmla="*/ 1 h 436"/>
                <a:gd name="T60" fmla="*/ 0 w 307"/>
                <a:gd name="T61" fmla="*/ 1 h 436"/>
                <a:gd name="T62" fmla="*/ 0 w 307"/>
                <a:gd name="T63" fmla="*/ 0 h 436"/>
                <a:gd name="T64" fmla="*/ 0 w 307"/>
                <a:gd name="T65" fmla="*/ 0 h 436"/>
                <a:gd name="T66" fmla="*/ 0 w 307"/>
                <a:gd name="T67" fmla="*/ 0 h 436"/>
                <a:gd name="T68" fmla="*/ 0 w 307"/>
                <a:gd name="T69" fmla="*/ 0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7"/>
                <a:gd name="T106" fmla="*/ 0 h 436"/>
                <a:gd name="T107" fmla="*/ 307 w 307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1" y="44"/>
                  </a:lnTo>
                  <a:lnTo>
                    <a:pt x="280" y="56"/>
                  </a:lnTo>
                  <a:lnTo>
                    <a:pt x="288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8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7"/>
                  </a:lnTo>
                  <a:lnTo>
                    <a:pt x="168" y="297"/>
                  </a:lnTo>
                  <a:lnTo>
                    <a:pt x="155" y="314"/>
                  </a:lnTo>
                  <a:lnTo>
                    <a:pt x="149" y="328"/>
                  </a:lnTo>
                  <a:lnTo>
                    <a:pt x="152" y="354"/>
                  </a:lnTo>
                  <a:lnTo>
                    <a:pt x="163" y="369"/>
                  </a:lnTo>
                  <a:lnTo>
                    <a:pt x="156" y="378"/>
                  </a:lnTo>
                  <a:lnTo>
                    <a:pt x="127" y="387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4"/>
                  </a:lnTo>
                  <a:lnTo>
                    <a:pt x="22" y="362"/>
                  </a:lnTo>
                  <a:lnTo>
                    <a:pt x="30" y="340"/>
                  </a:lnTo>
                  <a:lnTo>
                    <a:pt x="48" y="314"/>
                  </a:lnTo>
                  <a:lnTo>
                    <a:pt x="52" y="299"/>
                  </a:lnTo>
                  <a:lnTo>
                    <a:pt x="44" y="288"/>
                  </a:lnTo>
                  <a:lnTo>
                    <a:pt x="33" y="278"/>
                  </a:lnTo>
                  <a:lnTo>
                    <a:pt x="30" y="272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Freeform 29"/>
            <p:cNvSpPr>
              <a:spLocks noChangeAspect="1"/>
            </p:cNvSpPr>
            <p:nvPr/>
          </p:nvSpPr>
          <p:spPr bwMode="auto">
            <a:xfrm>
              <a:off x="669" y="3589"/>
              <a:ext cx="379" cy="324"/>
            </a:xfrm>
            <a:custGeom>
              <a:avLst/>
              <a:gdLst>
                <a:gd name="T0" fmla="*/ 0 w 811"/>
                <a:gd name="T1" fmla="*/ 0 h 718"/>
                <a:gd name="T2" fmla="*/ 0 w 811"/>
                <a:gd name="T3" fmla="*/ 0 h 718"/>
                <a:gd name="T4" fmla="*/ 0 w 811"/>
                <a:gd name="T5" fmla="*/ 0 h 718"/>
                <a:gd name="T6" fmla="*/ 0 w 811"/>
                <a:gd name="T7" fmla="*/ 0 h 718"/>
                <a:gd name="T8" fmla="*/ 0 w 811"/>
                <a:gd name="T9" fmla="*/ 0 h 718"/>
                <a:gd name="T10" fmla="*/ 0 w 811"/>
                <a:gd name="T11" fmla="*/ 0 h 718"/>
                <a:gd name="T12" fmla="*/ 0 w 811"/>
                <a:gd name="T13" fmla="*/ 0 h 718"/>
                <a:gd name="T14" fmla="*/ 1 w 811"/>
                <a:gd name="T15" fmla="*/ 0 h 718"/>
                <a:gd name="T16" fmla="*/ 1 w 811"/>
                <a:gd name="T17" fmla="*/ 0 h 718"/>
                <a:gd name="T18" fmla="*/ 2 w 811"/>
                <a:gd name="T19" fmla="*/ 0 h 718"/>
                <a:gd name="T20" fmla="*/ 2 w 811"/>
                <a:gd name="T21" fmla="*/ 0 h 718"/>
                <a:gd name="T22" fmla="*/ 2 w 811"/>
                <a:gd name="T23" fmla="*/ 0 h 718"/>
                <a:gd name="T24" fmla="*/ 3 w 811"/>
                <a:gd name="T25" fmla="*/ 0 h 718"/>
                <a:gd name="T26" fmla="*/ 3 w 811"/>
                <a:gd name="T27" fmla="*/ 1 h 718"/>
                <a:gd name="T28" fmla="*/ 3 w 811"/>
                <a:gd name="T29" fmla="*/ 1 h 718"/>
                <a:gd name="T30" fmla="*/ 3 w 811"/>
                <a:gd name="T31" fmla="*/ 1 h 718"/>
                <a:gd name="T32" fmla="*/ 3 w 811"/>
                <a:gd name="T33" fmla="*/ 1 h 718"/>
                <a:gd name="T34" fmla="*/ 3 w 811"/>
                <a:gd name="T35" fmla="*/ 1 h 718"/>
                <a:gd name="T36" fmla="*/ 4 w 811"/>
                <a:gd name="T37" fmla="*/ 1 h 718"/>
                <a:gd name="T38" fmla="*/ 4 w 811"/>
                <a:gd name="T39" fmla="*/ 1 h 718"/>
                <a:gd name="T40" fmla="*/ 4 w 811"/>
                <a:gd name="T41" fmla="*/ 1 h 718"/>
                <a:gd name="T42" fmla="*/ 4 w 811"/>
                <a:gd name="T43" fmla="*/ 1 h 718"/>
                <a:gd name="T44" fmla="*/ 4 w 811"/>
                <a:gd name="T45" fmla="*/ 2 h 718"/>
                <a:gd name="T46" fmla="*/ 3 w 811"/>
                <a:gd name="T47" fmla="*/ 2 h 718"/>
                <a:gd name="T48" fmla="*/ 3 w 811"/>
                <a:gd name="T49" fmla="*/ 2 h 718"/>
                <a:gd name="T50" fmla="*/ 3 w 811"/>
                <a:gd name="T51" fmla="*/ 2 h 718"/>
                <a:gd name="T52" fmla="*/ 3 w 811"/>
                <a:gd name="T53" fmla="*/ 2 h 718"/>
                <a:gd name="T54" fmla="*/ 3 w 811"/>
                <a:gd name="T55" fmla="*/ 2 h 718"/>
                <a:gd name="T56" fmla="*/ 3 w 811"/>
                <a:gd name="T57" fmla="*/ 2 h 718"/>
                <a:gd name="T58" fmla="*/ 3 w 811"/>
                <a:gd name="T59" fmla="*/ 2 h 718"/>
                <a:gd name="T60" fmla="*/ 3 w 811"/>
                <a:gd name="T61" fmla="*/ 2 h 718"/>
                <a:gd name="T62" fmla="*/ 2 w 811"/>
                <a:gd name="T63" fmla="*/ 2 h 718"/>
                <a:gd name="T64" fmla="*/ 2 w 811"/>
                <a:gd name="T65" fmla="*/ 3 h 718"/>
                <a:gd name="T66" fmla="*/ 2 w 811"/>
                <a:gd name="T67" fmla="*/ 3 h 718"/>
                <a:gd name="T68" fmla="*/ 2 w 811"/>
                <a:gd name="T69" fmla="*/ 3 h 718"/>
                <a:gd name="T70" fmla="*/ 2 w 811"/>
                <a:gd name="T71" fmla="*/ 3 h 718"/>
                <a:gd name="T72" fmla="*/ 1 w 811"/>
                <a:gd name="T73" fmla="*/ 3 h 718"/>
                <a:gd name="T74" fmla="*/ 1 w 811"/>
                <a:gd name="T75" fmla="*/ 3 h 718"/>
                <a:gd name="T76" fmla="*/ 1 w 811"/>
                <a:gd name="T77" fmla="*/ 3 h 718"/>
                <a:gd name="T78" fmla="*/ 0 w 811"/>
                <a:gd name="T79" fmla="*/ 3 h 718"/>
                <a:gd name="T80" fmla="*/ 0 w 811"/>
                <a:gd name="T81" fmla="*/ 3 h 718"/>
                <a:gd name="T82" fmla="*/ 0 w 811"/>
                <a:gd name="T83" fmla="*/ 3 h 718"/>
                <a:gd name="T84" fmla="*/ 0 w 811"/>
                <a:gd name="T85" fmla="*/ 2 h 718"/>
                <a:gd name="T86" fmla="*/ 0 w 811"/>
                <a:gd name="T87" fmla="*/ 2 h 718"/>
                <a:gd name="T88" fmla="*/ 0 w 811"/>
                <a:gd name="T89" fmla="*/ 2 h 718"/>
                <a:gd name="T90" fmla="*/ 0 w 811"/>
                <a:gd name="T91" fmla="*/ 2 h 718"/>
                <a:gd name="T92" fmla="*/ 0 w 811"/>
                <a:gd name="T93" fmla="*/ 2 h 718"/>
                <a:gd name="T94" fmla="*/ 0 w 811"/>
                <a:gd name="T95" fmla="*/ 2 h 718"/>
                <a:gd name="T96" fmla="*/ 0 w 811"/>
                <a:gd name="T97" fmla="*/ 1 h 718"/>
                <a:gd name="T98" fmla="*/ 0 w 811"/>
                <a:gd name="T99" fmla="*/ 1 h 718"/>
                <a:gd name="T100" fmla="*/ 0 w 811"/>
                <a:gd name="T101" fmla="*/ 1 h 718"/>
                <a:gd name="T102" fmla="*/ 0 w 811"/>
                <a:gd name="T103" fmla="*/ 1 h 718"/>
                <a:gd name="T104" fmla="*/ 0 w 811"/>
                <a:gd name="T105" fmla="*/ 1 h 718"/>
                <a:gd name="T106" fmla="*/ 1 w 811"/>
                <a:gd name="T107" fmla="*/ 1 h 718"/>
                <a:gd name="T108" fmla="*/ 1 w 811"/>
                <a:gd name="T109" fmla="*/ 1 h 718"/>
                <a:gd name="T110" fmla="*/ 0 w 811"/>
                <a:gd name="T111" fmla="*/ 1 h 718"/>
                <a:gd name="T112" fmla="*/ 0 w 811"/>
                <a:gd name="T113" fmla="*/ 1 h 718"/>
                <a:gd name="T114" fmla="*/ 0 w 811"/>
                <a:gd name="T115" fmla="*/ 0 h 718"/>
                <a:gd name="T116" fmla="*/ 0 w 811"/>
                <a:gd name="T117" fmla="*/ 0 h 718"/>
                <a:gd name="T118" fmla="*/ 0 w 811"/>
                <a:gd name="T119" fmla="*/ 0 h 718"/>
                <a:gd name="T120" fmla="*/ 0 w 811"/>
                <a:gd name="T121" fmla="*/ 0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1"/>
                <a:gd name="T184" fmla="*/ 0 h 718"/>
                <a:gd name="T185" fmla="*/ 811 w 811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1" h="718">
                  <a:moveTo>
                    <a:pt x="41" y="141"/>
                  </a:moveTo>
                  <a:lnTo>
                    <a:pt x="37" y="130"/>
                  </a:lnTo>
                  <a:lnTo>
                    <a:pt x="41" y="115"/>
                  </a:lnTo>
                  <a:lnTo>
                    <a:pt x="63" y="78"/>
                  </a:lnTo>
                  <a:lnTo>
                    <a:pt x="52" y="70"/>
                  </a:lnTo>
                  <a:lnTo>
                    <a:pt x="56" y="59"/>
                  </a:lnTo>
                  <a:lnTo>
                    <a:pt x="44" y="56"/>
                  </a:lnTo>
                  <a:lnTo>
                    <a:pt x="44" y="41"/>
                  </a:lnTo>
                  <a:lnTo>
                    <a:pt x="52" y="30"/>
                  </a:lnTo>
                  <a:lnTo>
                    <a:pt x="89" y="19"/>
                  </a:lnTo>
                  <a:lnTo>
                    <a:pt x="119" y="22"/>
                  </a:lnTo>
                  <a:lnTo>
                    <a:pt x="122" y="11"/>
                  </a:lnTo>
                  <a:lnTo>
                    <a:pt x="145" y="0"/>
                  </a:lnTo>
                  <a:lnTo>
                    <a:pt x="157" y="4"/>
                  </a:lnTo>
                  <a:lnTo>
                    <a:pt x="182" y="37"/>
                  </a:lnTo>
                  <a:lnTo>
                    <a:pt x="223" y="56"/>
                  </a:lnTo>
                  <a:lnTo>
                    <a:pt x="260" y="56"/>
                  </a:lnTo>
                  <a:lnTo>
                    <a:pt x="270" y="59"/>
                  </a:lnTo>
                  <a:lnTo>
                    <a:pt x="369" y="115"/>
                  </a:lnTo>
                  <a:lnTo>
                    <a:pt x="399" y="119"/>
                  </a:lnTo>
                  <a:lnTo>
                    <a:pt x="421" y="141"/>
                  </a:lnTo>
                  <a:lnTo>
                    <a:pt x="454" y="133"/>
                  </a:lnTo>
                  <a:lnTo>
                    <a:pt x="473" y="145"/>
                  </a:lnTo>
                  <a:lnTo>
                    <a:pt x="492" y="163"/>
                  </a:lnTo>
                  <a:lnTo>
                    <a:pt x="514" y="163"/>
                  </a:lnTo>
                  <a:lnTo>
                    <a:pt x="529" y="167"/>
                  </a:lnTo>
                  <a:lnTo>
                    <a:pt x="536" y="174"/>
                  </a:lnTo>
                  <a:lnTo>
                    <a:pt x="529" y="185"/>
                  </a:lnTo>
                  <a:lnTo>
                    <a:pt x="529" y="200"/>
                  </a:lnTo>
                  <a:lnTo>
                    <a:pt x="588" y="241"/>
                  </a:lnTo>
                  <a:lnTo>
                    <a:pt x="621" y="267"/>
                  </a:lnTo>
                  <a:lnTo>
                    <a:pt x="636" y="263"/>
                  </a:lnTo>
                  <a:lnTo>
                    <a:pt x="654" y="259"/>
                  </a:lnTo>
                  <a:lnTo>
                    <a:pt x="711" y="285"/>
                  </a:lnTo>
                  <a:lnTo>
                    <a:pt x="718" y="304"/>
                  </a:lnTo>
                  <a:lnTo>
                    <a:pt x="726" y="311"/>
                  </a:lnTo>
                  <a:lnTo>
                    <a:pt x="744" y="315"/>
                  </a:lnTo>
                  <a:lnTo>
                    <a:pt x="755" y="322"/>
                  </a:lnTo>
                  <a:lnTo>
                    <a:pt x="770" y="322"/>
                  </a:lnTo>
                  <a:lnTo>
                    <a:pt x="785" y="322"/>
                  </a:lnTo>
                  <a:lnTo>
                    <a:pt x="800" y="326"/>
                  </a:lnTo>
                  <a:lnTo>
                    <a:pt x="804" y="322"/>
                  </a:lnTo>
                  <a:lnTo>
                    <a:pt x="811" y="337"/>
                  </a:lnTo>
                  <a:lnTo>
                    <a:pt x="811" y="356"/>
                  </a:lnTo>
                  <a:lnTo>
                    <a:pt x="800" y="367"/>
                  </a:lnTo>
                  <a:lnTo>
                    <a:pt x="741" y="411"/>
                  </a:lnTo>
                  <a:lnTo>
                    <a:pt x="715" y="411"/>
                  </a:lnTo>
                  <a:lnTo>
                    <a:pt x="640" y="429"/>
                  </a:lnTo>
                  <a:lnTo>
                    <a:pt x="614" y="433"/>
                  </a:lnTo>
                  <a:lnTo>
                    <a:pt x="614" y="455"/>
                  </a:lnTo>
                  <a:lnTo>
                    <a:pt x="599" y="455"/>
                  </a:lnTo>
                  <a:lnTo>
                    <a:pt x="584" y="466"/>
                  </a:lnTo>
                  <a:lnTo>
                    <a:pt x="569" y="485"/>
                  </a:lnTo>
                  <a:lnTo>
                    <a:pt x="554" y="499"/>
                  </a:lnTo>
                  <a:lnTo>
                    <a:pt x="536" y="503"/>
                  </a:lnTo>
                  <a:lnTo>
                    <a:pt x="521" y="522"/>
                  </a:lnTo>
                  <a:lnTo>
                    <a:pt x="521" y="548"/>
                  </a:lnTo>
                  <a:lnTo>
                    <a:pt x="532" y="562"/>
                  </a:lnTo>
                  <a:lnTo>
                    <a:pt x="536" y="573"/>
                  </a:lnTo>
                  <a:lnTo>
                    <a:pt x="536" y="592"/>
                  </a:lnTo>
                  <a:lnTo>
                    <a:pt x="532" y="599"/>
                  </a:lnTo>
                  <a:lnTo>
                    <a:pt x="517" y="603"/>
                  </a:lnTo>
                  <a:lnTo>
                    <a:pt x="495" y="622"/>
                  </a:lnTo>
                  <a:lnTo>
                    <a:pt x="466" y="648"/>
                  </a:lnTo>
                  <a:lnTo>
                    <a:pt x="454" y="659"/>
                  </a:lnTo>
                  <a:lnTo>
                    <a:pt x="447" y="666"/>
                  </a:lnTo>
                  <a:lnTo>
                    <a:pt x="447" y="677"/>
                  </a:lnTo>
                  <a:lnTo>
                    <a:pt x="414" y="677"/>
                  </a:lnTo>
                  <a:lnTo>
                    <a:pt x="395" y="681"/>
                  </a:lnTo>
                  <a:lnTo>
                    <a:pt x="380" y="685"/>
                  </a:lnTo>
                  <a:lnTo>
                    <a:pt x="373" y="692"/>
                  </a:lnTo>
                  <a:lnTo>
                    <a:pt x="362" y="707"/>
                  </a:lnTo>
                  <a:lnTo>
                    <a:pt x="343" y="714"/>
                  </a:lnTo>
                  <a:lnTo>
                    <a:pt x="332" y="714"/>
                  </a:lnTo>
                  <a:lnTo>
                    <a:pt x="310" y="711"/>
                  </a:lnTo>
                  <a:lnTo>
                    <a:pt x="273" y="707"/>
                  </a:lnTo>
                  <a:lnTo>
                    <a:pt x="208" y="681"/>
                  </a:lnTo>
                  <a:lnTo>
                    <a:pt x="182" y="677"/>
                  </a:lnTo>
                  <a:lnTo>
                    <a:pt x="157" y="685"/>
                  </a:lnTo>
                  <a:lnTo>
                    <a:pt x="137" y="696"/>
                  </a:lnTo>
                  <a:lnTo>
                    <a:pt x="115" y="699"/>
                  </a:lnTo>
                  <a:lnTo>
                    <a:pt x="96" y="711"/>
                  </a:lnTo>
                  <a:lnTo>
                    <a:pt x="85" y="718"/>
                  </a:lnTo>
                  <a:lnTo>
                    <a:pt x="44" y="674"/>
                  </a:lnTo>
                  <a:lnTo>
                    <a:pt x="44" y="611"/>
                  </a:lnTo>
                  <a:lnTo>
                    <a:pt x="26" y="588"/>
                  </a:lnTo>
                  <a:lnTo>
                    <a:pt x="4" y="570"/>
                  </a:lnTo>
                  <a:lnTo>
                    <a:pt x="0" y="559"/>
                  </a:lnTo>
                  <a:lnTo>
                    <a:pt x="0" y="536"/>
                  </a:lnTo>
                  <a:lnTo>
                    <a:pt x="11" y="525"/>
                  </a:lnTo>
                  <a:lnTo>
                    <a:pt x="41" y="514"/>
                  </a:lnTo>
                  <a:lnTo>
                    <a:pt x="48" y="507"/>
                  </a:lnTo>
                  <a:lnTo>
                    <a:pt x="37" y="492"/>
                  </a:lnTo>
                  <a:lnTo>
                    <a:pt x="33" y="466"/>
                  </a:lnTo>
                  <a:lnTo>
                    <a:pt x="44" y="444"/>
                  </a:lnTo>
                  <a:lnTo>
                    <a:pt x="67" y="422"/>
                  </a:lnTo>
                  <a:lnTo>
                    <a:pt x="67" y="404"/>
                  </a:lnTo>
                  <a:lnTo>
                    <a:pt x="59" y="389"/>
                  </a:lnTo>
                  <a:lnTo>
                    <a:pt x="67" y="363"/>
                  </a:lnTo>
                  <a:lnTo>
                    <a:pt x="70" y="360"/>
                  </a:lnTo>
                  <a:lnTo>
                    <a:pt x="81" y="360"/>
                  </a:lnTo>
                  <a:lnTo>
                    <a:pt x="89" y="371"/>
                  </a:lnTo>
                  <a:lnTo>
                    <a:pt x="100" y="356"/>
                  </a:lnTo>
                  <a:lnTo>
                    <a:pt x="104" y="315"/>
                  </a:lnTo>
                  <a:lnTo>
                    <a:pt x="133" y="289"/>
                  </a:lnTo>
                  <a:lnTo>
                    <a:pt x="133" y="274"/>
                  </a:lnTo>
                  <a:lnTo>
                    <a:pt x="133" y="263"/>
                  </a:lnTo>
                  <a:lnTo>
                    <a:pt x="164" y="245"/>
                  </a:lnTo>
                  <a:lnTo>
                    <a:pt x="186" y="241"/>
                  </a:lnTo>
                  <a:lnTo>
                    <a:pt x="194" y="233"/>
                  </a:lnTo>
                  <a:lnTo>
                    <a:pt x="175" y="215"/>
                  </a:lnTo>
                  <a:lnTo>
                    <a:pt x="160" y="185"/>
                  </a:lnTo>
                  <a:lnTo>
                    <a:pt x="153" y="178"/>
                  </a:lnTo>
                  <a:lnTo>
                    <a:pt x="130" y="189"/>
                  </a:lnTo>
                  <a:lnTo>
                    <a:pt x="115" y="182"/>
                  </a:lnTo>
                  <a:lnTo>
                    <a:pt x="93" y="174"/>
                  </a:lnTo>
                  <a:lnTo>
                    <a:pt x="85" y="178"/>
                  </a:lnTo>
                  <a:lnTo>
                    <a:pt x="78" y="170"/>
                  </a:lnTo>
                  <a:lnTo>
                    <a:pt x="78" y="156"/>
                  </a:lnTo>
                  <a:lnTo>
                    <a:pt x="67" y="141"/>
                  </a:lnTo>
                  <a:lnTo>
                    <a:pt x="59" y="137"/>
                  </a:lnTo>
                  <a:lnTo>
                    <a:pt x="41" y="14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1557" y="3075"/>
              <a:ext cx="13" cy="12"/>
            </a:xfrm>
            <a:custGeom>
              <a:avLst/>
              <a:gdLst>
                <a:gd name="T0" fmla="*/ 0 w 28"/>
                <a:gd name="T1" fmla="*/ 0 h 26"/>
                <a:gd name="T2" fmla="*/ 0 w 28"/>
                <a:gd name="T3" fmla="*/ 0 h 26"/>
                <a:gd name="T4" fmla="*/ 0 w 28"/>
                <a:gd name="T5" fmla="*/ 0 h 26"/>
                <a:gd name="T6" fmla="*/ 0 w 28"/>
                <a:gd name="T7" fmla="*/ 0 h 26"/>
                <a:gd name="T8" fmla="*/ 0 w 28"/>
                <a:gd name="T9" fmla="*/ 0 h 26"/>
                <a:gd name="T10" fmla="*/ 0 w 28"/>
                <a:gd name="T11" fmla="*/ 0 h 26"/>
                <a:gd name="T12" fmla="*/ 0 w 28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6"/>
                <a:gd name="T23" fmla="*/ 28 w 28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6">
                  <a:moveTo>
                    <a:pt x="24" y="0"/>
                  </a:moveTo>
                  <a:lnTo>
                    <a:pt x="13" y="6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28" y="1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571" y="2692"/>
              <a:ext cx="206" cy="408"/>
            </a:xfrm>
            <a:custGeom>
              <a:avLst/>
              <a:gdLst>
                <a:gd name="T0" fmla="*/ 0 w 438"/>
                <a:gd name="T1" fmla="*/ 3 h 903"/>
                <a:gd name="T2" fmla="*/ 0 w 438"/>
                <a:gd name="T3" fmla="*/ 3 h 903"/>
                <a:gd name="T4" fmla="*/ 0 w 438"/>
                <a:gd name="T5" fmla="*/ 3 h 903"/>
                <a:gd name="T6" fmla="*/ 0 w 438"/>
                <a:gd name="T7" fmla="*/ 3 h 903"/>
                <a:gd name="T8" fmla="*/ 0 w 438"/>
                <a:gd name="T9" fmla="*/ 3 h 903"/>
                <a:gd name="T10" fmla="*/ 0 w 438"/>
                <a:gd name="T11" fmla="*/ 3 h 903"/>
                <a:gd name="T12" fmla="*/ 0 w 438"/>
                <a:gd name="T13" fmla="*/ 3 h 903"/>
                <a:gd name="T14" fmla="*/ 0 w 438"/>
                <a:gd name="T15" fmla="*/ 2 h 903"/>
                <a:gd name="T16" fmla="*/ 0 w 438"/>
                <a:gd name="T17" fmla="*/ 2 h 903"/>
                <a:gd name="T18" fmla="*/ 0 w 438"/>
                <a:gd name="T19" fmla="*/ 2 h 903"/>
                <a:gd name="T20" fmla="*/ 0 w 438"/>
                <a:gd name="T21" fmla="*/ 2 h 903"/>
                <a:gd name="T22" fmla="*/ 1 w 438"/>
                <a:gd name="T23" fmla="*/ 2 h 903"/>
                <a:gd name="T24" fmla="*/ 1 w 438"/>
                <a:gd name="T25" fmla="*/ 2 h 903"/>
                <a:gd name="T26" fmla="*/ 1 w 438"/>
                <a:gd name="T27" fmla="*/ 2 h 903"/>
                <a:gd name="T28" fmla="*/ 1 w 438"/>
                <a:gd name="T29" fmla="*/ 2 h 903"/>
                <a:gd name="T30" fmla="*/ 1 w 438"/>
                <a:gd name="T31" fmla="*/ 1 h 903"/>
                <a:gd name="T32" fmla="*/ 0 w 438"/>
                <a:gd name="T33" fmla="*/ 1 h 903"/>
                <a:gd name="T34" fmla="*/ 0 w 438"/>
                <a:gd name="T35" fmla="*/ 1 h 903"/>
                <a:gd name="T36" fmla="*/ 0 w 438"/>
                <a:gd name="T37" fmla="*/ 1 h 903"/>
                <a:gd name="T38" fmla="*/ 0 w 438"/>
                <a:gd name="T39" fmla="*/ 0 h 903"/>
                <a:gd name="T40" fmla="*/ 0 w 438"/>
                <a:gd name="T41" fmla="*/ 0 h 903"/>
                <a:gd name="T42" fmla="*/ 0 w 438"/>
                <a:gd name="T43" fmla="*/ 0 h 903"/>
                <a:gd name="T44" fmla="*/ 0 w 438"/>
                <a:gd name="T45" fmla="*/ 0 h 903"/>
                <a:gd name="T46" fmla="*/ 0 w 438"/>
                <a:gd name="T47" fmla="*/ 0 h 903"/>
                <a:gd name="T48" fmla="*/ 0 w 438"/>
                <a:gd name="T49" fmla="*/ 0 h 903"/>
                <a:gd name="T50" fmla="*/ 0 w 438"/>
                <a:gd name="T51" fmla="*/ 0 h 903"/>
                <a:gd name="T52" fmla="*/ 1 w 438"/>
                <a:gd name="T53" fmla="*/ 0 h 903"/>
                <a:gd name="T54" fmla="*/ 1 w 438"/>
                <a:gd name="T55" fmla="*/ 0 h 903"/>
                <a:gd name="T56" fmla="*/ 1 w 438"/>
                <a:gd name="T57" fmla="*/ 0 h 903"/>
                <a:gd name="T58" fmla="*/ 1 w 438"/>
                <a:gd name="T59" fmla="*/ 0 h 903"/>
                <a:gd name="T60" fmla="*/ 1 w 438"/>
                <a:gd name="T61" fmla="*/ 0 h 903"/>
                <a:gd name="T62" fmla="*/ 1 w 438"/>
                <a:gd name="T63" fmla="*/ 0 h 903"/>
                <a:gd name="T64" fmla="*/ 1 w 438"/>
                <a:gd name="T65" fmla="*/ 0 h 903"/>
                <a:gd name="T66" fmla="*/ 1 w 438"/>
                <a:gd name="T67" fmla="*/ 0 h 903"/>
                <a:gd name="T68" fmla="*/ 1 w 438"/>
                <a:gd name="T69" fmla="*/ 0 h 903"/>
                <a:gd name="T70" fmla="*/ 1 w 438"/>
                <a:gd name="T71" fmla="*/ 0 h 903"/>
                <a:gd name="T72" fmla="*/ 1 w 438"/>
                <a:gd name="T73" fmla="*/ 0 h 903"/>
                <a:gd name="T74" fmla="*/ 1 w 438"/>
                <a:gd name="T75" fmla="*/ 0 h 903"/>
                <a:gd name="T76" fmla="*/ 2 w 438"/>
                <a:gd name="T77" fmla="*/ 1 h 903"/>
                <a:gd name="T78" fmla="*/ 2 w 438"/>
                <a:gd name="T79" fmla="*/ 1 h 903"/>
                <a:gd name="T80" fmla="*/ 2 w 438"/>
                <a:gd name="T81" fmla="*/ 1 h 903"/>
                <a:gd name="T82" fmla="*/ 2 w 438"/>
                <a:gd name="T83" fmla="*/ 2 h 903"/>
                <a:gd name="T84" fmla="*/ 2 w 438"/>
                <a:gd name="T85" fmla="*/ 2 h 903"/>
                <a:gd name="T86" fmla="*/ 2 w 438"/>
                <a:gd name="T87" fmla="*/ 2 h 903"/>
                <a:gd name="T88" fmla="*/ 2 w 438"/>
                <a:gd name="T89" fmla="*/ 2 h 903"/>
                <a:gd name="T90" fmla="*/ 2 w 438"/>
                <a:gd name="T91" fmla="*/ 3 h 903"/>
                <a:gd name="T92" fmla="*/ 2 w 438"/>
                <a:gd name="T93" fmla="*/ 3 h 903"/>
                <a:gd name="T94" fmla="*/ 2 w 438"/>
                <a:gd name="T95" fmla="*/ 3 h 903"/>
                <a:gd name="T96" fmla="*/ 2 w 438"/>
                <a:gd name="T97" fmla="*/ 3 h 903"/>
                <a:gd name="T98" fmla="*/ 1 w 438"/>
                <a:gd name="T99" fmla="*/ 3 h 903"/>
                <a:gd name="T100" fmla="*/ 1 w 438"/>
                <a:gd name="T101" fmla="*/ 3 h 903"/>
                <a:gd name="T102" fmla="*/ 1 w 438"/>
                <a:gd name="T103" fmla="*/ 3 h 903"/>
                <a:gd name="T104" fmla="*/ 1 w 438"/>
                <a:gd name="T105" fmla="*/ 4 h 903"/>
                <a:gd name="T106" fmla="*/ 0 w 438"/>
                <a:gd name="T107" fmla="*/ 4 h 9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8"/>
                <a:gd name="T163" fmla="*/ 0 h 903"/>
                <a:gd name="T164" fmla="*/ 438 w 438"/>
                <a:gd name="T165" fmla="*/ 903 h 9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8" h="903">
                  <a:moveTo>
                    <a:pt x="122" y="903"/>
                  </a:moveTo>
                  <a:lnTo>
                    <a:pt x="119" y="873"/>
                  </a:lnTo>
                  <a:lnTo>
                    <a:pt x="104" y="858"/>
                  </a:lnTo>
                  <a:lnTo>
                    <a:pt x="93" y="851"/>
                  </a:lnTo>
                  <a:lnTo>
                    <a:pt x="74" y="844"/>
                  </a:lnTo>
                  <a:lnTo>
                    <a:pt x="59" y="844"/>
                  </a:lnTo>
                  <a:lnTo>
                    <a:pt x="52" y="829"/>
                  </a:lnTo>
                  <a:lnTo>
                    <a:pt x="59" y="773"/>
                  </a:lnTo>
                  <a:lnTo>
                    <a:pt x="56" y="740"/>
                  </a:lnTo>
                  <a:lnTo>
                    <a:pt x="44" y="725"/>
                  </a:lnTo>
                  <a:lnTo>
                    <a:pt x="37" y="718"/>
                  </a:lnTo>
                  <a:lnTo>
                    <a:pt x="41" y="688"/>
                  </a:lnTo>
                  <a:lnTo>
                    <a:pt x="37" y="669"/>
                  </a:lnTo>
                  <a:lnTo>
                    <a:pt x="30" y="655"/>
                  </a:lnTo>
                  <a:lnTo>
                    <a:pt x="41" y="622"/>
                  </a:lnTo>
                  <a:lnTo>
                    <a:pt x="52" y="622"/>
                  </a:lnTo>
                  <a:lnTo>
                    <a:pt x="59" y="615"/>
                  </a:lnTo>
                  <a:lnTo>
                    <a:pt x="63" y="592"/>
                  </a:lnTo>
                  <a:lnTo>
                    <a:pt x="85" y="574"/>
                  </a:lnTo>
                  <a:lnTo>
                    <a:pt x="107" y="555"/>
                  </a:lnTo>
                  <a:lnTo>
                    <a:pt x="111" y="533"/>
                  </a:lnTo>
                  <a:lnTo>
                    <a:pt x="137" y="511"/>
                  </a:lnTo>
                  <a:lnTo>
                    <a:pt x="163" y="485"/>
                  </a:lnTo>
                  <a:lnTo>
                    <a:pt x="159" y="474"/>
                  </a:lnTo>
                  <a:lnTo>
                    <a:pt x="159" y="459"/>
                  </a:lnTo>
                  <a:lnTo>
                    <a:pt x="178" y="448"/>
                  </a:lnTo>
                  <a:lnTo>
                    <a:pt x="185" y="444"/>
                  </a:lnTo>
                  <a:lnTo>
                    <a:pt x="181" y="422"/>
                  </a:lnTo>
                  <a:lnTo>
                    <a:pt x="181" y="400"/>
                  </a:lnTo>
                  <a:lnTo>
                    <a:pt x="174" y="396"/>
                  </a:lnTo>
                  <a:lnTo>
                    <a:pt x="163" y="400"/>
                  </a:lnTo>
                  <a:lnTo>
                    <a:pt x="152" y="385"/>
                  </a:lnTo>
                  <a:lnTo>
                    <a:pt x="141" y="344"/>
                  </a:lnTo>
                  <a:lnTo>
                    <a:pt x="119" y="314"/>
                  </a:lnTo>
                  <a:lnTo>
                    <a:pt x="126" y="273"/>
                  </a:lnTo>
                  <a:lnTo>
                    <a:pt x="122" y="255"/>
                  </a:lnTo>
                  <a:lnTo>
                    <a:pt x="96" y="229"/>
                  </a:lnTo>
                  <a:lnTo>
                    <a:pt x="107" y="196"/>
                  </a:lnTo>
                  <a:lnTo>
                    <a:pt x="100" y="177"/>
                  </a:lnTo>
                  <a:lnTo>
                    <a:pt x="81" y="158"/>
                  </a:lnTo>
                  <a:lnTo>
                    <a:pt x="70" y="170"/>
                  </a:lnTo>
                  <a:lnTo>
                    <a:pt x="30" y="129"/>
                  </a:lnTo>
                  <a:lnTo>
                    <a:pt x="19" y="114"/>
                  </a:lnTo>
                  <a:lnTo>
                    <a:pt x="11" y="99"/>
                  </a:lnTo>
                  <a:lnTo>
                    <a:pt x="0" y="92"/>
                  </a:lnTo>
                  <a:lnTo>
                    <a:pt x="15" y="78"/>
                  </a:lnTo>
                  <a:lnTo>
                    <a:pt x="37" y="78"/>
                  </a:lnTo>
                  <a:lnTo>
                    <a:pt x="48" y="95"/>
                  </a:lnTo>
                  <a:lnTo>
                    <a:pt x="78" y="129"/>
                  </a:lnTo>
                  <a:lnTo>
                    <a:pt x="107" y="110"/>
                  </a:lnTo>
                  <a:lnTo>
                    <a:pt x="126" y="114"/>
                  </a:lnTo>
                  <a:lnTo>
                    <a:pt x="130" y="125"/>
                  </a:lnTo>
                  <a:lnTo>
                    <a:pt x="152" y="129"/>
                  </a:lnTo>
                  <a:lnTo>
                    <a:pt x="159" y="99"/>
                  </a:lnTo>
                  <a:lnTo>
                    <a:pt x="170" y="89"/>
                  </a:lnTo>
                  <a:lnTo>
                    <a:pt x="178" y="78"/>
                  </a:lnTo>
                  <a:lnTo>
                    <a:pt x="178" y="67"/>
                  </a:lnTo>
                  <a:lnTo>
                    <a:pt x="174" y="37"/>
                  </a:lnTo>
                  <a:lnTo>
                    <a:pt x="193" y="19"/>
                  </a:lnTo>
                  <a:lnTo>
                    <a:pt x="204" y="19"/>
                  </a:lnTo>
                  <a:lnTo>
                    <a:pt x="222" y="0"/>
                  </a:lnTo>
                  <a:lnTo>
                    <a:pt x="244" y="26"/>
                  </a:lnTo>
                  <a:lnTo>
                    <a:pt x="252" y="37"/>
                  </a:lnTo>
                  <a:lnTo>
                    <a:pt x="244" y="59"/>
                  </a:lnTo>
                  <a:lnTo>
                    <a:pt x="226" y="74"/>
                  </a:lnTo>
                  <a:lnTo>
                    <a:pt x="211" y="92"/>
                  </a:lnTo>
                  <a:lnTo>
                    <a:pt x="215" y="110"/>
                  </a:lnTo>
                  <a:lnTo>
                    <a:pt x="248" y="85"/>
                  </a:lnTo>
                  <a:lnTo>
                    <a:pt x="248" y="63"/>
                  </a:lnTo>
                  <a:lnTo>
                    <a:pt x="252" y="30"/>
                  </a:lnTo>
                  <a:lnTo>
                    <a:pt x="263" y="22"/>
                  </a:lnTo>
                  <a:lnTo>
                    <a:pt x="275" y="63"/>
                  </a:lnTo>
                  <a:lnTo>
                    <a:pt x="275" y="99"/>
                  </a:lnTo>
                  <a:lnTo>
                    <a:pt x="267" y="114"/>
                  </a:lnTo>
                  <a:lnTo>
                    <a:pt x="267" y="136"/>
                  </a:lnTo>
                  <a:lnTo>
                    <a:pt x="297" y="158"/>
                  </a:lnTo>
                  <a:lnTo>
                    <a:pt x="297" y="173"/>
                  </a:lnTo>
                  <a:lnTo>
                    <a:pt x="316" y="199"/>
                  </a:lnTo>
                  <a:lnTo>
                    <a:pt x="323" y="218"/>
                  </a:lnTo>
                  <a:lnTo>
                    <a:pt x="319" y="262"/>
                  </a:lnTo>
                  <a:lnTo>
                    <a:pt x="331" y="311"/>
                  </a:lnTo>
                  <a:lnTo>
                    <a:pt x="349" y="351"/>
                  </a:lnTo>
                  <a:lnTo>
                    <a:pt x="345" y="411"/>
                  </a:lnTo>
                  <a:lnTo>
                    <a:pt x="360" y="448"/>
                  </a:lnTo>
                  <a:lnTo>
                    <a:pt x="368" y="463"/>
                  </a:lnTo>
                  <a:lnTo>
                    <a:pt x="375" y="518"/>
                  </a:lnTo>
                  <a:lnTo>
                    <a:pt x="382" y="541"/>
                  </a:lnTo>
                  <a:lnTo>
                    <a:pt x="419" y="566"/>
                  </a:lnTo>
                  <a:lnTo>
                    <a:pt x="438" y="589"/>
                  </a:lnTo>
                  <a:lnTo>
                    <a:pt x="438" y="604"/>
                  </a:lnTo>
                  <a:lnTo>
                    <a:pt x="423" y="673"/>
                  </a:lnTo>
                  <a:lnTo>
                    <a:pt x="416" y="680"/>
                  </a:lnTo>
                  <a:lnTo>
                    <a:pt x="423" y="695"/>
                  </a:lnTo>
                  <a:lnTo>
                    <a:pt x="405" y="721"/>
                  </a:lnTo>
                  <a:lnTo>
                    <a:pt x="382" y="732"/>
                  </a:lnTo>
                  <a:lnTo>
                    <a:pt x="382" y="744"/>
                  </a:lnTo>
                  <a:lnTo>
                    <a:pt x="349" y="788"/>
                  </a:lnTo>
                  <a:lnTo>
                    <a:pt x="327" y="799"/>
                  </a:lnTo>
                  <a:lnTo>
                    <a:pt x="323" y="825"/>
                  </a:lnTo>
                  <a:lnTo>
                    <a:pt x="301" y="825"/>
                  </a:lnTo>
                  <a:lnTo>
                    <a:pt x="290" y="833"/>
                  </a:lnTo>
                  <a:lnTo>
                    <a:pt x="267" y="840"/>
                  </a:lnTo>
                  <a:lnTo>
                    <a:pt x="237" y="836"/>
                  </a:lnTo>
                  <a:lnTo>
                    <a:pt x="215" y="855"/>
                  </a:lnTo>
                  <a:lnTo>
                    <a:pt x="189" y="870"/>
                  </a:lnTo>
                  <a:lnTo>
                    <a:pt x="163" y="877"/>
                  </a:lnTo>
                  <a:lnTo>
                    <a:pt x="144" y="892"/>
                  </a:lnTo>
                  <a:lnTo>
                    <a:pt x="122" y="90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Freeform 32"/>
            <p:cNvSpPr>
              <a:spLocks noChangeAspect="1"/>
            </p:cNvSpPr>
            <p:nvPr/>
          </p:nvSpPr>
          <p:spPr bwMode="auto">
            <a:xfrm>
              <a:off x="893" y="3060"/>
              <a:ext cx="211" cy="336"/>
            </a:xfrm>
            <a:custGeom>
              <a:avLst/>
              <a:gdLst>
                <a:gd name="T0" fmla="*/ 0 w 452"/>
                <a:gd name="T1" fmla="*/ 2 h 745"/>
                <a:gd name="T2" fmla="*/ 0 w 452"/>
                <a:gd name="T3" fmla="*/ 2 h 745"/>
                <a:gd name="T4" fmla="*/ 0 w 452"/>
                <a:gd name="T5" fmla="*/ 2 h 745"/>
                <a:gd name="T6" fmla="*/ 0 w 452"/>
                <a:gd name="T7" fmla="*/ 2 h 745"/>
                <a:gd name="T8" fmla="*/ 0 w 452"/>
                <a:gd name="T9" fmla="*/ 2 h 745"/>
                <a:gd name="T10" fmla="*/ 1 w 452"/>
                <a:gd name="T11" fmla="*/ 2 h 745"/>
                <a:gd name="T12" fmla="*/ 0 w 452"/>
                <a:gd name="T13" fmla="*/ 2 h 745"/>
                <a:gd name="T14" fmla="*/ 0 w 452"/>
                <a:gd name="T15" fmla="*/ 2 h 745"/>
                <a:gd name="T16" fmla="*/ 0 w 452"/>
                <a:gd name="T17" fmla="*/ 3 h 745"/>
                <a:gd name="T18" fmla="*/ 0 w 452"/>
                <a:gd name="T19" fmla="*/ 3 h 745"/>
                <a:gd name="T20" fmla="*/ 0 w 452"/>
                <a:gd name="T21" fmla="*/ 3 h 745"/>
                <a:gd name="T22" fmla="*/ 0 w 452"/>
                <a:gd name="T23" fmla="*/ 3 h 745"/>
                <a:gd name="T24" fmla="*/ 0 w 452"/>
                <a:gd name="T25" fmla="*/ 3 h 745"/>
                <a:gd name="T26" fmla="*/ 0 w 452"/>
                <a:gd name="T27" fmla="*/ 3 h 745"/>
                <a:gd name="T28" fmla="*/ 1 w 452"/>
                <a:gd name="T29" fmla="*/ 3 h 745"/>
                <a:gd name="T30" fmla="*/ 1 w 452"/>
                <a:gd name="T31" fmla="*/ 3 h 745"/>
                <a:gd name="T32" fmla="*/ 1 w 452"/>
                <a:gd name="T33" fmla="*/ 3 h 745"/>
                <a:gd name="T34" fmla="*/ 1 w 452"/>
                <a:gd name="T35" fmla="*/ 3 h 745"/>
                <a:gd name="T36" fmla="*/ 2 w 452"/>
                <a:gd name="T37" fmla="*/ 3 h 745"/>
                <a:gd name="T38" fmla="*/ 2 w 452"/>
                <a:gd name="T39" fmla="*/ 3 h 745"/>
                <a:gd name="T40" fmla="*/ 2 w 452"/>
                <a:gd name="T41" fmla="*/ 3 h 745"/>
                <a:gd name="T42" fmla="*/ 2 w 452"/>
                <a:gd name="T43" fmla="*/ 3 h 745"/>
                <a:gd name="T44" fmla="*/ 2 w 452"/>
                <a:gd name="T45" fmla="*/ 2 h 745"/>
                <a:gd name="T46" fmla="*/ 2 w 452"/>
                <a:gd name="T47" fmla="*/ 2 h 745"/>
                <a:gd name="T48" fmla="*/ 2 w 452"/>
                <a:gd name="T49" fmla="*/ 2 h 745"/>
                <a:gd name="T50" fmla="*/ 2 w 452"/>
                <a:gd name="T51" fmla="*/ 2 h 745"/>
                <a:gd name="T52" fmla="*/ 2 w 452"/>
                <a:gd name="T53" fmla="*/ 2 h 745"/>
                <a:gd name="T54" fmla="*/ 2 w 452"/>
                <a:gd name="T55" fmla="*/ 2 h 745"/>
                <a:gd name="T56" fmla="*/ 2 w 452"/>
                <a:gd name="T57" fmla="*/ 1 h 745"/>
                <a:gd name="T58" fmla="*/ 2 w 452"/>
                <a:gd name="T59" fmla="*/ 1 h 745"/>
                <a:gd name="T60" fmla="*/ 1 w 452"/>
                <a:gd name="T61" fmla="*/ 1 h 745"/>
                <a:gd name="T62" fmla="*/ 1 w 452"/>
                <a:gd name="T63" fmla="*/ 1 h 745"/>
                <a:gd name="T64" fmla="*/ 1 w 452"/>
                <a:gd name="T65" fmla="*/ 1 h 745"/>
                <a:gd name="T66" fmla="*/ 1 w 452"/>
                <a:gd name="T67" fmla="*/ 1 h 745"/>
                <a:gd name="T68" fmla="*/ 2 w 452"/>
                <a:gd name="T69" fmla="*/ 0 h 745"/>
                <a:gd name="T70" fmla="*/ 2 w 452"/>
                <a:gd name="T71" fmla="*/ 0 h 745"/>
                <a:gd name="T72" fmla="*/ 1 w 452"/>
                <a:gd name="T73" fmla="*/ 0 h 745"/>
                <a:gd name="T74" fmla="*/ 1 w 452"/>
                <a:gd name="T75" fmla="*/ 0 h 745"/>
                <a:gd name="T76" fmla="*/ 1 w 452"/>
                <a:gd name="T77" fmla="*/ 0 h 745"/>
                <a:gd name="T78" fmla="*/ 2 w 452"/>
                <a:gd name="T79" fmla="*/ 0 h 745"/>
                <a:gd name="T80" fmla="*/ 1 w 452"/>
                <a:gd name="T81" fmla="*/ 0 h 745"/>
                <a:gd name="T82" fmla="*/ 1 w 452"/>
                <a:gd name="T83" fmla="*/ 0 h 745"/>
                <a:gd name="T84" fmla="*/ 1 w 452"/>
                <a:gd name="T85" fmla="*/ 0 h 745"/>
                <a:gd name="T86" fmla="*/ 1 w 452"/>
                <a:gd name="T87" fmla="*/ 0 h 745"/>
                <a:gd name="T88" fmla="*/ 1 w 452"/>
                <a:gd name="T89" fmla="*/ 0 h 745"/>
                <a:gd name="T90" fmla="*/ 1 w 452"/>
                <a:gd name="T91" fmla="*/ 0 h 745"/>
                <a:gd name="T92" fmla="*/ 1 w 452"/>
                <a:gd name="T93" fmla="*/ 1 h 745"/>
                <a:gd name="T94" fmla="*/ 1 w 452"/>
                <a:gd name="T95" fmla="*/ 1 h 745"/>
                <a:gd name="T96" fmla="*/ 1 w 452"/>
                <a:gd name="T97" fmla="*/ 1 h 745"/>
                <a:gd name="T98" fmla="*/ 1 w 452"/>
                <a:gd name="T99" fmla="*/ 1 h 745"/>
                <a:gd name="T100" fmla="*/ 1 w 452"/>
                <a:gd name="T101" fmla="*/ 1 h 745"/>
                <a:gd name="T102" fmla="*/ 1 w 452"/>
                <a:gd name="T103" fmla="*/ 1 h 745"/>
                <a:gd name="T104" fmla="*/ 1 w 452"/>
                <a:gd name="T105" fmla="*/ 2 h 745"/>
                <a:gd name="T106" fmla="*/ 1 w 452"/>
                <a:gd name="T107" fmla="*/ 2 h 745"/>
                <a:gd name="T108" fmla="*/ 1 w 452"/>
                <a:gd name="T109" fmla="*/ 2 h 7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745"/>
                <a:gd name="T167" fmla="*/ 452 w 452"/>
                <a:gd name="T168" fmla="*/ 745 h 7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745">
                  <a:moveTo>
                    <a:pt x="135" y="478"/>
                  </a:moveTo>
                  <a:lnTo>
                    <a:pt x="156" y="497"/>
                  </a:lnTo>
                  <a:lnTo>
                    <a:pt x="147" y="515"/>
                  </a:lnTo>
                  <a:lnTo>
                    <a:pt x="134" y="530"/>
                  </a:lnTo>
                  <a:lnTo>
                    <a:pt x="113" y="540"/>
                  </a:lnTo>
                  <a:lnTo>
                    <a:pt x="97" y="549"/>
                  </a:lnTo>
                  <a:lnTo>
                    <a:pt x="80" y="551"/>
                  </a:lnTo>
                  <a:lnTo>
                    <a:pt x="71" y="558"/>
                  </a:lnTo>
                  <a:lnTo>
                    <a:pt x="84" y="580"/>
                  </a:lnTo>
                  <a:lnTo>
                    <a:pt x="104" y="580"/>
                  </a:lnTo>
                  <a:lnTo>
                    <a:pt x="113" y="582"/>
                  </a:lnTo>
                  <a:lnTo>
                    <a:pt x="113" y="597"/>
                  </a:lnTo>
                  <a:lnTo>
                    <a:pt x="124" y="597"/>
                  </a:lnTo>
                  <a:lnTo>
                    <a:pt x="132" y="593"/>
                  </a:lnTo>
                  <a:lnTo>
                    <a:pt x="137" y="608"/>
                  </a:lnTo>
                  <a:lnTo>
                    <a:pt x="148" y="621"/>
                  </a:lnTo>
                  <a:lnTo>
                    <a:pt x="167" y="621"/>
                  </a:lnTo>
                  <a:lnTo>
                    <a:pt x="181" y="617"/>
                  </a:lnTo>
                  <a:lnTo>
                    <a:pt x="192" y="621"/>
                  </a:lnTo>
                  <a:lnTo>
                    <a:pt x="163" y="645"/>
                  </a:lnTo>
                  <a:lnTo>
                    <a:pt x="152" y="651"/>
                  </a:lnTo>
                  <a:lnTo>
                    <a:pt x="137" y="645"/>
                  </a:lnTo>
                  <a:lnTo>
                    <a:pt x="104" y="632"/>
                  </a:lnTo>
                  <a:lnTo>
                    <a:pt x="87" y="632"/>
                  </a:lnTo>
                  <a:lnTo>
                    <a:pt x="72" y="645"/>
                  </a:lnTo>
                  <a:lnTo>
                    <a:pt x="52" y="662"/>
                  </a:lnTo>
                  <a:lnTo>
                    <a:pt x="41" y="671"/>
                  </a:lnTo>
                  <a:lnTo>
                    <a:pt x="28" y="675"/>
                  </a:lnTo>
                  <a:lnTo>
                    <a:pt x="13" y="682"/>
                  </a:lnTo>
                  <a:lnTo>
                    <a:pt x="2" y="691"/>
                  </a:lnTo>
                  <a:lnTo>
                    <a:pt x="0" y="697"/>
                  </a:lnTo>
                  <a:lnTo>
                    <a:pt x="13" y="699"/>
                  </a:lnTo>
                  <a:lnTo>
                    <a:pt x="22" y="708"/>
                  </a:lnTo>
                  <a:lnTo>
                    <a:pt x="35" y="714"/>
                  </a:lnTo>
                  <a:lnTo>
                    <a:pt x="48" y="708"/>
                  </a:lnTo>
                  <a:lnTo>
                    <a:pt x="59" y="702"/>
                  </a:lnTo>
                  <a:lnTo>
                    <a:pt x="72" y="704"/>
                  </a:lnTo>
                  <a:lnTo>
                    <a:pt x="91" y="715"/>
                  </a:lnTo>
                  <a:lnTo>
                    <a:pt x="110" y="723"/>
                  </a:lnTo>
                  <a:lnTo>
                    <a:pt x="122" y="715"/>
                  </a:lnTo>
                  <a:lnTo>
                    <a:pt x="128" y="701"/>
                  </a:lnTo>
                  <a:lnTo>
                    <a:pt x="148" y="689"/>
                  </a:lnTo>
                  <a:lnTo>
                    <a:pt x="161" y="689"/>
                  </a:lnTo>
                  <a:lnTo>
                    <a:pt x="173" y="702"/>
                  </a:lnTo>
                  <a:lnTo>
                    <a:pt x="183" y="710"/>
                  </a:lnTo>
                  <a:lnTo>
                    <a:pt x="198" y="710"/>
                  </a:lnTo>
                  <a:lnTo>
                    <a:pt x="218" y="712"/>
                  </a:lnTo>
                  <a:lnTo>
                    <a:pt x="231" y="717"/>
                  </a:lnTo>
                  <a:lnTo>
                    <a:pt x="244" y="708"/>
                  </a:lnTo>
                  <a:lnTo>
                    <a:pt x="255" y="708"/>
                  </a:lnTo>
                  <a:lnTo>
                    <a:pt x="266" y="714"/>
                  </a:lnTo>
                  <a:lnTo>
                    <a:pt x="279" y="728"/>
                  </a:lnTo>
                  <a:lnTo>
                    <a:pt x="296" y="730"/>
                  </a:lnTo>
                  <a:lnTo>
                    <a:pt x="315" y="734"/>
                  </a:lnTo>
                  <a:lnTo>
                    <a:pt x="328" y="741"/>
                  </a:lnTo>
                  <a:lnTo>
                    <a:pt x="344" y="745"/>
                  </a:lnTo>
                  <a:lnTo>
                    <a:pt x="357" y="738"/>
                  </a:lnTo>
                  <a:lnTo>
                    <a:pt x="374" y="728"/>
                  </a:lnTo>
                  <a:lnTo>
                    <a:pt x="385" y="726"/>
                  </a:lnTo>
                  <a:lnTo>
                    <a:pt x="398" y="723"/>
                  </a:lnTo>
                  <a:lnTo>
                    <a:pt x="411" y="712"/>
                  </a:lnTo>
                  <a:lnTo>
                    <a:pt x="402" y="701"/>
                  </a:lnTo>
                  <a:lnTo>
                    <a:pt x="381" y="689"/>
                  </a:lnTo>
                  <a:lnTo>
                    <a:pt x="374" y="682"/>
                  </a:lnTo>
                  <a:lnTo>
                    <a:pt x="374" y="675"/>
                  </a:lnTo>
                  <a:lnTo>
                    <a:pt x="383" y="667"/>
                  </a:lnTo>
                  <a:lnTo>
                    <a:pt x="398" y="665"/>
                  </a:lnTo>
                  <a:lnTo>
                    <a:pt x="413" y="658"/>
                  </a:lnTo>
                  <a:lnTo>
                    <a:pt x="437" y="632"/>
                  </a:lnTo>
                  <a:lnTo>
                    <a:pt x="448" y="619"/>
                  </a:lnTo>
                  <a:lnTo>
                    <a:pt x="452" y="597"/>
                  </a:lnTo>
                  <a:lnTo>
                    <a:pt x="452" y="584"/>
                  </a:lnTo>
                  <a:lnTo>
                    <a:pt x="441" y="575"/>
                  </a:lnTo>
                  <a:lnTo>
                    <a:pt x="426" y="564"/>
                  </a:lnTo>
                  <a:lnTo>
                    <a:pt x="413" y="558"/>
                  </a:lnTo>
                  <a:lnTo>
                    <a:pt x="398" y="560"/>
                  </a:lnTo>
                  <a:lnTo>
                    <a:pt x="389" y="565"/>
                  </a:lnTo>
                  <a:lnTo>
                    <a:pt x="385" y="556"/>
                  </a:lnTo>
                  <a:lnTo>
                    <a:pt x="393" y="541"/>
                  </a:lnTo>
                  <a:lnTo>
                    <a:pt x="396" y="530"/>
                  </a:lnTo>
                  <a:lnTo>
                    <a:pt x="394" y="510"/>
                  </a:lnTo>
                  <a:lnTo>
                    <a:pt x="393" y="482"/>
                  </a:lnTo>
                  <a:lnTo>
                    <a:pt x="398" y="460"/>
                  </a:lnTo>
                  <a:lnTo>
                    <a:pt x="394" y="447"/>
                  </a:lnTo>
                  <a:lnTo>
                    <a:pt x="385" y="431"/>
                  </a:lnTo>
                  <a:lnTo>
                    <a:pt x="363" y="392"/>
                  </a:lnTo>
                  <a:lnTo>
                    <a:pt x="354" y="374"/>
                  </a:lnTo>
                  <a:lnTo>
                    <a:pt x="350" y="352"/>
                  </a:lnTo>
                  <a:lnTo>
                    <a:pt x="348" y="339"/>
                  </a:lnTo>
                  <a:lnTo>
                    <a:pt x="354" y="317"/>
                  </a:lnTo>
                  <a:lnTo>
                    <a:pt x="354" y="300"/>
                  </a:lnTo>
                  <a:lnTo>
                    <a:pt x="350" y="281"/>
                  </a:lnTo>
                  <a:lnTo>
                    <a:pt x="341" y="272"/>
                  </a:lnTo>
                  <a:lnTo>
                    <a:pt x="324" y="255"/>
                  </a:lnTo>
                  <a:lnTo>
                    <a:pt x="311" y="250"/>
                  </a:lnTo>
                  <a:lnTo>
                    <a:pt x="298" y="248"/>
                  </a:lnTo>
                  <a:lnTo>
                    <a:pt x="289" y="246"/>
                  </a:lnTo>
                  <a:lnTo>
                    <a:pt x="289" y="237"/>
                  </a:lnTo>
                  <a:lnTo>
                    <a:pt x="294" y="230"/>
                  </a:lnTo>
                  <a:lnTo>
                    <a:pt x="309" y="228"/>
                  </a:lnTo>
                  <a:lnTo>
                    <a:pt x="322" y="233"/>
                  </a:lnTo>
                  <a:lnTo>
                    <a:pt x="331" y="235"/>
                  </a:lnTo>
                  <a:lnTo>
                    <a:pt x="337" y="226"/>
                  </a:lnTo>
                  <a:lnTo>
                    <a:pt x="335" y="215"/>
                  </a:lnTo>
                  <a:lnTo>
                    <a:pt x="389" y="165"/>
                  </a:lnTo>
                  <a:lnTo>
                    <a:pt x="398" y="154"/>
                  </a:lnTo>
                  <a:lnTo>
                    <a:pt x="398" y="131"/>
                  </a:lnTo>
                  <a:lnTo>
                    <a:pt x="385" y="120"/>
                  </a:lnTo>
                  <a:lnTo>
                    <a:pt x="370" y="118"/>
                  </a:lnTo>
                  <a:lnTo>
                    <a:pt x="357" y="98"/>
                  </a:lnTo>
                  <a:lnTo>
                    <a:pt x="331" y="98"/>
                  </a:lnTo>
                  <a:lnTo>
                    <a:pt x="307" y="102"/>
                  </a:lnTo>
                  <a:lnTo>
                    <a:pt x="302" y="100"/>
                  </a:lnTo>
                  <a:lnTo>
                    <a:pt x="296" y="91"/>
                  </a:lnTo>
                  <a:lnTo>
                    <a:pt x="307" y="83"/>
                  </a:lnTo>
                  <a:lnTo>
                    <a:pt x="318" y="72"/>
                  </a:lnTo>
                  <a:lnTo>
                    <a:pt x="341" y="52"/>
                  </a:lnTo>
                  <a:lnTo>
                    <a:pt x="359" y="50"/>
                  </a:lnTo>
                  <a:lnTo>
                    <a:pt x="376" y="37"/>
                  </a:lnTo>
                  <a:lnTo>
                    <a:pt x="393" y="24"/>
                  </a:lnTo>
                  <a:lnTo>
                    <a:pt x="355" y="15"/>
                  </a:lnTo>
                  <a:lnTo>
                    <a:pt x="339" y="13"/>
                  </a:lnTo>
                  <a:lnTo>
                    <a:pt x="320" y="11"/>
                  </a:lnTo>
                  <a:lnTo>
                    <a:pt x="298" y="0"/>
                  </a:lnTo>
                  <a:lnTo>
                    <a:pt x="278" y="22"/>
                  </a:lnTo>
                  <a:lnTo>
                    <a:pt x="279" y="33"/>
                  </a:lnTo>
                  <a:lnTo>
                    <a:pt x="268" y="37"/>
                  </a:lnTo>
                  <a:lnTo>
                    <a:pt x="250" y="48"/>
                  </a:lnTo>
                  <a:lnTo>
                    <a:pt x="233" y="54"/>
                  </a:lnTo>
                  <a:lnTo>
                    <a:pt x="233" y="70"/>
                  </a:lnTo>
                  <a:lnTo>
                    <a:pt x="231" y="83"/>
                  </a:lnTo>
                  <a:lnTo>
                    <a:pt x="216" y="104"/>
                  </a:lnTo>
                  <a:lnTo>
                    <a:pt x="192" y="130"/>
                  </a:lnTo>
                  <a:lnTo>
                    <a:pt x="183" y="143"/>
                  </a:lnTo>
                  <a:lnTo>
                    <a:pt x="188" y="152"/>
                  </a:lnTo>
                  <a:lnTo>
                    <a:pt x="213" y="150"/>
                  </a:lnTo>
                  <a:lnTo>
                    <a:pt x="214" y="155"/>
                  </a:lnTo>
                  <a:lnTo>
                    <a:pt x="214" y="165"/>
                  </a:lnTo>
                  <a:lnTo>
                    <a:pt x="181" y="207"/>
                  </a:lnTo>
                  <a:lnTo>
                    <a:pt x="169" y="230"/>
                  </a:lnTo>
                  <a:lnTo>
                    <a:pt x="161" y="250"/>
                  </a:lnTo>
                  <a:lnTo>
                    <a:pt x="169" y="259"/>
                  </a:lnTo>
                  <a:lnTo>
                    <a:pt x="185" y="241"/>
                  </a:lnTo>
                  <a:lnTo>
                    <a:pt x="200" y="220"/>
                  </a:lnTo>
                  <a:lnTo>
                    <a:pt x="211" y="226"/>
                  </a:lnTo>
                  <a:lnTo>
                    <a:pt x="213" y="257"/>
                  </a:lnTo>
                  <a:lnTo>
                    <a:pt x="214" y="278"/>
                  </a:lnTo>
                  <a:lnTo>
                    <a:pt x="194" y="289"/>
                  </a:lnTo>
                  <a:lnTo>
                    <a:pt x="181" y="302"/>
                  </a:lnTo>
                  <a:lnTo>
                    <a:pt x="176" y="313"/>
                  </a:lnTo>
                  <a:lnTo>
                    <a:pt x="203" y="335"/>
                  </a:lnTo>
                  <a:lnTo>
                    <a:pt x="226" y="331"/>
                  </a:lnTo>
                  <a:lnTo>
                    <a:pt x="231" y="344"/>
                  </a:lnTo>
                  <a:lnTo>
                    <a:pt x="255" y="329"/>
                  </a:lnTo>
                  <a:lnTo>
                    <a:pt x="253" y="341"/>
                  </a:lnTo>
                  <a:lnTo>
                    <a:pt x="233" y="365"/>
                  </a:lnTo>
                  <a:lnTo>
                    <a:pt x="242" y="391"/>
                  </a:lnTo>
                  <a:lnTo>
                    <a:pt x="244" y="405"/>
                  </a:lnTo>
                  <a:lnTo>
                    <a:pt x="265" y="407"/>
                  </a:lnTo>
                  <a:lnTo>
                    <a:pt x="266" y="420"/>
                  </a:lnTo>
                  <a:lnTo>
                    <a:pt x="242" y="449"/>
                  </a:lnTo>
                  <a:lnTo>
                    <a:pt x="233" y="445"/>
                  </a:lnTo>
                  <a:lnTo>
                    <a:pt x="224" y="454"/>
                  </a:lnTo>
                  <a:lnTo>
                    <a:pt x="222" y="469"/>
                  </a:lnTo>
                  <a:lnTo>
                    <a:pt x="198" y="456"/>
                  </a:lnTo>
                  <a:lnTo>
                    <a:pt x="135" y="478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27" name="Group 33" descr="Small checker board"/>
            <p:cNvGrpSpPr>
              <a:grpSpLocks noChangeAspect="1"/>
            </p:cNvGrpSpPr>
            <p:nvPr/>
          </p:nvGrpSpPr>
          <p:grpSpPr bwMode="auto">
            <a:xfrm>
              <a:off x="1377" y="2736"/>
              <a:ext cx="259" cy="536"/>
              <a:chOff x="2195" y="724"/>
              <a:chExt cx="555" cy="1187"/>
            </a:xfrm>
            <a:grpFill/>
          </p:grpSpPr>
          <p:sp>
            <p:nvSpPr>
              <p:cNvPr id="112" name="Freeform 34"/>
              <p:cNvSpPr>
                <a:spLocks noChangeAspect="1"/>
              </p:cNvSpPr>
              <p:nvPr/>
            </p:nvSpPr>
            <p:spPr bwMode="auto">
              <a:xfrm>
                <a:off x="2417" y="1751"/>
                <a:ext cx="37" cy="92"/>
              </a:xfrm>
              <a:custGeom>
                <a:avLst/>
                <a:gdLst>
                  <a:gd name="T0" fmla="*/ 37 w 37"/>
                  <a:gd name="T1" fmla="*/ 0 h 92"/>
                  <a:gd name="T2" fmla="*/ 35 w 37"/>
                  <a:gd name="T3" fmla="*/ 31 h 92"/>
                  <a:gd name="T4" fmla="*/ 24 w 37"/>
                  <a:gd name="T5" fmla="*/ 55 h 92"/>
                  <a:gd name="T6" fmla="*/ 7 w 37"/>
                  <a:gd name="T7" fmla="*/ 70 h 92"/>
                  <a:gd name="T8" fmla="*/ 11 w 37"/>
                  <a:gd name="T9" fmla="*/ 86 h 92"/>
                  <a:gd name="T10" fmla="*/ 4 w 37"/>
                  <a:gd name="T11" fmla="*/ 92 h 92"/>
                  <a:gd name="T12" fmla="*/ 0 w 37"/>
                  <a:gd name="T13" fmla="*/ 72 h 92"/>
                  <a:gd name="T14" fmla="*/ 6 w 37"/>
                  <a:gd name="T15" fmla="*/ 57 h 92"/>
                  <a:gd name="T16" fmla="*/ 11 w 37"/>
                  <a:gd name="T17" fmla="*/ 40 h 92"/>
                  <a:gd name="T18" fmla="*/ 37 w 37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92"/>
                  <a:gd name="T32" fmla="*/ 37 w 37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92">
                    <a:moveTo>
                      <a:pt x="37" y="0"/>
                    </a:moveTo>
                    <a:lnTo>
                      <a:pt x="35" y="31"/>
                    </a:lnTo>
                    <a:lnTo>
                      <a:pt x="24" y="55"/>
                    </a:lnTo>
                    <a:lnTo>
                      <a:pt x="7" y="70"/>
                    </a:lnTo>
                    <a:lnTo>
                      <a:pt x="11" y="86"/>
                    </a:lnTo>
                    <a:lnTo>
                      <a:pt x="4" y="92"/>
                    </a:lnTo>
                    <a:lnTo>
                      <a:pt x="0" y="72"/>
                    </a:lnTo>
                    <a:lnTo>
                      <a:pt x="6" y="57"/>
                    </a:lnTo>
                    <a:lnTo>
                      <a:pt x="11" y="4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13" name="Freeform 35"/>
              <p:cNvSpPr>
                <a:spLocks noChangeAspect="1"/>
              </p:cNvSpPr>
              <p:nvPr/>
            </p:nvSpPr>
            <p:spPr bwMode="auto">
              <a:xfrm>
                <a:off x="2499" y="1708"/>
                <a:ext cx="50" cy="73"/>
              </a:xfrm>
              <a:custGeom>
                <a:avLst/>
                <a:gdLst>
                  <a:gd name="T0" fmla="*/ 39 w 50"/>
                  <a:gd name="T1" fmla="*/ 0 h 73"/>
                  <a:gd name="T2" fmla="*/ 50 w 50"/>
                  <a:gd name="T3" fmla="*/ 0 h 73"/>
                  <a:gd name="T4" fmla="*/ 37 w 50"/>
                  <a:gd name="T5" fmla="*/ 15 h 73"/>
                  <a:gd name="T6" fmla="*/ 35 w 50"/>
                  <a:gd name="T7" fmla="*/ 26 h 73"/>
                  <a:gd name="T8" fmla="*/ 39 w 50"/>
                  <a:gd name="T9" fmla="*/ 41 h 73"/>
                  <a:gd name="T10" fmla="*/ 26 w 50"/>
                  <a:gd name="T11" fmla="*/ 56 h 73"/>
                  <a:gd name="T12" fmla="*/ 9 w 50"/>
                  <a:gd name="T13" fmla="*/ 73 h 73"/>
                  <a:gd name="T14" fmla="*/ 6 w 50"/>
                  <a:gd name="T15" fmla="*/ 56 h 73"/>
                  <a:gd name="T16" fmla="*/ 0 w 50"/>
                  <a:gd name="T17" fmla="*/ 49 h 73"/>
                  <a:gd name="T18" fmla="*/ 0 w 50"/>
                  <a:gd name="T19" fmla="*/ 36 h 73"/>
                  <a:gd name="T20" fmla="*/ 15 w 50"/>
                  <a:gd name="T21" fmla="*/ 22 h 73"/>
                  <a:gd name="T22" fmla="*/ 39 w 50"/>
                  <a:gd name="T23" fmla="*/ 0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73"/>
                  <a:gd name="T38" fmla="*/ 50 w 50"/>
                  <a:gd name="T39" fmla="*/ 73 h 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73">
                    <a:moveTo>
                      <a:pt x="39" y="0"/>
                    </a:moveTo>
                    <a:lnTo>
                      <a:pt x="50" y="0"/>
                    </a:lnTo>
                    <a:lnTo>
                      <a:pt x="37" y="15"/>
                    </a:lnTo>
                    <a:lnTo>
                      <a:pt x="35" y="26"/>
                    </a:lnTo>
                    <a:lnTo>
                      <a:pt x="39" y="41"/>
                    </a:lnTo>
                    <a:lnTo>
                      <a:pt x="26" y="56"/>
                    </a:lnTo>
                    <a:lnTo>
                      <a:pt x="9" y="73"/>
                    </a:lnTo>
                    <a:lnTo>
                      <a:pt x="6" y="56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15" y="22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114" name="Group 36" descr="Small checker board"/>
              <p:cNvGrpSpPr>
                <a:grpSpLocks noChangeAspect="1"/>
              </p:cNvGrpSpPr>
              <p:nvPr/>
            </p:nvGrpSpPr>
            <p:grpSpPr bwMode="auto">
              <a:xfrm>
                <a:off x="2195" y="724"/>
                <a:ext cx="555" cy="1187"/>
                <a:chOff x="2195" y="724"/>
                <a:chExt cx="555" cy="1187"/>
              </a:xfrm>
              <a:grpFill/>
            </p:grpSpPr>
            <p:sp>
              <p:nvSpPr>
                <p:cNvPr id="115" name="Freeform 37"/>
                <p:cNvSpPr>
                  <a:spLocks noChangeAspect="1"/>
                </p:cNvSpPr>
                <p:nvPr/>
              </p:nvSpPr>
              <p:spPr bwMode="auto">
                <a:xfrm>
                  <a:off x="2195" y="724"/>
                  <a:ext cx="555" cy="1187"/>
                </a:xfrm>
                <a:custGeom>
                  <a:avLst/>
                  <a:gdLst>
                    <a:gd name="T0" fmla="*/ 436 w 555"/>
                    <a:gd name="T1" fmla="*/ 21 h 1187"/>
                    <a:gd name="T2" fmla="*/ 511 w 555"/>
                    <a:gd name="T3" fmla="*/ 73 h 1187"/>
                    <a:gd name="T4" fmla="*/ 518 w 555"/>
                    <a:gd name="T5" fmla="*/ 118 h 1187"/>
                    <a:gd name="T6" fmla="*/ 536 w 555"/>
                    <a:gd name="T7" fmla="*/ 158 h 1187"/>
                    <a:gd name="T8" fmla="*/ 533 w 555"/>
                    <a:gd name="T9" fmla="*/ 210 h 1187"/>
                    <a:gd name="T10" fmla="*/ 548 w 555"/>
                    <a:gd name="T11" fmla="*/ 247 h 1187"/>
                    <a:gd name="T12" fmla="*/ 544 w 555"/>
                    <a:gd name="T13" fmla="*/ 277 h 1187"/>
                    <a:gd name="T14" fmla="*/ 477 w 555"/>
                    <a:gd name="T15" fmla="*/ 284 h 1187"/>
                    <a:gd name="T16" fmla="*/ 448 w 555"/>
                    <a:gd name="T17" fmla="*/ 329 h 1187"/>
                    <a:gd name="T18" fmla="*/ 440 w 555"/>
                    <a:gd name="T19" fmla="*/ 362 h 1187"/>
                    <a:gd name="T20" fmla="*/ 444 w 555"/>
                    <a:gd name="T21" fmla="*/ 410 h 1187"/>
                    <a:gd name="T22" fmla="*/ 422 w 555"/>
                    <a:gd name="T23" fmla="*/ 455 h 1187"/>
                    <a:gd name="T24" fmla="*/ 359 w 555"/>
                    <a:gd name="T25" fmla="*/ 492 h 1187"/>
                    <a:gd name="T26" fmla="*/ 336 w 555"/>
                    <a:gd name="T27" fmla="*/ 514 h 1187"/>
                    <a:gd name="T28" fmla="*/ 307 w 555"/>
                    <a:gd name="T29" fmla="*/ 570 h 1187"/>
                    <a:gd name="T30" fmla="*/ 298 w 555"/>
                    <a:gd name="T31" fmla="*/ 613 h 1187"/>
                    <a:gd name="T32" fmla="*/ 272 w 555"/>
                    <a:gd name="T33" fmla="*/ 673 h 1187"/>
                    <a:gd name="T34" fmla="*/ 310 w 555"/>
                    <a:gd name="T35" fmla="*/ 751 h 1187"/>
                    <a:gd name="T36" fmla="*/ 340 w 555"/>
                    <a:gd name="T37" fmla="*/ 810 h 1187"/>
                    <a:gd name="T38" fmla="*/ 307 w 555"/>
                    <a:gd name="T39" fmla="*/ 832 h 1187"/>
                    <a:gd name="T40" fmla="*/ 279 w 555"/>
                    <a:gd name="T41" fmla="*/ 836 h 1187"/>
                    <a:gd name="T42" fmla="*/ 216 w 555"/>
                    <a:gd name="T43" fmla="*/ 840 h 1187"/>
                    <a:gd name="T44" fmla="*/ 275 w 555"/>
                    <a:gd name="T45" fmla="*/ 854 h 1187"/>
                    <a:gd name="T46" fmla="*/ 307 w 555"/>
                    <a:gd name="T47" fmla="*/ 873 h 1187"/>
                    <a:gd name="T48" fmla="*/ 286 w 555"/>
                    <a:gd name="T49" fmla="*/ 888 h 1187"/>
                    <a:gd name="T50" fmla="*/ 249 w 555"/>
                    <a:gd name="T51" fmla="*/ 921 h 1187"/>
                    <a:gd name="T52" fmla="*/ 238 w 555"/>
                    <a:gd name="T53" fmla="*/ 954 h 1187"/>
                    <a:gd name="T54" fmla="*/ 223 w 555"/>
                    <a:gd name="T55" fmla="*/ 1032 h 1187"/>
                    <a:gd name="T56" fmla="*/ 205 w 555"/>
                    <a:gd name="T57" fmla="*/ 1084 h 1187"/>
                    <a:gd name="T58" fmla="*/ 159 w 555"/>
                    <a:gd name="T59" fmla="*/ 1125 h 1187"/>
                    <a:gd name="T60" fmla="*/ 115 w 555"/>
                    <a:gd name="T61" fmla="*/ 1140 h 1187"/>
                    <a:gd name="T62" fmla="*/ 107 w 555"/>
                    <a:gd name="T63" fmla="*/ 1176 h 1187"/>
                    <a:gd name="T64" fmla="*/ 63 w 555"/>
                    <a:gd name="T65" fmla="*/ 1187 h 1187"/>
                    <a:gd name="T66" fmla="*/ 44 w 555"/>
                    <a:gd name="T67" fmla="*/ 1168 h 1187"/>
                    <a:gd name="T68" fmla="*/ 26 w 555"/>
                    <a:gd name="T69" fmla="*/ 1103 h 1187"/>
                    <a:gd name="T70" fmla="*/ 41 w 555"/>
                    <a:gd name="T71" fmla="*/ 1088 h 1187"/>
                    <a:gd name="T72" fmla="*/ 44 w 555"/>
                    <a:gd name="T73" fmla="*/ 1066 h 1187"/>
                    <a:gd name="T74" fmla="*/ 26 w 555"/>
                    <a:gd name="T75" fmla="*/ 1006 h 1187"/>
                    <a:gd name="T76" fmla="*/ 11 w 555"/>
                    <a:gd name="T77" fmla="*/ 958 h 1187"/>
                    <a:gd name="T78" fmla="*/ 0 w 555"/>
                    <a:gd name="T79" fmla="*/ 884 h 1187"/>
                    <a:gd name="T80" fmla="*/ 19 w 555"/>
                    <a:gd name="T81" fmla="*/ 854 h 1187"/>
                    <a:gd name="T82" fmla="*/ 33 w 555"/>
                    <a:gd name="T83" fmla="*/ 780 h 1187"/>
                    <a:gd name="T84" fmla="*/ 70 w 555"/>
                    <a:gd name="T85" fmla="*/ 736 h 1187"/>
                    <a:gd name="T86" fmla="*/ 59 w 555"/>
                    <a:gd name="T87" fmla="*/ 658 h 1187"/>
                    <a:gd name="T88" fmla="*/ 74 w 555"/>
                    <a:gd name="T89" fmla="*/ 621 h 1187"/>
                    <a:gd name="T90" fmla="*/ 67 w 555"/>
                    <a:gd name="T91" fmla="*/ 555 h 1187"/>
                    <a:gd name="T92" fmla="*/ 82 w 555"/>
                    <a:gd name="T93" fmla="*/ 477 h 1187"/>
                    <a:gd name="T94" fmla="*/ 130 w 555"/>
                    <a:gd name="T95" fmla="*/ 425 h 1187"/>
                    <a:gd name="T96" fmla="*/ 175 w 555"/>
                    <a:gd name="T97" fmla="*/ 410 h 1187"/>
                    <a:gd name="T98" fmla="*/ 156 w 555"/>
                    <a:gd name="T99" fmla="*/ 362 h 1187"/>
                    <a:gd name="T100" fmla="*/ 175 w 555"/>
                    <a:gd name="T101" fmla="*/ 322 h 1187"/>
                    <a:gd name="T102" fmla="*/ 186 w 555"/>
                    <a:gd name="T103" fmla="*/ 262 h 1187"/>
                    <a:gd name="T104" fmla="*/ 235 w 555"/>
                    <a:gd name="T105" fmla="*/ 225 h 1187"/>
                    <a:gd name="T106" fmla="*/ 257 w 555"/>
                    <a:gd name="T107" fmla="*/ 177 h 1187"/>
                    <a:gd name="T108" fmla="*/ 292 w 555"/>
                    <a:gd name="T109" fmla="*/ 103 h 1187"/>
                    <a:gd name="T110" fmla="*/ 331 w 555"/>
                    <a:gd name="T111" fmla="*/ 69 h 1187"/>
                    <a:gd name="T112" fmla="*/ 368 w 555"/>
                    <a:gd name="T113" fmla="*/ 42 h 1187"/>
                    <a:gd name="T114" fmla="*/ 414 w 555"/>
                    <a:gd name="T115" fmla="*/ 0 h 118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55"/>
                    <a:gd name="T175" fmla="*/ 0 h 1187"/>
                    <a:gd name="T176" fmla="*/ 555 w 555"/>
                    <a:gd name="T177" fmla="*/ 1187 h 118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55" h="1187">
                      <a:moveTo>
                        <a:pt x="418" y="0"/>
                      </a:moveTo>
                      <a:lnTo>
                        <a:pt x="425" y="3"/>
                      </a:lnTo>
                      <a:lnTo>
                        <a:pt x="436" y="21"/>
                      </a:lnTo>
                      <a:lnTo>
                        <a:pt x="485" y="69"/>
                      </a:lnTo>
                      <a:lnTo>
                        <a:pt x="492" y="58"/>
                      </a:lnTo>
                      <a:lnTo>
                        <a:pt x="511" y="73"/>
                      </a:lnTo>
                      <a:lnTo>
                        <a:pt x="518" y="88"/>
                      </a:lnTo>
                      <a:lnTo>
                        <a:pt x="518" y="99"/>
                      </a:lnTo>
                      <a:lnTo>
                        <a:pt x="518" y="118"/>
                      </a:lnTo>
                      <a:lnTo>
                        <a:pt x="511" y="129"/>
                      </a:lnTo>
                      <a:lnTo>
                        <a:pt x="525" y="144"/>
                      </a:lnTo>
                      <a:lnTo>
                        <a:pt x="536" y="158"/>
                      </a:lnTo>
                      <a:lnTo>
                        <a:pt x="536" y="170"/>
                      </a:lnTo>
                      <a:lnTo>
                        <a:pt x="536" y="188"/>
                      </a:lnTo>
                      <a:lnTo>
                        <a:pt x="533" y="210"/>
                      </a:lnTo>
                      <a:lnTo>
                        <a:pt x="525" y="218"/>
                      </a:lnTo>
                      <a:lnTo>
                        <a:pt x="536" y="229"/>
                      </a:lnTo>
                      <a:lnTo>
                        <a:pt x="548" y="247"/>
                      </a:lnTo>
                      <a:lnTo>
                        <a:pt x="555" y="266"/>
                      </a:lnTo>
                      <a:lnTo>
                        <a:pt x="555" y="273"/>
                      </a:lnTo>
                      <a:lnTo>
                        <a:pt x="544" y="277"/>
                      </a:lnTo>
                      <a:lnTo>
                        <a:pt x="496" y="277"/>
                      </a:lnTo>
                      <a:lnTo>
                        <a:pt x="485" y="277"/>
                      </a:lnTo>
                      <a:lnTo>
                        <a:pt x="477" y="284"/>
                      </a:lnTo>
                      <a:lnTo>
                        <a:pt x="477" y="299"/>
                      </a:lnTo>
                      <a:lnTo>
                        <a:pt x="470" y="310"/>
                      </a:lnTo>
                      <a:lnTo>
                        <a:pt x="448" y="329"/>
                      </a:lnTo>
                      <a:lnTo>
                        <a:pt x="451" y="344"/>
                      </a:lnTo>
                      <a:lnTo>
                        <a:pt x="448" y="355"/>
                      </a:lnTo>
                      <a:lnTo>
                        <a:pt x="440" y="362"/>
                      </a:lnTo>
                      <a:lnTo>
                        <a:pt x="448" y="385"/>
                      </a:lnTo>
                      <a:lnTo>
                        <a:pt x="451" y="399"/>
                      </a:lnTo>
                      <a:lnTo>
                        <a:pt x="444" y="410"/>
                      </a:lnTo>
                      <a:lnTo>
                        <a:pt x="429" y="422"/>
                      </a:lnTo>
                      <a:lnTo>
                        <a:pt x="425" y="436"/>
                      </a:lnTo>
                      <a:lnTo>
                        <a:pt x="422" y="455"/>
                      </a:lnTo>
                      <a:lnTo>
                        <a:pt x="396" y="466"/>
                      </a:lnTo>
                      <a:lnTo>
                        <a:pt x="381" y="477"/>
                      </a:lnTo>
                      <a:lnTo>
                        <a:pt x="359" y="492"/>
                      </a:lnTo>
                      <a:lnTo>
                        <a:pt x="362" y="503"/>
                      </a:lnTo>
                      <a:lnTo>
                        <a:pt x="344" y="507"/>
                      </a:lnTo>
                      <a:lnTo>
                        <a:pt x="336" y="514"/>
                      </a:lnTo>
                      <a:lnTo>
                        <a:pt x="318" y="540"/>
                      </a:lnTo>
                      <a:lnTo>
                        <a:pt x="303" y="551"/>
                      </a:lnTo>
                      <a:lnTo>
                        <a:pt x="307" y="570"/>
                      </a:lnTo>
                      <a:lnTo>
                        <a:pt x="298" y="576"/>
                      </a:lnTo>
                      <a:lnTo>
                        <a:pt x="290" y="584"/>
                      </a:lnTo>
                      <a:lnTo>
                        <a:pt x="298" y="613"/>
                      </a:lnTo>
                      <a:lnTo>
                        <a:pt x="294" y="632"/>
                      </a:lnTo>
                      <a:lnTo>
                        <a:pt x="275" y="643"/>
                      </a:lnTo>
                      <a:lnTo>
                        <a:pt x="272" y="673"/>
                      </a:lnTo>
                      <a:lnTo>
                        <a:pt x="275" y="710"/>
                      </a:lnTo>
                      <a:lnTo>
                        <a:pt x="283" y="728"/>
                      </a:lnTo>
                      <a:lnTo>
                        <a:pt x="310" y="751"/>
                      </a:lnTo>
                      <a:lnTo>
                        <a:pt x="321" y="773"/>
                      </a:lnTo>
                      <a:lnTo>
                        <a:pt x="333" y="795"/>
                      </a:lnTo>
                      <a:lnTo>
                        <a:pt x="340" y="810"/>
                      </a:lnTo>
                      <a:lnTo>
                        <a:pt x="333" y="825"/>
                      </a:lnTo>
                      <a:lnTo>
                        <a:pt x="318" y="836"/>
                      </a:lnTo>
                      <a:lnTo>
                        <a:pt x="307" y="832"/>
                      </a:lnTo>
                      <a:lnTo>
                        <a:pt x="298" y="821"/>
                      </a:lnTo>
                      <a:lnTo>
                        <a:pt x="283" y="825"/>
                      </a:lnTo>
                      <a:lnTo>
                        <a:pt x="279" y="836"/>
                      </a:lnTo>
                      <a:lnTo>
                        <a:pt x="257" y="836"/>
                      </a:lnTo>
                      <a:lnTo>
                        <a:pt x="223" y="832"/>
                      </a:lnTo>
                      <a:lnTo>
                        <a:pt x="216" y="840"/>
                      </a:lnTo>
                      <a:lnTo>
                        <a:pt x="238" y="851"/>
                      </a:lnTo>
                      <a:lnTo>
                        <a:pt x="268" y="840"/>
                      </a:lnTo>
                      <a:lnTo>
                        <a:pt x="275" y="854"/>
                      </a:lnTo>
                      <a:lnTo>
                        <a:pt x="298" y="858"/>
                      </a:lnTo>
                      <a:lnTo>
                        <a:pt x="314" y="865"/>
                      </a:lnTo>
                      <a:lnTo>
                        <a:pt x="307" y="873"/>
                      </a:lnTo>
                      <a:lnTo>
                        <a:pt x="286" y="869"/>
                      </a:lnTo>
                      <a:lnTo>
                        <a:pt x="283" y="877"/>
                      </a:lnTo>
                      <a:lnTo>
                        <a:pt x="286" y="888"/>
                      </a:lnTo>
                      <a:lnTo>
                        <a:pt x="275" y="903"/>
                      </a:lnTo>
                      <a:lnTo>
                        <a:pt x="257" y="917"/>
                      </a:lnTo>
                      <a:lnTo>
                        <a:pt x="249" y="921"/>
                      </a:lnTo>
                      <a:lnTo>
                        <a:pt x="242" y="925"/>
                      </a:lnTo>
                      <a:lnTo>
                        <a:pt x="246" y="943"/>
                      </a:lnTo>
                      <a:lnTo>
                        <a:pt x="238" y="954"/>
                      </a:lnTo>
                      <a:lnTo>
                        <a:pt x="227" y="977"/>
                      </a:lnTo>
                      <a:lnTo>
                        <a:pt x="231" y="999"/>
                      </a:lnTo>
                      <a:lnTo>
                        <a:pt x="223" y="1032"/>
                      </a:lnTo>
                      <a:lnTo>
                        <a:pt x="216" y="1047"/>
                      </a:lnTo>
                      <a:lnTo>
                        <a:pt x="216" y="1069"/>
                      </a:lnTo>
                      <a:lnTo>
                        <a:pt x="205" y="1084"/>
                      </a:lnTo>
                      <a:lnTo>
                        <a:pt x="190" y="1110"/>
                      </a:lnTo>
                      <a:lnTo>
                        <a:pt x="186" y="1129"/>
                      </a:lnTo>
                      <a:lnTo>
                        <a:pt x="159" y="1125"/>
                      </a:lnTo>
                      <a:lnTo>
                        <a:pt x="133" y="1125"/>
                      </a:lnTo>
                      <a:lnTo>
                        <a:pt x="130" y="1136"/>
                      </a:lnTo>
                      <a:lnTo>
                        <a:pt x="115" y="1140"/>
                      </a:lnTo>
                      <a:lnTo>
                        <a:pt x="107" y="1144"/>
                      </a:lnTo>
                      <a:lnTo>
                        <a:pt x="111" y="1157"/>
                      </a:lnTo>
                      <a:lnTo>
                        <a:pt x="107" y="1176"/>
                      </a:lnTo>
                      <a:lnTo>
                        <a:pt x="89" y="1187"/>
                      </a:lnTo>
                      <a:lnTo>
                        <a:pt x="78" y="1176"/>
                      </a:lnTo>
                      <a:lnTo>
                        <a:pt x="63" y="1187"/>
                      </a:lnTo>
                      <a:lnTo>
                        <a:pt x="44" y="1187"/>
                      </a:lnTo>
                      <a:lnTo>
                        <a:pt x="37" y="1176"/>
                      </a:lnTo>
                      <a:lnTo>
                        <a:pt x="44" y="1168"/>
                      </a:lnTo>
                      <a:lnTo>
                        <a:pt x="48" y="1147"/>
                      </a:lnTo>
                      <a:lnTo>
                        <a:pt x="33" y="1118"/>
                      </a:lnTo>
                      <a:lnTo>
                        <a:pt x="26" y="1103"/>
                      </a:lnTo>
                      <a:lnTo>
                        <a:pt x="30" y="1095"/>
                      </a:lnTo>
                      <a:lnTo>
                        <a:pt x="37" y="1095"/>
                      </a:lnTo>
                      <a:lnTo>
                        <a:pt x="41" y="1088"/>
                      </a:lnTo>
                      <a:lnTo>
                        <a:pt x="44" y="1080"/>
                      </a:lnTo>
                      <a:lnTo>
                        <a:pt x="48" y="1073"/>
                      </a:lnTo>
                      <a:lnTo>
                        <a:pt x="44" y="1066"/>
                      </a:lnTo>
                      <a:lnTo>
                        <a:pt x="37" y="1051"/>
                      </a:lnTo>
                      <a:lnTo>
                        <a:pt x="22" y="1029"/>
                      </a:lnTo>
                      <a:lnTo>
                        <a:pt x="26" y="1006"/>
                      </a:lnTo>
                      <a:lnTo>
                        <a:pt x="15" y="988"/>
                      </a:lnTo>
                      <a:lnTo>
                        <a:pt x="4" y="977"/>
                      </a:lnTo>
                      <a:lnTo>
                        <a:pt x="11" y="958"/>
                      </a:lnTo>
                      <a:lnTo>
                        <a:pt x="19" y="921"/>
                      </a:lnTo>
                      <a:lnTo>
                        <a:pt x="4" y="903"/>
                      </a:lnTo>
                      <a:lnTo>
                        <a:pt x="0" y="884"/>
                      </a:lnTo>
                      <a:lnTo>
                        <a:pt x="0" y="873"/>
                      </a:lnTo>
                      <a:lnTo>
                        <a:pt x="7" y="851"/>
                      </a:lnTo>
                      <a:lnTo>
                        <a:pt x="19" y="854"/>
                      </a:lnTo>
                      <a:lnTo>
                        <a:pt x="30" y="825"/>
                      </a:lnTo>
                      <a:lnTo>
                        <a:pt x="30" y="791"/>
                      </a:lnTo>
                      <a:lnTo>
                        <a:pt x="33" y="780"/>
                      </a:lnTo>
                      <a:lnTo>
                        <a:pt x="48" y="769"/>
                      </a:lnTo>
                      <a:lnTo>
                        <a:pt x="70" y="754"/>
                      </a:lnTo>
                      <a:lnTo>
                        <a:pt x="70" y="736"/>
                      </a:lnTo>
                      <a:lnTo>
                        <a:pt x="67" y="680"/>
                      </a:lnTo>
                      <a:lnTo>
                        <a:pt x="59" y="673"/>
                      </a:lnTo>
                      <a:lnTo>
                        <a:pt x="59" y="658"/>
                      </a:lnTo>
                      <a:lnTo>
                        <a:pt x="78" y="650"/>
                      </a:lnTo>
                      <a:lnTo>
                        <a:pt x="85" y="643"/>
                      </a:lnTo>
                      <a:lnTo>
                        <a:pt x="74" y="621"/>
                      </a:lnTo>
                      <a:lnTo>
                        <a:pt x="59" y="599"/>
                      </a:lnTo>
                      <a:lnTo>
                        <a:pt x="63" y="573"/>
                      </a:lnTo>
                      <a:lnTo>
                        <a:pt x="67" y="555"/>
                      </a:lnTo>
                      <a:lnTo>
                        <a:pt x="82" y="522"/>
                      </a:lnTo>
                      <a:lnTo>
                        <a:pt x="82" y="507"/>
                      </a:lnTo>
                      <a:lnTo>
                        <a:pt x="82" y="477"/>
                      </a:lnTo>
                      <a:lnTo>
                        <a:pt x="93" y="451"/>
                      </a:lnTo>
                      <a:lnTo>
                        <a:pt x="111" y="436"/>
                      </a:lnTo>
                      <a:lnTo>
                        <a:pt x="130" y="425"/>
                      </a:lnTo>
                      <a:lnTo>
                        <a:pt x="148" y="429"/>
                      </a:lnTo>
                      <a:lnTo>
                        <a:pt x="167" y="436"/>
                      </a:lnTo>
                      <a:lnTo>
                        <a:pt x="175" y="410"/>
                      </a:lnTo>
                      <a:lnTo>
                        <a:pt x="167" y="388"/>
                      </a:lnTo>
                      <a:lnTo>
                        <a:pt x="159" y="373"/>
                      </a:lnTo>
                      <a:lnTo>
                        <a:pt x="156" y="362"/>
                      </a:lnTo>
                      <a:lnTo>
                        <a:pt x="159" y="351"/>
                      </a:lnTo>
                      <a:lnTo>
                        <a:pt x="172" y="347"/>
                      </a:lnTo>
                      <a:lnTo>
                        <a:pt x="175" y="322"/>
                      </a:lnTo>
                      <a:lnTo>
                        <a:pt x="183" y="299"/>
                      </a:lnTo>
                      <a:lnTo>
                        <a:pt x="186" y="281"/>
                      </a:lnTo>
                      <a:lnTo>
                        <a:pt x="186" y="262"/>
                      </a:lnTo>
                      <a:lnTo>
                        <a:pt x="197" y="244"/>
                      </a:lnTo>
                      <a:lnTo>
                        <a:pt x="220" y="229"/>
                      </a:lnTo>
                      <a:lnTo>
                        <a:pt x="235" y="225"/>
                      </a:lnTo>
                      <a:lnTo>
                        <a:pt x="235" y="207"/>
                      </a:lnTo>
                      <a:lnTo>
                        <a:pt x="242" y="195"/>
                      </a:lnTo>
                      <a:lnTo>
                        <a:pt x="257" y="177"/>
                      </a:lnTo>
                      <a:lnTo>
                        <a:pt x="272" y="166"/>
                      </a:lnTo>
                      <a:lnTo>
                        <a:pt x="264" y="134"/>
                      </a:lnTo>
                      <a:lnTo>
                        <a:pt x="292" y="103"/>
                      </a:lnTo>
                      <a:lnTo>
                        <a:pt x="298" y="90"/>
                      </a:lnTo>
                      <a:lnTo>
                        <a:pt x="318" y="86"/>
                      </a:lnTo>
                      <a:lnTo>
                        <a:pt x="331" y="69"/>
                      </a:lnTo>
                      <a:lnTo>
                        <a:pt x="331" y="58"/>
                      </a:lnTo>
                      <a:lnTo>
                        <a:pt x="344" y="45"/>
                      </a:lnTo>
                      <a:lnTo>
                        <a:pt x="368" y="42"/>
                      </a:lnTo>
                      <a:lnTo>
                        <a:pt x="396" y="42"/>
                      </a:lnTo>
                      <a:lnTo>
                        <a:pt x="418" y="21"/>
                      </a:lnTo>
                      <a:lnTo>
                        <a:pt x="414" y="0"/>
                      </a:lnTo>
                      <a:lnTo>
                        <a:pt x="41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2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6" name="Freeform 38"/>
                <p:cNvSpPr>
                  <a:spLocks noChangeAspect="1"/>
                </p:cNvSpPr>
                <p:nvPr/>
              </p:nvSpPr>
              <p:spPr bwMode="auto">
                <a:xfrm>
                  <a:off x="2195" y="724"/>
                  <a:ext cx="555" cy="1187"/>
                </a:xfrm>
                <a:custGeom>
                  <a:avLst/>
                  <a:gdLst>
                    <a:gd name="T0" fmla="*/ 436 w 555"/>
                    <a:gd name="T1" fmla="*/ 21 h 1187"/>
                    <a:gd name="T2" fmla="*/ 511 w 555"/>
                    <a:gd name="T3" fmla="*/ 73 h 1187"/>
                    <a:gd name="T4" fmla="*/ 518 w 555"/>
                    <a:gd name="T5" fmla="*/ 118 h 1187"/>
                    <a:gd name="T6" fmla="*/ 536 w 555"/>
                    <a:gd name="T7" fmla="*/ 158 h 1187"/>
                    <a:gd name="T8" fmla="*/ 533 w 555"/>
                    <a:gd name="T9" fmla="*/ 210 h 1187"/>
                    <a:gd name="T10" fmla="*/ 548 w 555"/>
                    <a:gd name="T11" fmla="*/ 247 h 1187"/>
                    <a:gd name="T12" fmla="*/ 544 w 555"/>
                    <a:gd name="T13" fmla="*/ 277 h 1187"/>
                    <a:gd name="T14" fmla="*/ 477 w 555"/>
                    <a:gd name="T15" fmla="*/ 284 h 1187"/>
                    <a:gd name="T16" fmla="*/ 448 w 555"/>
                    <a:gd name="T17" fmla="*/ 329 h 1187"/>
                    <a:gd name="T18" fmla="*/ 440 w 555"/>
                    <a:gd name="T19" fmla="*/ 362 h 1187"/>
                    <a:gd name="T20" fmla="*/ 444 w 555"/>
                    <a:gd name="T21" fmla="*/ 410 h 1187"/>
                    <a:gd name="T22" fmla="*/ 422 w 555"/>
                    <a:gd name="T23" fmla="*/ 455 h 1187"/>
                    <a:gd name="T24" fmla="*/ 359 w 555"/>
                    <a:gd name="T25" fmla="*/ 492 h 1187"/>
                    <a:gd name="T26" fmla="*/ 336 w 555"/>
                    <a:gd name="T27" fmla="*/ 514 h 1187"/>
                    <a:gd name="T28" fmla="*/ 307 w 555"/>
                    <a:gd name="T29" fmla="*/ 570 h 1187"/>
                    <a:gd name="T30" fmla="*/ 298 w 555"/>
                    <a:gd name="T31" fmla="*/ 613 h 1187"/>
                    <a:gd name="T32" fmla="*/ 272 w 555"/>
                    <a:gd name="T33" fmla="*/ 673 h 1187"/>
                    <a:gd name="T34" fmla="*/ 310 w 555"/>
                    <a:gd name="T35" fmla="*/ 751 h 1187"/>
                    <a:gd name="T36" fmla="*/ 340 w 555"/>
                    <a:gd name="T37" fmla="*/ 810 h 1187"/>
                    <a:gd name="T38" fmla="*/ 307 w 555"/>
                    <a:gd name="T39" fmla="*/ 832 h 1187"/>
                    <a:gd name="T40" fmla="*/ 279 w 555"/>
                    <a:gd name="T41" fmla="*/ 836 h 1187"/>
                    <a:gd name="T42" fmla="*/ 216 w 555"/>
                    <a:gd name="T43" fmla="*/ 840 h 1187"/>
                    <a:gd name="T44" fmla="*/ 275 w 555"/>
                    <a:gd name="T45" fmla="*/ 854 h 1187"/>
                    <a:gd name="T46" fmla="*/ 307 w 555"/>
                    <a:gd name="T47" fmla="*/ 873 h 1187"/>
                    <a:gd name="T48" fmla="*/ 286 w 555"/>
                    <a:gd name="T49" fmla="*/ 888 h 1187"/>
                    <a:gd name="T50" fmla="*/ 249 w 555"/>
                    <a:gd name="T51" fmla="*/ 921 h 1187"/>
                    <a:gd name="T52" fmla="*/ 238 w 555"/>
                    <a:gd name="T53" fmla="*/ 954 h 1187"/>
                    <a:gd name="T54" fmla="*/ 223 w 555"/>
                    <a:gd name="T55" fmla="*/ 1032 h 1187"/>
                    <a:gd name="T56" fmla="*/ 205 w 555"/>
                    <a:gd name="T57" fmla="*/ 1084 h 1187"/>
                    <a:gd name="T58" fmla="*/ 159 w 555"/>
                    <a:gd name="T59" fmla="*/ 1125 h 1187"/>
                    <a:gd name="T60" fmla="*/ 115 w 555"/>
                    <a:gd name="T61" fmla="*/ 1140 h 1187"/>
                    <a:gd name="T62" fmla="*/ 107 w 555"/>
                    <a:gd name="T63" fmla="*/ 1176 h 1187"/>
                    <a:gd name="T64" fmla="*/ 63 w 555"/>
                    <a:gd name="T65" fmla="*/ 1187 h 1187"/>
                    <a:gd name="T66" fmla="*/ 44 w 555"/>
                    <a:gd name="T67" fmla="*/ 1168 h 1187"/>
                    <a:gd name="T68" fmla="*/ 26 w 555"/>
                    <a:gd name="T69" fmla="*/ 1103 h 1187"/>
                    <a:gd name="T70" fmla="*/ 41 w 555"/>
                    <a:gd name="T71" fmla="*/ 1088 h 1187"/>
                    <a:gd name="T72" fmla="*/ 44 w 555"/>
                    <a:gd name="T73" fmla="*/ 1066 h 1187"/>
                    <a:gd name="T74" fmla="*/ 26 w 555"/>
                    <a:gd name="T75" fmla="*/ 1006 h 1187"/>
                    <a:gd name="T76" fmla="*/ 11 w 555"/>
                    <a:gd name="T77" fmla="*/ 958 h 1187"/>
                    <a:gd name="T78" fmla="*/ 0 w 555"/>
                    <a:gd name="T79" fmla="*/ 884 h 1187"/>
                    <a:gd name="T80" fmla="*/ 19 w 555"/>
                    <a:gd name="T81" fmla="*/ 854 h 1187"/>
                    <a:gd name="T82" fmla="*/ 33 w 555"/>
                    <a:gd name="T83" fmla="*/ 780 h 1187"/>
                    <a:gd name="T84" fmla="*/ 70 w 555"/>
                    <a:gd name="T85" fmla="*/ 736 h 1187"/>
                    <a:gd name="T86" fmla="*/ 59 w 555"/>
                    <a:gd name="T87" fmla="*/ 658 h 1187"/>
                    <a:gd name="T88" fmla="*/ 74 w 555"/>
                    <a:gd name="T89" fmla="*/ 621 h 1187"/>
                    <a:gd name="T90" fmla="*/ 67 w 555"/>
                    <a:gd name="T91" fmla="*/ 555 h 1187"/>
                    <a:gd name="T92" fmla="*/ 82 w 555"/>
                    <a:gd name="T93" fmla="*/ 477 h 1187"/>
                    <a:gd name="T94" fmla="*/ 130 w 555"/>
                    <a:gd name="T95" fmla="*/ 425 h 1187"/>
                    <a:gd name="T96" fmla="*/ 175 w 555"/>
                    <a:gd name="T97" fmla="*/ 410 h 1187"/>
                    <a:gd name="T98" fmla="*/ 156 w 555"/>
                    <a:gd name="T99" fmla="*/ 362 h 1187"/>
                    <a:gd name="T100" fmla="*/ 175 w 555"/>
                    <a:gd name="T101" fmla="*/ 322 h 1187"/>
                    <a:gd name="T102" fmla="*/ 186 w 555"/>
                    <a:gd name="T103" fmla="*/ 262 h 1187"/>
                    <a:gd name="T104" fmla="*/ 235 w 555"/>
                    <a:gd name="T105" fmla="*/ 225 h 1187"/>
                    <a:gd name="T106" fmla="*/ 257 w 555"/>
                    <a:gd name="T107" fmla="*/ 177 h 1187"/>
                    <a:gd name="T108" fmla="*/ 292 w 555"/>
                    <a:gd name="T109" fmla="*/ 103 h 1187"/>
                    <a:gd name="T110" fmla="*/ 331 w 555"/>
                    <a:gd name="T111" fmla="*/ 69 h 1187"/>
                    <a:gd name="T112" fmla="*/ 368 w 555"/>
                    <a:gd name="T113" fmla="*/ 42 h 1187"/>
                    <a:gd name="T114" fmla="*/ 414 w 555"/>
                    <a:gd name="T115" fmla="*/ 0 h 118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55"/>
                    <a:gd name="T175" fmla="*/ 0 h 1187"/>
                    <a:gd name="T176" fmla="*/ 555 w 555"/>
                    <a:gd name="T177" fmla="*/ 1187 h 118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55" h="1187">
                      <a:moveTo>
                        <a:pt x="418" y="0"/>
                      </a:moveTo>
                      <a:lnTo>
                        <a:pt x="425" y="3"/>
                      </a:lnTo>
                      <a:lnTo>
                        <a:pt x="436" y="21"/>
                      </a:lnTo>
                      <a:lnTo>
                        <a:pt x="485" y="69"/>
                      </a:lnTo>
                      <a:lnTo>
                        <a:pt x="492" y="58"/>
                      </a:lnTo>
                      <a:lnTo>
                        <a:pt x="511" y="73"/>
                      </a:lnTo>
                      <a:lnTo>
                        <a:pt x="518" y="88"/>
                      </a:lnTo>
                      <a:lnTo>
                        <a:pt x="518" y="99"/>
                      </a:lnTo>
                      <a:lnTo>
                        <a:pt x="518" y="118"/>
                      </a:lnTo>
                      <a:lnTo>
                        <a:pt x="511" y="129"/>
                      </a:lnTo>
                      <a:lnTo>
                        <a:pt x="525" y="144"/>
                      </a:lnTo>
                      <a:lnTo>
                        <a:pt x="536" y="158"/>
                      </a:lnTo>
                      <a:lnTo>
                        <a:pt x="536" y="170"/>
                      </a:lnTo>
                      <a:lnTo>
                        <a:pt x="536" y="188"/>
                      </a:lnTo>
                      <a:lnTo>
                        <a:pt x="533" y="210"/>
                      </a:lnTo>
                      <a:lnTo>
                        <a:pt x="525" y="218"/>
                      </a:lnTo>
                      <a:lnTo>
                        <a:pt x="536" y="229"/>
                      </a:lnTo>
                      <a:lnTo>
                        <a:pt x="548" y="247"/>
                      </a:lnTo>
                      <a:lnTo>
                        <a:pt x="555" y="266"/>
                      </a:lnTo>
                      <a:lnTo>
                        <a:pt x="555" y="273"/>
                      </a:lnTo>
                      <a:lnTo>
                        <a:pt x="544" y="277"/>
                      </a:lnTo>
                      <a:lnTo>
                        <a:pt x="496" y="277"/>
                      </a:lnTo>
                      <a:lnTo>
                        <a:pt x="485" y="277"/>
                      </a:lnTo>
                      <a:lnTo>
                        <a:pt x="477" y="284"/>
                      </a:lnTo>
                      <a:lnTo>
                        <a:pt x="477" y="299"/>
                      </a:lnTo>
                      <a:lnTo>
                        <a:pt x="470" y="310"/>
                      </a:lnTo>
                      <a:lnTo>
                        <a:pt x="448" y="329"/>
                      </a:lnTo>
                      <a:lnTo>
                        <a:pt x="451" y="344"/>
                      </a:lnTo>
                      <a:lnTo>
                        <a:pt x="448" y="355"/>
                      </a:lnTo>
                      <a:lnTo>
                        <a:pt x="440" y="362"/>
                      </a:lnTo>
                      <a:lnTo>
                        <a:pt x="448" y="385"/>
                      </a:lnTo>
                      <a:lnTo>
                        <a:pt x="451" y="399"/>
                      </a:lnTo>
                      <a:lnTo>
                        <a:pt x="444" y="410"/>
                      </a:lnTo>
                      <a:lnTo>
                        <a:pt x="429" y="422"/>
                      </a:lnTo>
                      <a:lnTo>
                        <a:pt x="425" y="436"/>
                      </a:lnTo>
                      <a:lnTo>
                        <a:pt x="422" y="455"/>
                      </a:lnTo>
                      <a:lnTo>
                        <a:pt x="396" y="466"/>
                      </a:lnTo>
                      <a:lnTo>
                        <a:pt x="381" y="477"/>
                      </a:lnTo>
                      <a:lnTo>
                        <a:pt x="359" y="492"/>
                      </a:lnTo>
                      <a:lnTo>
                        <a:pt x="362" y="503"/>
                      </a:lnTo>
                      <a:lnTo>
                        <a:pt x="344" y="507"/>
                      </a:lnTo>
                      <a:lnTo>
                        <a:pt x="336" y="514"/>
                      </a:lnTo>
                      <a:lnTo>
                        <a:pt x="318" y="540"/>
                      </a:lnTo>
                      <a:lnTo>
                        <a:pt x="303" y="551"/>
                      </a:lnTo>
                      <a:lnTo>
                        <a:pt x="307" y="570"/>
                      </a:lnTo>
                      <a:lnTo>
                        <a:pt x="298" y="576"/>
                      </a:lnTo>
                      <a:lnTo>
                        <a:pt x="290" y="584"/>
                      </a:lnTo>
                      <a:lnTo>
                        <a:pt x="298" y="613"/>
                      </a:lnTo>
                      <a:lnTo>
                        <a:pt x="294" y="632"/>
                      </a:lnTo>
                      <a:lnTo>
                        <a:pt x="275" y="643"/>
                      </a:lnTo>
                      <a:lnTo>
                        <a:pt x="272" y="673"/>
                      </a:lnTo>
                      <a:lnTo>
                        <a:pt x="275" y="710"/>
                      </a:lnTo>
                      <a:lnTo>
                        <a:pt x="283" y="728"/>
                      </a:lnTo>
                      <a:lnTo>
                        <a:pt x="310" y="751"/>
                      </a:lnTo>
                      <a:lnTo>
                        <a:pt x="321" y="773"/>
                      </a:lnTo>
                      <a:lnTo>
                        <a:pt x="333" y="795"/>
                      </a:lnTo>
                      <a:lnTo>
                        <a:pt x="340" y="810"/>
                      </a:lnTo>
                      <a:lnTo>
                        <a:pt x="333" y="825"/>
                      </a:lnTo>
                      <a:lnTo>
                        <a:pt x="318" y="836"/>
                      </a:lnTo>
                      <a:lnTo>
                        <a:pt x="307" y="832"/>
                      </a:lnTo>
                      <a:lnTo>
                        <a:pt x="298" y="821"/>
                      </a:lnTo>
                      <a:lnTo>
                        <a:pt x="283" y="825"/>
                      </a:lnTo>
                      <a:lnTo>
                        <a:pt x="279" y="836"/>
                      </a:lnTo>
                      <a:lnTo>
                        <a:pt x="257" y="836"/>
                      </a:lnTo>
                      <a:lnTo>
                        <a:pt x="223" y="832"/>
                      </a:lnTo>
                      <a:lnTo>
                        <a:pt x="216" y="840"/>
                      </a:lnTo>
                      <a:lnTo>
                        <a:pt x="238" y="851"/>
                      </a:lnTo>
                      <a:lnTo>
                        <a:pt x="268" y="840"/>
                      </a:lnTo>
                      <a:lnTo>
                        <a:pt x="275" y="854"/>
                      </a:lnTo>
                      <a:lnTo>
                        <a:pt x="298" y="858"/>
                      </a:lnTo>
                      <a:lnTo>
                        <a:pt x="314" y="865"/>
                      </a:lnTo>
                      <a:lnTo>
                        <a:pt x="307" y="873"/>
                      </a:lnTo>
                      <a:lnTo>
                        <a:pt x="286" y="869"/>
                      </a:lnTo>
                      <a:lnTo>
                        <a:pt x="283" y="877"/>
                      </a:lnTo>
                      <a:lnTo>
                        <a:pt x="286" y="888"/>
                      </a:lnTo>
                      <a:lnTo>
                        <a:pt x="275" y="903"/>
                      </a:lnTo>
                      <a:lnTo>
                        <a:pt x="257" y="917"/>
                      </a:lnTo>
                      <a:lnTo>
                        <a:pt x="249" y="921"/>
                      </a:lnTo>
                      <a:lnTo>
                        <a:pt x="242" y="925"/>
                      </a:lnTo>
                      <a:lnTo>
                        <a:pt x="246" y="943"/>
                      </a:lnTo>
                      <a:lnTo>
                        <a:pt x="238" y="954"/>
                      </a:lnTo>
                      <a:lnTo>
                        <a:pt x="227" y="977"/>
                      </a:lnTo>
                      <a:lnTo>
                        <a:pt x="231" y="999"/>
                      </a:lnTo>
                      <a:lnTo>
                        <a:pt x="223" y="1032"/>
                      </a:lnTo>
                      <a:lnTo>
                        <a:pt x="216" y="1047"/>
                      </a:lnTo>
                      <a:lnTo>
                        <a:pt x="216" y="1069"/>
                      </a:lnTo>
                      <a:lnTo>
                        <a:pt x="205" y="1084"/>
                      </a:lnTo>
                      <a:lnTo>
                        <a:pt x="190" y="1110"/>
                      </a:lnTo>
                      <a:lnTo>
                        <a:pt x="186" y="1129"/>
                      </a:lnTo>
                      <a:lnTo>
                        <a:pt x="159" y="1125"/>
                      </a:lnTo>
                      <a:lnTo>
                        <a:pt x="133" y="1125"/>
                      </a:lnTo>
                      <a:lnTo>
                        <a:pt x="130" y="1136"/>
                      </a:lnTo>
                      <a:lnTo>
                        <a:pt x="115" y="1140"/>
                      </a:lnTo>
                      <a:lnTo>
                        <a:pt x="107" y="1144"/>
                      </a:lnTo>
                      <a:lnTo>
                        <a:pt x="111" y="1157"/>
                      </a:lnTo>
                      <a:lnTo>
                        <a:pt x="107" y="1176"/>
                      </a:lnTo>
                      <a:lnTo>
                        <a:pt x="89" y="1187"/>
                      </a:lnTo>
                      <a:lnTo>
                        <a:pt x="78" y="1176"/>
                      </a:lnTo>
                      <a:lnTo>
                        <a:pt x="63" y="1187"/>
                      </a:lnTo>
                      <a:lnTo>
                        <a:pt x="44" y="1187"/>
                      </a:lnTo>
                      <a:lnTo>
                        <a:pt x="37" y="1176"/>
                      </a:lnTo>
                      <a:lnTo>
                        <a:pt x="44" y="1168"/>
                      </a:lnTo>
                      <a:lnTo>
                        <a:pt x="48" y="1147"/>
                      </a:lnTo>
                      <a:lnTo>
                        <a:pt x="33" y="1118"/>
                      </a:lnTo>
                      <a:lnTo>
                        <a:pt x="26" y="1103"/>
                      </a:lnTo>
                      <a:lnTo>
                        <a:pt x="30" y="1095"/>
                      </a:lnTo>
                      <a:lnTo>
                        <a:pt x="37" y="1095"/>
                      </a:lnTo>
                      <a:lnTo>
                        <a:pt x="41" y="1088"/>
                      </a:lnTo>
                      <a:lnTo>
                        <a:pt x="44" y="1080"/>
                      </a:lnTo>
                      <a:lnTo>
                        <a:pt x="48" y="1073"/>
                      </a:lnTo>
                      <a:lnTo>
                        <a:pt x="44" y="1066"/>
                      </a:lnTo>
                      <a:lnTo>
                        <a:pt x="37" y="1051"/>
                      </a:lnTo>
                      <a:lnTo>
                        <a:pt x="22" y="1029"/>
                      </a:lnTo>
                      <a:lnTo>
                        <a:pt x="26" y="1006"/>
                      </a:lnTo>
                      <a:lnTo>
                        <a:pt x="15" y="988"/>
                      </a:lnTo>
                      <a:lnTo>
                        <a:pt x="4" y="977"/>
                      </a:lnTo>
                      <a:lnTo>
                        <a:pt x="11" y="958"/>
                      </a:lnTo>
                      <a:lnTo>
                        <a:pt x="19" y="921"/>
                      </a:lnTo>
                      <a:lnTo>
                        <a:pt x="4" y="903"/>
                      </a:lnTo>
                      <a:lnTo>
                        <a:pt x="0" y="884"/>
                      </a:lnTo>
                      <a:lnTo>
                        <a:pt x="0" y="873"/>
                      </a:lnTo>
                      <a:lnTo>
                        <a:pt x="7" y="851"/>
                      </a:lnTo>
                      <a:lnTo>
                        <a:pt x="19" y="854"/>
                      </a:lnTo>
                      <a:lnTo>
                        <a:pt x="30" y="825"/>
                      </a:lnTo>
                      <a:lnTo>
                        <a:pt x="30" y="791"/>
                      </a:lnTo>
                      <a:lnTo>
                        <a:pt x="33" y="780"/>
                      </a:lnTo>
                      <a:lnTo>
                        <a:pt x="48" y="769"/>
                      </a:lnTo>
                      <a:lnTo>
                        <a:pt x="70" y="754"/>
                      </a:lnTo>
                      <a:lnTo>
                        <a:pt x="70" y="736"/>
                      </a:lnTo>
                      <a:lnTo>
                        <a:pt x="67" y="680"/>
                      </a:lnTo>
                      <a:lnTo>
                        <a:pt x="59" y="673"/>
                      </a:lnTo>
                      <a:lnTo>
                        <a:pt x="59" y="658"/>
                      </a:lnTo>
                      <a:lnTo>
                        <a:pt x="78" y="650"/>
                      </a:lnTo>
                      <a:lnTo>
                        <a:pt x="85" y="643"/>
                      </a:lnTo>
                      <a:lnTo>
                        <a:pt x="74" y="621"/>
                      </a:lnTo>
                      <a:lnTo>
                        <a:pt x="59" y="599"/>
                      </a:lnTo>
                      <a:lnTo>
                        <a:pt x="63" y="573"/>
                      </a:lnTo>
                      <a:lnTo>
                        <a:pt x="67" y="555"/>
                      </a:lnTo>
                      <a:lnTo>
                        <a:pt x="82" y="522"/>
                      </a:lnTo>
                      <a:lnTo>
                        <a:pt x="82" y="507"/>
                      </a:lnTo>
                      <a:lnTo>
                        <a:pt x="82" y="477"/>
                      </a:lnTo>
                      <a:lnTo>
                        <a:pt x="93" y="451"/>
                      </a:lnTo>
                      <a:lnTo>
                        <a:pt x="111" y="436"/>
                      </a:lnTo>
                      <a:lnTo>
                        <a:pt x="130" y="425"/>
                      </a:lnTo>
                      <a:lnTo>
                        <a:pt x="148" y="429"/>
                      </a:lnTo>
                      <a:lnTo>
                        <a:pt x="167" y="436"/>
                      </a:lnTo>
                      <a:lnTo>
                        <a:pt x="175" y="410"/>
                      </a:lnTo>
                      <a:lnTo>
                        <a:pt x="167" y="388"/>
                      </a:lnTo>
                      <a:lnTo>
                        <a:pt x="159" y="373"/>
                      </a:lnTo>
                      <a:lnTo>
                        <a:pt x="156" y="362"/>
                      </a:lnTo>
                      <a:lnTo>
                        <a:pt x="159" y="351"/>
                      </a:lnTo>
                      <a:lnTo>
                        <a:pt x="172" y="347"/>
                      </a:lnTo>
                      <a:lnTo>
                        <a:pt x="175" y="322"/>
                      </a:lnTo>
                      <a:lnTo>
                        <a:pt x="183" y="299"/>
                      </a:lnTo>
                      <a:lnTo>
                        <a:pt x="186" y="281"/>
                      </a:lnTo>
                      <a:lnTo>
                        <a:pt x="186" y="262"/>
                      </a:lnTo>
                      <a:lnTo>
                        <a:pt x="197" y="244"/>
                      </a:lnTo>
                      <a:lnTo>
                        <a:pt x="220" y="229"/>
                      </a:lnTo>
                      <a:lnTo>
                        <a:pt x="235" y="225"/>
                      </a:lnTo>
                      <a:lnTo>
                        <a:pt x="235" y="207"/>
                      </a:lnTo>
                      <a:lnTo>
                        <a:pt x="242" y="195"/>
                      </a:lnTo>
                      <a:lnTo>
                        <a:pt x="257" y="177"/>
                      </a:lnTo>
                      <a:lnTo>
                        <a:pt x="272" y="166"/>
                      </a:lnTo>
                      <a:lnTo>
                        <a:pt x="264" y="134"/>
                      </a:lnTo>
                      <a:lnTo>
                        <a:pt x="292" y="103"/>
                      </a:lnTo>
                      <a:lnTo>
                        <a:pt x="298" y="90"/>
                      </a:lnTo>
                      <a:lnTo>
                        <a:pt x="318" y="86"/>
                      </a:lnTo>
                      <a:lnTo>
                        <a:pt x="331" y="69"/>
                      </a:lnTo>
                      <a:lnTo>
                        <a:pt x="331" y="58"/>
                      </a:lnTo>
                      <a:lnTo>
                        <a:pt x="344" y="45"/>
                      </a:lnTo>
                      <a:lnTo>
                        <a:pt x="368" y="42"/>
                      </a:lnTo>
                      <a:lnTo>
                        <a:pt x="396" y="42"/>
                      </a:lnTo>
                      <a:lnTo>
                        <a:pt x="418" y="21"/>
                      </a:lnTo>
                      <a:lnTo>
                        <a:pt x="414" y="0"/>
                      </a:lnTo>
                    </a:path>
                  </a:pathLst>
                </a:custGeom>
                <a:grpFill/>
                <a:ln w="1270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2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  <p:grpSp>
          <p:nvGrpSpPr>
            <p:cNvPr id="28" name="Group 39" descr="Small checker board"/>
            <p:cNvGrpSpPr>
              <a:grpSpLocks noChangeAspect="1"/>
            </p:cNvGrpSpPr>
            <p:nvPr/>
          </p:nvGrpSpPr>
          <p:grpSpPr bwMode="auto">
            <a:xfrm>
              <a:off x="1250" y="2649"/>
              <a:ext cx="473" cy="501"/>
              <a:chOff x="1925" y="532"/>
              <a:chExt cx="1012" cy="1110"/>
            </a:xfrm>
            <a:grpFill/>
          </p:grpSpPr>
          <p:sp>
            <p:nvSpPr>
              <p:cNvPr id="109" name="Freeform 40"/>
              <p:cNvSpPr>
                <a:spLocks noChangeAspect="1"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>
                  <a:gd name="T0" fmla="*/ 297 w 1012"/>
                  <a:gd name="T1" fmla="*/ 1014 h 1110"/>
                  <a:gd name="T2" fmla="*/ 337 w 1012"/>
                  <a:gd name="T3" fmla="*/ 951 h 1110"/>
                  <a:gd name="T4" fmla="*/ 326 w 1012"/>
                  <a:gd name="T5" fmla="*/ 865 h 1110"/>
                  <a:gd name="T6" fmla="*/ 334 w 1012"/>
                  <a:gd name="T7" fmla="*/ 791 h 1110"/>
                  <a:gd name="T8" fmla="*/ 352 w 1012"/>
                  <a:gd name="T9" fmla="*/ 688 h 1110"/>
                  <a:gd name="T10" fmla="*/ 404 w 1012"/>
                  <a:gd name="T11" fmla="*/ 618 h 1110"/>
                  <a:gd name="T12" fmla="*/ 430 w 1012"/>
                  <a:gd name="T13" fmla="*/ 562 h 1110"/>
                  <a:gd name="T14" fmla="*/ 450 w 1012"/>
                  <a:gd name="T15" fmla="*/ 507 h 1110"/>
                  <a:gd name="T16" fmla="*/ 505 w 1012"/>
                  <a:gd name="T17" fmla="*/ 414 h 1110"/>
                  <a:gd name="T18" fmla="*/ 535 w 1012"/>
                  <a:gd name="T19" fmla="*/ 340 h 1110"/>
                  <a:gd name="T20" fmla="*/ 603 w 1012"/>
                  <a:gd name="T21" fmla="*/ 266 h 1110"/>
                  <a:gd name="T22" fmla="*/ 659 w 1012"/>
                  <a:gd name="T23" fmla="*/ 240 h 1110"/>
                  <a:gd name="T24" fmla="*/ 696 w 1012"/>
                  <a:gd name="T25" fmla="*/ 174 h 1110"/>
                  <a:gd name="T26" fmla="*/ 785 w 1012"/>
                  <a:gd name="T27" fmla="*/ 210 h 1110"/>
                  <a:gd name="T28" fmla="*/ 833 w 1012"/>
                  <a:gd name="T29" fmla="*/ 221 h 1110"/>
                  <a:gd name="T30" fmla="*/ 859 w 1012"/>
                  <a:gd name="T31" fmla="*/ 133 h 1110"/>
                  <a:gd name="T32" fmla="*/ 933 w 1012"/>
                  <a:gd name="T33" fmla="*/ 126 h 1110"/>
                  <a:gd name="T34" fmla="*/ 960 w 1012"/>
                  <a:gd name="T35" fmla="*/ 159 h 1110"/>
                  <a:gd name="T36" fmla="*/ 982 w 1012"/>
                  <a:gd name="T37" fmla="*/ 115 h 1110"/>
                  <a:gd name="T38" fmla="*/ 1008 w 1012"/>
                  <a:gd name="T39" fmla="*/ 63 h 1110"/>
                  <a:gd name="T40" fmla="*/ 960 w 1012"/>
                  <a:gd name="T41" fmla="*/ 19 h 1110"/>
                  <a:gd name="T42" fmla="*/ 915 w 1012"/>
                  <a:gd name="T43" fmla="*/ 22 h 1110"/>
                  <a:gd name="T44" fmla="*/ 889 w 1012"/>
                  <a:gd name="T45" fmla="*/ 19 h 1110"/>
                  <a:gd name="T46" fmla="*/ 852 w 1012"/>
                  <a:gd name="T47" fmla="*/ 44 h 1110"/>
                  <a:gd name="T48" fmla="*/ 837 w 1012"/>
                  <a:gd name="T49" fmla="*/ 30 h 1110"/>
                  <a:gd name="T50" fmla="*/ 781 w 1012"/>
                  <a:gd name="T51" fmla="*/ 96 h 1110"/>
                  <a:gd name="T52" fmla="*/ 726 w 1012"/>
                  <a:gd name="T53" fmla="*/ 115 h 1110"/>
                  <a:gd name="T54" fmla="*/ 666 w 1012"/>
                  <a:gd name="T55" fmla="*/ 133 h 1110"/>
                  <a:gd name="T56" fmla="*/ 596 w 1012"/>
                  <a:gd name="T57" fmla="*/ 148 h 1110"/>
                  <a:gd name="T58" fmla="*/ 588 w 1012"/>
                  <a:gd name="T59" fmla="*/ 203 h 1110"/>
                  <a:gd name="T60" fmla="*/ 581 w 1012"/>
                  <a:gd name="T61" fmla="*/ 251 h 1110"/>
                  <a:gd name="T62" fmla="*/ 524 w 1012"/>
                  <a:gd name="T63" fmla="*/ 262 h 1110"/>
                  <a:gd name="T64" fmla="*/ 505 w 1012"/>
                  <a:gd name="T65" fmla="*/ 303 h 1110"/>
                  <a:gd name="T66" fmla="*/ 461 w 1012"/>
                  <a:gd name="T67" fmla="*/ 362 h 1110"/>
                  <a:gd name="T68" fmla="*/ 415 w 1012"/>
                  <a:gd name="T69" fmla="*/ 436 h 1110"/>
                  <a:gd name="T70" fmla="*/ 378 w 1012"/>
                  <a:gd name="T71" fmla="*/ 511 h 1110"/>
                  <a:gd name="T72" fmla="*/ 356 w 1012"/>
                  <a:gd name="T73" fmla="*/ 555 h 1110"/>
                  <a:gd name="T74" fmla="*/ 285 w 1012"/>
                  <a:gd name="T75" fmla="*/ 618 h 1110"/>
                  <a:gd name="T76" fmla="*/ 326 w 1012"/>
                  <a:gd name="T77" fmla="*/ 625 h 1110"/>
                  <a:gd name="T78" fmla="*/ 263 w 1012"/>
                  <a:gd name="T79" fmla="*/ 637 h 1110"/>
                  <a:gd name="T80" fmla="*/ 204 w 1012"/>
                  <a:gd name="T81" fmla="*/ 674 h 1110"/>
                  <a:gd name="T82" fmla="*/ 154 w 1012"/>
                  <a:gd name="T83" fmla="*/ 677 h 1110"/>
                  <a:gd name="T84" fmla="*/ 113 w 1012"/>
                  <a:gd name="T85" fmla="*/ 705 h 1110"/>
                  <a:gd name="T86" fmla="*/ 87 w 1012"/>
                  <a:gd name="T87" fmla="*/ 733 h 1110"/>
                  <a:gd name="T88" fmla="*/ 35 w 1012"/>
                  <a:gd name="T89" fmla="*/ 767 h 1110"/>
                  <a:gd name="T90" fmla="*/ 20 w 1012"/>
                  <a:gd name="T91" fmla="*/ 889 h 1110"/>
                  <a:gd name="T92" fmla="*/ 41 w 1012"/>
                  <a:gd name="T93" fmla="*/ 917 h 1110"/>
                  <a:gd name="T94" fmla="*/ 20 w 1012"/>
                  <a:gd name="T95" fmla="*/ 971 h 1110"/>
                  <a:gd name="T96" fmla="*/ 33 w 1012"/>
                  <a:gd name="T97" fmla="*/ 1003 h 1110"/>
                  <a:gd name="T98" fmla="*/ 0 w 1012"/>
                  <a:gd name="T99" fmla="*/ 1030 h 1110"/>
                  <a:gd name="T100" fmla="*/ 85 w 1012"/>
                  <a:gd name="T101" fmla="*/ 1110 h 1110"/>
                  <a:gd name="T102" fmla="*/ 209 w 1012"/>
                  <a:gd name="T103" fmla="*/ 1019 h 1110"/>
                  <a:gd name="T104" fmla="*/ 254 w 1012"/>
                  <a:gd name="T105" fmla="*/ 967 h 1110"/>
                  <a:gd name="T106" fmla="*/ 263 w 1012"/>
                  <a:gd name="T107" fmla="*/ 1045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12"/>
                  <a:gd name="T163" fmla="*/ 0 h 1110"/>
                  <a:gd name="T164" fmla="*/ 1012 w 1012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  <a:lnTo>
                      <a:pt x="271" y="10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10" name="Freeform 41"/>
              <p:cNvSpPr>
                <a:spLocks noChangeAspect="1"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>
                  <a:gd name="T0" fmla="*/ 297 w 1012"/>
                  <a:gd name="T1" fmla="*/ 1014 h 1110"/>
                  <a:gd name="T2" fmla="*/ 337 w 1012"/>
                  <a:gd name="T3" fmla="*/ 951 h 1110"/>
                  <a:gd name="T4" fmla="*/ 326 w 1012"/>
                  <a:gd name="T5" fmla="*/ 865 h 1110"/>
                  <a:gd name="T6" fmla="*/ 334 w 1012"/>
                  <a:gd name="T7" fmla="*/ 791 h 1110"/>
                  <a:gd name="T8" fmla="*/ 352 w 1012"/>
                  <a:gd name="T9" fmla="*/ 688 h 1110"/>
                  <a:gd name="T10" fmla="*/ 404 w 1012"/>
                  <a:gd name="T11" fmla="*/ 618 h 1110"/>
                  <a:gd name="T12" fmla="*/ 430 w 1012"/>
                  <a:gd name="T13" fmla="*/ 562 h 1110"/>
                  <a:gd name="T14" fmla="*/ 450 w 1012"/>
                  <a:gd name="T15" fmla="*/ 507 h 1110"/>
                  <a:gd name="T16" fmla="*/ 505 w 1012"/>
                  <a:gd name="T17" fmla="*/ 414 h 1110"/>
                  <a:gd name="T18" fmla="*/ 535 w 1012"/>
                  <a:gd name="T19" fmla="*/ 340 h 1110"/>
                  <a:gd name="T20" fmla="*/ 603 w 1012"/>
                  <a:gd name="T21" fmla="*/ 266 h 1110"/>
                  <a:gd name="T22" fmla="*/ 659 w 1012"/>
                  <a:gd name="T23" fmla="*/ 240 h 1110"/>
                  <a:gd name="T24" fmla="*/ 696 w 1012"/>
                  <a:gd name="T25" fmla="*/ 174 h 1110"/>
                  <a:gd name="T26" fmla="*/ 785 w 1012"/>
                  <a:gd name="T27" fmla="*/ 210 h 1110"/>
                  <a:gd name="T28" fmla="*/ 833 w 1012"/>
                  <a:gd name="T29" fmla="*/ 221 h 1110"/>
                  <a:gd name="T30" fmla="*/ 859 w 1012"/>
                  <a:gd name="T31" fmla="*/ 133 h 1110"/>
                  <a:gd name="T32" fmla="*/ 933 w 1012"/>
                  <a:gd name="T33" fmla="*/ 126 h 1110"/>
                  <a:gd name="T34" fmla="*/ 960 w 1012"/>
                  <a:gd name="T35" fmla="*/ 159 h 1110"/>
                  <a:gd name="T36" fmla="*/ 982 w 1012"/>
                  <a:gd name="T37" fmla="*/ 115 h 1110"/>
                  <a:gd name="T38" fmla="*/ 1008 w 1012"/>
                  <a:gd name="T39" fmla="*/ 63 h 1110"/>
                  <a:gd name="T40" fmla="*/ 960 w 1012"/>
                  <a:gd name="T41" fmla="*/ 19 h 1110"/>
                  <a:gd name="T42" fmla="*/ 915 w 1012"/>
                  <a:gd name="T43" fmla="*/ 22 h 1110"/>
                  <a:gd name="T44" fmla="*/ 889 w 1012"/>
                  <a:gd name="T45" fmla="*/ 19 h 1110"/>
                  <a:gd name="T46" fmla="*/ 852 w 1012"/>
                  <a:gd name="T47" fmla="*/ 44 h 1110"/>
                  <a:gd name="T48" fmla="*/ 837 w 1012"/>
                  <a:gd name="T49" fmla="*/ 30 h 1110"/>
                  <a:gd name="T50" fmla="*/ 781 w 1012"/>
                  <a:gd name="T51" fmla="*/ 96 h 1110"/>
                  <a:gd name="T52" fmla="*/ 726 w 1012"/>
                  <a:gd name="T53" fmla="*/ 115 h 1110"/>
                  <a:gd name="T54" fmla="*/ 666 w 1012"/>
                  <a:gd name="T55" fmla="*/ 133 h 1110"/>
                  <a:gd name="T56" fmla="*/ 596 w 1012"/>
                  <a:gd name="T57" fmla="*/ 148 h 1110"/>
                  <a:gd name="T58" fmla="*/ 588 w 1012"/>
                  <a:gd name="T59" fmla="*/ 203 h 1110"/>
                  <a:gd name="T60" fmla="*/ 581 w 1012"/>
                  <a:gd name="T61" fmla="*/ 251 h 1110"/>
                  <a:gd name="T62" fmla="*/ 524 w 1012"/>
                  <a:gd name="T63" fmla="*/ 262 h 1110"/>
                  <a:gd name="T64" fmla="*/ 505 w 1012"/>
                  <a:gd name="T65" fmla="*/ 303 h 1110"/>
                  <a:gd name="T66" fmla="*/ 461 w 1012"/>
                  <a:gd name="T67" fmla="*/ 362 h 1110"/>
                  <a:gd name="T68" fmla="*/ 415 w 1012"/>
                  <a:gd name="T69" fmla="*/ 436 h 1110"/>
                  <a:gd name="T70" fmla="*/ 378 w 1012"/>
                  <a:gd name="T71" fmla="*/ 511 h 1110"/>
                  <a:gd name="T72" fmla="*/ 356 w 1012"/>
                  <a:gd name="T73" fmla="*/ 555 h 1110"/>
                  <a:gd name="T74" fmla="*/ 285 w 1012"/>
                  <a:gd name="T75" fmla="*/ 618 h 1110"/>
                  <a:gd name="T76" fmla="*/ 326 w 1012"/>
                  <a:gd name="T77" fmla="*/ 625 h 1110"/>
                  <a:gd name="T78" fmla="*/ 263 w 1012"/>
                  <a:gd name="T79" fmla="*/ 637 h 1110"/>
                  <a:gd name="T80" fmla="*/ 204 w 1012"/>
                  <a:gd name="T81" fmla="*/ 674 h 1110"/>
                  <a:gd name="T82" fmla="*/ 154 w 1012"/>
                  <a:gd name="T83" fmla="*/ 677 h 1110"/>
                  <a:gd name="T84" fmla="*/ 113 w 1012"/>
                  <a:gd name="T85" fmla="*/ 705 h 1110"/>
                  <a:gd name="T86" fmla="*/ 87 w 1012"/>
                  <a:gd name="T87" fmla="*/ 733 h 1110"/>
                  <a:gd name="T88" fmla="*/ 35 w 1012"/>
                  <a:gd name="T89" fmla="*/ 767 h 1110"/>
                  <a:gd name="T90" fmla="*/ 20 w 1012"/>
                  <a:gd name="T91" fmla="*/ 889 h 1110"/>
                  <a:gd name="T92" fmla="*/ 41 w 1012"/>
                  <a:gd name="T93" fmla="*/ 917 h 1110"/>
                  <a:gd name="T94" fmla="*/ 20 w 1012"/>
                  <a:gd name="T95" fmla="*/ 971 h 1110"/>
                  <a:gd name="T96" fmla="*/ 33 w 1012"/>
                  <a:gd name="T97" fmla="*/ 1003 h 1110"/>
                  <a:gd name="T98" fmla="*/ 0 w 1012"/>
                  <a:gd name="T99" fmla="*/ 1030 h 1110"/>
                  <a:gd name="T100" fmla="*/ 85 w 1012"/>
                  <a:gd name="T101" fmla="*/ 1110 h 1110"/>
                  <a:gd name="T102" fmla="*/ 209 w 1012"/>
                  <a:gd name="T103" fmla="*/ 1019 h 1110"/>
                  <a:gd name="T104" fmla="*/ 254 w 1012"/>
                  <a:gd name="T105" fmla="*/ 967 h 1110"/>
                  <a:gd name="T106" fmla="*/ 263 w 1012"/>
                  <a:gd name="T107" fmla="*/ 1045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12"/>
                  <a:gd name="T163" fmla="*/ 0 h 1110"/>
                  <a:gd name="T164" fmla="*/ 1012 w 1012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  <a:lnTo>
                      <a:pt x="271" y="10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11" name="Freeform 42"/>
              <p:cNvSpPr>
                <a:spLocks noChangeAspect="1"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>
                  <a:gd name="T0" fmla="*/ 297 w 1012"/>
                  <a:gd name="T1" fmla="*/ 1014 h 1110"/>
                  <a:gd name="T2" fmla="*/ 337 w 1012"/>
                  <a:gd name="T3" fmla="*/ 951 h 1110"/>
                  <a:gd name="T4" fmla="*/ 326 w 1012"/>
                  <a:gd name="T5" fmla="*/ 865 h 1110"/>
                  <a:gd name="T6" fmla="*/ 334 w 1012"/>
                  <a:gd name="T7" fmla="*/ 791 h 1110"/>
                  <a:gd name="T8" fmla="*/ 352 w 1012"/>
                  <a:gd name="T9" fmla="*/ 688 h 1110"/>
                  <a:gd name="T10" fmla="*/ 404 w 1012"/>
                  <a:gd name="T11" fmla="*/ 618 h 1110"/>
                  <a:gd name="T12" fmla="*/ 430 w 1012"/>
                  <a:gd name="T13" fmla="*/ 562 h 1110"/>
                  <a:gd name="T14" fmla="*/ 450 w 1012"/>
                  <a:gd name="T15" fmla="*/ 507 h 1110"/>
                  <a:gd name="T16" fmla="*/ 505 w 1012"/>
                  <a:gd name="T17" fmla="*/ 414 h 1110"/>
                  <a:gd name="T18" fmla="*/ 535 w 1012"/>
                  <a:gd name="T19" fmla="*/ 340 h 1110"/>
                  <a:gd name="T20" fmla="*/ 603 w 1012"/>
                  <a:gd name="T21" fmla="*/ 266 h 1110"/>
                  <a:gd name="T22" fmla="*/ 659 w 1012"/>
                  <a:gd name="T23" fmla="*/ 240 h 1110"/>
                  <a:gd name="T24" fmla="*/ 696 w 1012"/>
                  <a:gd name="T25" fmla="*/ 174 h 1110"/>
                  <a:gd name="T26" fmla="*/ 785 w 1012"/>
                  <a:gd name="T27" fmla="*/ 210 h 1110"/>
                  <a:gd name="T28" fmla="*/ 833 w 1012"/>
                  <a:gd name="T29" fmla="*/ 221 h 1110"/>
                  <a:gd name="T30" fmla="*/ 859 w 1012"/>
                  <a:gd name="T31" fmla="*/ 133 h 1110"/>
                  <a:gd name="T32" fmla="*/ 933 w 1012"/>
                  <a:gd name="T33" fmla="*/ 126 h 1110"/>
                  <a:gd name="T34" fmla="*/ 960 w 1012"/>
                  <a:gd name="T35" fmla="*/ 159 h 1110"/>
                  <a:gd name="T36" fmla="*/ 982 w 1012"/>
                  <a:gd name="T37" fmla="*/ 115 h 1110"/>
                  <a:gd name="T38" fmla="*/ 1008 w 1012"/>
                  <a:gd name="T39" fmla="*/ 63 h 1110"/>
                  <a:gd name="T40" fmla="*/ 960 w 1012"/>
                  <a:gd name="T41" fmla="*/ 19 h 1110"/>
                  <a:gd name="T42" fmla="*/ 915 w 1012"/>
                  <a:gd name="T43" fmla="*/ 22 h 1110"/>
                  <a:gd name="T44" fmla="*/ 889 w 1012"/>
                  <a:gd name="T45" fmla="*/ 19 h 1110"/>
                  <a:gd name="T46" fmla="*/ 852 w 1012"/>
                  <a:gd name="T47" fmla="*/ 44 h 1110"/>
                  <a:gd name="T48" fmla="*/ 837 w 1012"/>
                  <a:gd name="T49" fmla="*/ 30 h 1110"/>
                  <a:gd name="T50" fmla="*/ 781 w 1012"/>
                  <a:gd name="T51" fmla="*/ 96 h 1110"/>
                  <a:gd name="T52" fmla="*/ 726 w 1012"/>
                  <a:gd name="T53" fmla="*/ 115 h 1110"/>
                  <a:gd name="T54" fmla="*/ 666 w 1012"/>
                  <a:gd name="T55" fmla="*/ 133 h 1110"/>
                  <a:gd name="T56" fmla="*/ 596 w 1012"/>
                  <a:gd name="T57" fmla="*/ 148 h 1110"/>
                  <a:gd name="T58" fmla="*/ 588 w 1012"/>
                  <a:gd name="T59" fmla="*/ 203 h 1110"/>
                  <a:gd name="T60" fmla="*/ 581 w 1012"/>
                  <a:gd name="T61" fmla="*/ 251 h 1110"/>
                  <a:gd name="T62" fmla="*/ 524 w 1012"/>
                  <a:gd name="T63" fmla="*/ 262 h 1110"/>
                  <a:gd name="T64" fmla="*/ 505 w 1012"/>
                  <a:gd name="T65" fmla="*/ 303 h 1110"/>
                  <a:gd name="T66" fmla="*/ 461 w 1012"/>
                  <a:gd name="T67" fmla="*/ 362 h 1110"/>
                  <a:gd name="T68" fmla="*/ 415 w 1012"/>
                  <a:gd name="T69" fmla="*/ 436 h 1110"/>
                  <a:gd name="T70" fmla="*/ 378 w 1012"/>
                  <a:gd name="T71" fmla="*/ 511 h 1110"/>
                  <a:gd name="T72" fmla="*/ 356 w 1012"/>
                  <a:gd name="T73" fmla="*/ 555 h 1110"/>
                  <a:gd name="T74" fmla="*/ 285 w 1012"/>
                  <a:gd name="T75" fmla="*/ 618 h 1110"/>
                  <a:gd name="T76" fmla="*/ 326 w 1012"/>
                  <a:gd name="T77" fmla="*/ 625 h 1110"/>
                  <a:gd name="T78" fmla="*/ 263 w 1012"/>
                  <a:gd name="T79" fmla="*/ 637 h 1110"/>
                  <a:gd name="T80" fmla="*/ 204 w 1012"/>
                  <a:gd name="T81" fmla="*/ 674 h 1110"/>
                  <a:gd name="T82" fmla="*/ 154 w 1012"/>
                  <a:gd name="T83" fmla="*/ 677 h 1110"/>
                  <a:gd name="T84" fmla="*/ 113 w 1012"/>
                  <a:gd name="T85" fmla="*/ 705 h 1110"/>
                  <a:gd name="T86" fmla="*/ 87 w 1012"/>
                  <a:gd name="T87" fmla="*/ 733 h 1110"/>
                  <a:gd name="T88" fmla="*/ 35 w 1012"/>
                  <a:gd name="T89" fmla="*/ 767 h 1110"/>
                  <a:gd name="T90" fmla="*/ 20 w 1012"/>
                  <a:gd name="T91" fmla="*/ 889 h 1110"/>
                  <a:gd name="T92" fmla="*/ 41 w 1012"/>
                  <a:gd name="T93" fmla="*/ 917 h 1110"/>
                  <a:gd name="T94" fmla="*/ 20 w 1012"/>
                  <a:gd name="T95" fmla="*/ 971 h 1110"/>
                  <a:gd name="T96" fmla="*/ 33 w 1012"/>
                  <a:gd name="T97" fmla="*/ 1003 h 1110"/>
                  <a:gd name="T98" fmla="*/ 0 w 1012"/>
                  <a:gd name="T99" fmla="*/ 1030 h 1110"/>
                  <a:gd name="T100" fmla="*/ 85 w 1012"/>
                  <a:gd name="T101" fmla="*/ 1110 h 1110"/>
                  <a:gd name="T102" fmla="*/ 209 w 1012"/>
                  <a:gd name="T103" fmla="*/ 1019 h 1110"/>
                  <a:gd name="T104" fmla="*/ 254 w 1012"/>
                  <a:gd name="T105" fmla="*/ 967 h 1110"/>
                  <a:gd name="T106" fmla="*/ 263 w 1012"/>
                  <a:gd name="T107" fmla="*/ 1045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12"/>
                  <a:gd name="T163" fmla="*/ 0 h 1110"/>
                  <a:gd name="T164" fmla="*/ 1012 w 1012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9" name="Group 43" descr="Small checker board"/>
            <p:cNvGrpSpPr>
              <a:grpSpLocks noChangeAspect="1"/>
            </p:cNvGrpSpPr>
            <p:nvPr/>
          </p:nvGrpSpPr>
          <p:grpSpPr bwMode="auto">
            <a:xfrm>
              <a:off x="1346" y="2649"/>
              <a:ext cx="299" cy="287"/>
              <a:chOff x="2129" y="532"/>
              <a:chExt cx="641" cy="635"/>
            </a:xfrm>
            <a:grpFill/>
          </p:grpSpPr>
          <p:sp>
            <p:nvSpPr>
              <p:cNvPr id="99" name="Freeform 44"/>
              <p:cNvSpPr>
                <a:spLocks noChangeAspect="1"/>
              </p:cNvSpPr>
              <p:nvPr/>
            </p:nvSpPr>
            <p:spPr bwMode="auto">
              <a:xfrm>
                <a:off x="2433" y="726"/>
                <a:ext cx="30" cy="39"/>
              </a:xfrm>
              <a:custGeom>
                <a:avLst/>
                <a:gdLst>
                  <a:gd name="T0" fmla="*/ 30 w 30"/>
                  <a:gd name="T1" fmla="*/ 6 h 39"/>
                  <a:gd name="T2" fmla="*/ 27 w 30"/>
                  <a:gd name="T3" fmla="*/ 15 h 39"/>
                  <a:gd name="T4" fmla="*/ 30 w 30"/>
                  <a:gd name="T5" fmla="*/ 33 h 39"/>
                  <a:gd name="T6" fmla="*/ 9 w 30"/>
                  <a:gd name="T7" fmla="*/ 39 h 39"/>
                  <a:gd name="T8" fmla="*/ 0 w 30"/>
                  <a:gd name="T9" fmla="*/ 30 h 39"/>
                  <a:gd name="T10" fmla="*/ 0 w 30"/>
                  <a:gd name="T11" fmla="*/ 15 h 39"/>
                  <a:gd name="T12" fmla="*/ 6 w 30"/>
                  <a:gd name="T13" fmla="*/ 0 h 39"/>
                  <a:gd name="T14" fmla="*/ 30 w 30"/>
                  <a:gd name="T15" fmla="*/ 6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39"/>
                  <a:gd name="T26" fmla="*/ 30 w 30"/>
                  <a:gd name="T27" fmla="*/ 39 h 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39">
                    <a:moveTo>
                      <a:pt x="30" y="6"/>
                    </a:moveTo>
                    <a:lnTo>
                      <a:pt x="27" y="15"/>
                    </a:lnTo>
                    <a:lnTo>
                      <a:pt x="30" y="33"/>
                    </a:lnTo>
                    <a:lnTo>
                      <a:pt x="9" y="39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0" name="Freeform 45"/>
              <p:cNvSpPr>
                <a:spLocks noChangeAspect="1"/>
              </p:cNvSpPr>
              <p:nvPr/>
            </p:nvSpPr>
            <p:spPr bwMode="auto">
              <a:xfrm>
                <a:off x="2385" y="753"/>
                <a:ext cx="27" cy="21"/>
              </a:xfrm>
              <a:custGeom>
                <a:avLst/>
                <a:gdLst>
                  <a:gd name="T0" fmla="*/ 24 w 27"/>
                  <a:gd name="T1" fmla="*/ 0 h 21"/>
                  <a:gd name="T2" fmla="*/ 27 w 27"/>
                  <a:gd name="T3" fmla="*/ 15 h 21"/>
                  <a:gd name="T4" fmla="*/ 6 w 27"/>
                  <a:gd name="T5" fmla="*/ 21 h 21"/>
                  <a:gd name="T6" fmla="*/ 0 w 27"/>
                  <a:gd name="T7" fmla="*/ 6 h 21"/>
                  <a:gd name="T8" fmla="*/ 24 w 2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1"/>
                  <a:gd name="T17" fmla="*/ 27 w 2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1">
                    <a:moveTo>
                      <a:pt x="24" y="0"/>
                    </a:moveTo>
                    <a:lnTo>
                      <a:pt x="27" y="15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1" name="Freeform 46"/>
              <p:cNvSpPr>
                <a:spLocks noChangeAspect="1"/>
              </p:cNvSpPr>
              <p:nvPr/>
            </p:nvSpPr>
            <p:spPr bwMode="auto">
              <a:xfrm>
                <a:off x="2394" y="709"/>
                <a:ext cx="33" cy="26"/>
              </a:xfrm>
              <a:custGeom>
                <a:avLst/>
                <a:gdLst>
                  <a:gd name="T0" fmla="*/ 0 w 33"/>
                  <a:gd name="T1" fmla="*/ 17 h 26"/>
                  <a:gd name="T2" fmla="*/ 24 w 33"/>
                  <a:gd name="T3" fmla="*/ 26 h 26"/>
                  <a:gd name="T4" fmla="*/ 33 w 33"/>
                  <a:gd name="T5" fmla="*/ 6 h 26"/>
                  <a:gd name="T6" fmla="*/ 18 w 33"/>
                  <a:gd name="T7" fmla="*/ 0 h 26"/>
                  <a:gd name="T8" fmla="*/ 9 w 33"/>
                  <a:gd name="T9" fmla="*/ 6 h 26"/>
                  <a:gd name="T10" fmla="*/ 0 w 33"/>
                  <a:gd name="T11" fmla="*/ 11 h 26"/>
                  <a:gd name="T12" fmla="*/ 0 w 33"/>
                  <a:gd name="T13" fmla="*/ 1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6"/>
                  <a:gd name="T23" fmla="*/ 33 w 3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6">
                    <a:moveTo>
                      <a:pt x="0" y="17"/>
                    </a:moveTo>
                    <a:lnTo>
                      <a:pt x="24" y="26"/>
                    </a:lnTo>
                    <a:lnTo>
                      <a:pt x="33" y="6"/>
                    </a:lnTo>
                    <a:lnTo>
                      <a:pt x="18" y="0"/>
                    </a:lnTo>
                    <a:lnTo>
                      <a:pt x="9" y="6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" name="Freeform 47"/>
              <p:cNvSpPr>
                <a:spLocks noChangeAspect="1"/>
              </p:cNvSpPr>
              <p:nvPr/>
            </p:nvSpPr>
            <p:spPr bwMode="auto">
              <a:xfrm>
                <a:off x="2433" y="686"/>
                <a:ext cx="24" cy="16"/>
              </a:xfrm>
              <a:custGeom>
                <a:avLst/>
                <a:gdLst>
                  <a:gd name="T0" fmla="*/ 0 w 24"/>
                  <a:gd name="T1" fmla="*/ 16 h 16"/>
                  <a:gd name="T2" fmla="*/ 18 w 24"/>
                  <a:gd name="T3" fmla="*/ 0 h 16"/>
                  <a:gd name="T4" fmla="*/ 24 w 24"/>
                  <a:gd name="T5" fmla="*/ 6 h 16"/>
                  <a:gd name="T6" fmla="*/ 0 w 24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6"/>
                  <a:gd name="T14" fmla="*/ 24 w 2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6">
                    <a:moveTo>
                      <a:pt x="0" y="16"/>
                    </a:moveTo>
                    <a:lnTo>
                      <a:pt x="18" y="0"/>
                    </a:lnTo>
                    <a:lnTo>
                      <a:pt x="24" y="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" name="Freeform 48"/>
              <p:cNvSpPr>
                <a:spLocks noChangeAspect="1"/>
              </p:cNvSpPr>
              <p:nvPr/>
            </p:nvSpPr>
            <p:spPr bwMode="auto">
              <a:xfrm>
                <a:off x="2345" y="762"/>
                <a:ext cx="18" cy="18"/>
              </a:xfrm>
              <a:custGeom>
                <a:avLst/>
                <a:gdLst>
                  <a:gd name="T0" fmla="*/ 15 w 18"/>
                  <a:gd name="T1" fmla="*/ 0 h 18"/>
                  <a:gd name="T2" fmla="*/ 18 w 18"/>
                  <a:gd name="T3" fmla="*/ 15 h 18"/>
                  <a:gd name="T4" fmla="*/ 0 w 18"/>
                  <a:gd name="T5" fmla="*/ 18 h 18"/>
                  <a:gd name="T6" fmla="*/ 15 w 1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8"/>
                  <a:gd name="T14" fmla="*/ 18 w 1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8">
                    <a:moveTo>
                      <a:pt x="15" y="0"/>
                    </a:moveTo>
                    <a:lnTo>
                      <a:pt x="18" y="15"/>
                    </a:lnTo>
                    <a:lnTo>
                      <a:pt x="0" y="18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" name="Freeform 49"/>
              <p:cNvSpPr>
                <a:spLocks noChangeAspect="1"/>
              </p:cNvSpPr>
              <p:nvPr/>
            </p:nvSpPr>
            <p:spPr bwMode="auto">
              <a:xfrm>
                <a:off x="2536" y="637"/>
                <a:ext cx="33" cy="27"/>
              </a:xfrm>
              <a:custGeom>
                <a:avLst/>
                <a:gdLst>
                  <a:gd name="T0" fmla="*/ 15 w 33"/>
                  <a:gd name="T1" fmla="*/ 0 h 27"/>
                  <a:gd name="T2" fmla="*/ 0 w 33"/>
                  <a:gd name="T3" fmla="*/ 12 h 27"/>
                  <a:gd name="T4" fmla="*/ 21 w 33"/>
                  <a:gd name="T5" fmla="*/ 27 h 27"/>
                  <a:gd name="T6" fmla="*/ 33 w 33"/>
                  <a:gd name="T7" fmla="*/ 12 h 27"/>
                  <a:gd name="T8" fmla="*/ 15 w 3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7"/>
                  <a:gd name="T17" fmla="*/ 33 w 3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7">
                    <a:moveTo>
                      <a:pt x="15" y="0"/>
                    </a:moveTo>
                    <a:lnTo>
                      <a:pt x="0" y="12"/>
                    </a:lnTo>
                    <a:lnTo>
                      <a:pt x="21" y="27"/>
                    </a:lnTo>
                    <a:lnTo>
                      <a:pt x="33" y="1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" name="Freeform 50"/>
              <p:cNvSpPr>
                <a:spLocks noChangeAspect="1"/>
              </p:cNvSpPr>
              <p:nvPr/>
            </p:nvSpPr>
            <p:spPr bwMode="auto">
              <a:xfrm>
                <a:off x="2566" y="613"/>
                <a:ext cx="33" cy="27"/>
              </a:xfrm>
              <a:custGeom>
                <a:avLst/>
                <a:gdLst>
                  <a:gd name="T0" fmla="*/ 0 w 33"/>
                  <a:gd name="T1" fmla="*/ 9 h 27"/>
                  <a:gd name="T2" fmla="*/ 15 w 33"/>
                  <a:gd name="T3" fmla="*/ 27 h 27"/>
                  <a:gd name="T4" fmla="*/ 33 w 33"/>
                  <a:gd name="T5" fmla="*/ 15 h 27"/>
                  <a:gd name="T6" fmla="*/ 18 w 33"/>
                  <a:gd name="T7" fmla="*/ 0 h 27"/>
                  <a:gd name="T8" fmla="*/ 0 w 33"/>
                  <a:gd name="T9" fmla="*/ 9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7"/>
                  <a:gd name="T17" fmla="*/ 33 w 3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7">
                    <a:moveTo>
                      <a:pt x="0" y="9"/>
                    </a:moveTo>
                    <a:lnTo>
                      <a:pt x="15" y="27"/>
                    </a:lnTo>
                    <a:lnTo>
                      <a:pt x="33" y="15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6" name="Freeform 51"/>
              <p:cNvSpPr>
                <a:spLocks noChangeAspect="1"/>
              </p:cNvSpPr>
              <p:nvPr/>
            </p:nvSpPr>
            <p:spPr bwMode="auto">
              <a:xfrm>
                <a:off x="2653" y="562"/>
                <a:ext cx="48" cy="33"/>
              </a:xfrm>
              <a:custGeom>
                <a:avLst/>
                <a:gdLst>
                  <a:gd name="T0" fmla="*/ 21 w 48"/>
                  <a:gd name="T1" fmla="*/ 9 h 33"/>
                  <a:gd name="T2" fmla="*/ 30 w 48"/>
                  <a:gd name="T3" fmla="*/ 15 h 33"/>
                  <a:gd name="T4" fmla="*/ 48 w 48"/>
                  <a:gd name="T5" fmla="*/ 0 h 33"/>
                  <a:gd name="T6" fmla="*/ 39 w 48"/>
                  <a:gd name="T7" fmla="*/ 30 h 33"/>
                  <a:gd name="T8" fmla="*/ 21 w 48"/>
                  <a:gd name="T9" fmla="*/ 33 h 33"/>
                  <a:gd name="T10" fmla="*/ 0 w 48"/>
                  <a:gd name="T11" fmla="*/ 12 h 33"/>
                  <a:gd name="T12" fmla="*/ 21 w 48"/>
                  <a:gd name="T13" fmla="*/ 9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3"/>
                  <a:gd name="T23" fmla="*/ 48 w 4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3">
                    <a:moveTo>
                      <a:pt x="21" y="9"/>
                    </a:moveTo>
                    <a:lnTo>
                      <a:pt x="30" y="15"/>
                    </a:lnTo>
                    <a:lnTo>
                      <a:pt x="48" y="0"/>
                    </a:lnTo>
                    <a:lnTo>
                      <a:pt x="39" y="30"/>
                    </a:lnTo>
                    <a:lnTo>
                      <a:pt x="21" y="33"/>
                    </a:lnTo>
                    <a:lnTo>
                      <a:pt x="0" y="12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7" name="Freeform 52"/>
              <p:cNvSpPr>
                <a:spLocks noChangeAspect="1"/>
              </p:cNvSpPr>
              <p:nvPr/>
            </p:nvSpPr>
            <p:spPr bwMode="auto">
              <a:xfrm>
                <a:off x="2746" y="532"/>
                <a:ext cx="24" cy="18"/>
              </a:xfrm>
              <a:custGeom>
                <a:avLst/>
                <a:gdLst>
                  <a:gd name="T0" fmla="*/ 12 w 24"/>
                  <a:gd name="T1" fmla="*/ 0 h 18"/>
                  <a:gd name="T2" fmla="*/ 21 w 24"/>
                  <a:gd name="T3" fmla="*/ 6 h 18"/>
                  <a:gd name="T4" fmla="*/ 24 w 24"/>
                  <a:gd name="T5" fmla="*/ 18 h 18"/>
                  <a:gd name="T6" fmla="*/ 0 w 24"/>
                  <a:gd name="T7" fmla="*/ 18 h 18"/>
                  <a:gd name="T8" fmla="*/ 12 w 2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8"/>
                  <a:gd name="T17" fmla="*/ 24 w 2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8">
                    <a:moveTo>
                      <a:pt x="12" y="0"/>
                    </a:moveTo>
                    <a:lnTo>
                      <a:pt x="21" y="6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8" name="Freeform 53"/>
              <p:cNvSpPr>
                <a:spLocks noChangeAspect="1"/>
              </p:cNvSpPr>
              <p:nvPr/>
            </p:nvSpPr>
            <p:spPr bwMode="auto">
              <a:xfrm>
                <a:off x="2129" y="1146"/>
                <a:ext cx="36" cy="21"/>
              </a:xfrm>
              <a:custGeom>
                <a:avLst/>
                <a:gdLst>
                  <a:gd name="T0" fmla="*/ 36 w 36"/>
                  <a:gd name="T1" fmla="*/ 12 h 21"/>
                  <a:gd name="T2" fmla="*/ 9 w 36"/>
                  <a:gd name="T3" fmla="*/ 0 h 21"/>
                  <a:gd name="T4" fmla="*/ 0 w 36"/>
                  <a:gd name="T5" fmla="*/ 9 h 21"/>
                  <a:gd name="T6" fmla="*/ 3 w 36"/>
                  <a:gd name="T7" fmla="*/ 21 h 21"/>
                  <a:gd name="T8" fmla="*/ 36 w 36"/>
                  <a:gd name="T9" fmla="*/ 12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1"/>
                  <a:gd name="T17" fmla="*/ 36 w 3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1">
                    <a:moveTo>
                      <a:pt x="36" y="12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3" y="21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0" name="Freeform 54"/>
            <p:cNvSpPr>
              <a:spLocks noChangeAspect="1"/>
            </p:cNvSpPr>
            <p:nvPr/>
          </p:nvSpPr>
          <p:spPr bwMode="auto">
            <a:xfrm>
              <a:off x="936" y="3842"/>
              <a:ext cx="36" cy="26"/>
            </a:xfrm>
            <a:custGeom>
              <a:avLst/>
              <a:gdLst>
                <a:gd name="T0" fmla="*/ 89 w 31"/>
                <a:gd name="T1" fmla="*/ 0 h 22"/>
                <a:gd name="T2" fmla="*/ 48 w 31"/>
                <a:gd name="T3" fmla="*/ 0 h 22"/>
                <a:gd name="T4" fmla="*/ 0 w 31"/>
                <a:gd name="T5" fmla="*/ 48 h 22"/>
                <a:gd name="T6" fmla="*/ 22 w 31"/>
                <a:gd name="T7" fmla="*/ 72 h 22"/>
                <a:gd name="T8" fmla="*/ 66 w 31"/>
                <a:gd name="T9" fmla="*/ 72 h 22"/>
                <a:gd name="T10" fmla="*/ 89 w 3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2"/>
                <a:gd name="T20" fmla="*/ 31 w 3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2">
                  <a:moveTo>
                    <a:pt x="31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23" y="2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0" name="Freeform 55"/>
            <p:cNvSpPr>
              <a:spLocks noChangeAspect="1"/>
            </p:cNvSpPr>
            <p:nvPr/>
          </p:nvSpPr>
          <p:spPr bwMode="auto">
            <a:xfrm>
              <a:off x="999" y="3832"/>
              <a:ext cx="34" cy="26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0 w 71"/>
                <a:gd name="T5" fmla="*/ 0 h 56"/>
                <a:gd name="T6" fmla="*/ 0 w 71"/>
                <a:gd name="T7" fmla="*/ 0 h 56"/>
                <a:gd name="T8" fmla="*/ 0 w 71"/>
                <a:gd name="T9" fmla="*/ 0 h 56"/>
                <a:gd name="T10" fmla="*/ 0 w 71"/>
                <a:gd name="T11" fmla="*/ 0 h 56"/>
                <a:gd name="T12" fmla="*/ 0 w 71"/>
                <a:gd name="T13" fmla="*/ 0 h 56"/>
                <a:gd name="T14" fmla="*/ 0 w 71"/>
                <a:gd name="T15" fmla="*/ 0 h 56"/>
                <a:gd name="T16" fmla="*/ 0 w 71"/>
                <a:gd name="T17" fmla="*/ 0 h 56"/>
                <a:gd name="T18" fmla="*/ 0 w 71"/>
                <a:gd name="T19" fmla="*/ 0 h 56"/>
                <a:gd name="T20" fmla="*/ 0 w 71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56"/>
                <a:gd name="T35" fmla="*/ 71 w 7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56">
                  <a:moveTo>
                    <a:pt x="52" y="0"/>
                  </a:moveTo>
                  <a:lnTo>
                    <a:pt x="45" y="7"/>
                  </a:lnTo>
                  <a:lnTo>
                    <a:pt x="15" y="11"/>
                  </a:lnTo>
                  <a:lnTo>
                    <a:pt x="0" y="30"/>
                  </a:lnTo>
                  <a:lnTo>
                    <a:pt x="22" y="45"/>
                  </a:lnTo>
                  <a:lnTo>
                    <a:pt x="34" y="56"/>
                  </a:lnTo>
                  <a:lnTo>
                    <a:pt x="56" y="52"/>
                  </a:lnTo>
                  <a:lnTo>
                    <a:pt x="71" y="45"/>
                  </a:lnTo>
                  <a:lnTo>
                    <a:pt x="67" y="30"/>
                  </a:lnTo>
                  <a:lnTo>
                    <a:pt x="56" y="19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" name="Freeform 56"/>
            <p:cNvSpPr>
              <a:spLocks noChangeAspect="1"/>
            </p:cNvSpPr>
            <p:nvPr/>
          </p:nvSpPr>
          <p:spPr bwMode="auto">
            <a:xfrm>
              <a:off x="1035" y="3813"/>
              <a:ext cx="28" cy="35"/>
            </a:xfrm>
            <a:custGeom>
              <a:avLst/>
              <a:gdLst>
                <a:gd name="T0" fmla="*/ 60 w 23"/>
                <a:gd name="T1" fmla="*/ 0 h 29"/>
                <a:gd name="T2" fmla="*/ 0 w 23"/>
                <a:gd name="T3" fmla="*/ 25 h 29"/>
                <a:gd name="T4" fmla="*/ 49 w 23"/>
                <a:gd name="T5" fmla="*/ 70 h 29"/>
                <a:gd name="T6" fmla="*/ 90 w 23"/>
                <a:gd name="T7" fmla="*/ 110 h 29"/>
                <a:gd name="T8" fmla="*/ 60 w 2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9"/>
                <a:gd name="T17" fmla="*/ 23 w 2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9">
                  <a:moveTo>
                    <a:pt x="15" y="0"/>
                  </a:moveTo>
                  <a:lnTo>
                    <a:pt x="0" y="7"/>
                  </a:lnTo>
                  <a:lnTo>
                    <a:pt x="12" y="18"/>
                  </a:lnTo>
                  <a:lnTo>
                    <a:pt x="23" y="29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2" name="Freeform 57"/>
            <p:cNvSpPr>
              <a:spLocks noChangeAspect="1"/>
            </p:cNvSpPr>
            <p:nvPr/>
          </p:nvSpPr>
          <p:spPr bwMode="auto">
            <a:xfrm>
              <a:off x="1188" y="3821"/>
              <a:ext cx="56" cy="87"/>
            </a:xfrm>
            <a:custGeom>
              <a:avLst/>
              <a:gdLst>
                <a:gd name="T0" fmla="*/ 0 w 119"/>
                <a:gd name="T1" fmla="*/ 0 h 193"/>
                <a:gd name="T2" fmla="*/ 0 w 119"/>
                <a:gd name="T3" fmla="*/ 0 h 193"/>
                <a:gd name="T4" fmla="*/ 0 w 119"/>
                <a:gd name="T5" fmla="*/ 0 h 193"/>
                <a:gd name="T6" fmla="*/ 0 w 119"/>
                <a:gd name="T7" fmla="*/ 0 h 193"/>
                <a:gd name="T8" fmla="*/ 0 w 119"/>
                <a:gd name="T9" fmla="*/ 0 h 193"/>
                <a:gd name="T10" fmla="*/ 0 w 119"/>
                <a:gd name="T11" fmla="*/ 0 h 193"/>
                <a:gd name="T12" fmla="*/ 0 w 119"/>
                <a:gd name="T13" fmla="*/ 0 h 193"/>
                <a:gd name="T14" fmla="*/ 0 w 119"/>
                <a:gd name="T15" fmla="*/ 0 h 193"/>
                <a:gd name="T16" fmla="*/ 0 w 119"/>
                <a:gd name="T17" fmla="*/ 0 h 193"/>
                <a:gd name="T18" fmla="*/ 0 w 119"/>
                <a:gd name="T19" fmla="*/ 0 h 193"/>
                <a:gd name="T20" fmla="*/ 0 w 119"/>
                <a:gd name="T21" fmla="*/ 0 h 193"/>
                <a:gd name="T22" fmla="*/ 0 w 119"/>
                <a:gd name="T23" fmla="*/ 1 h 193"/>
                <a:gd name="T24" fmla="*/ 0 w 119"/>
                <a:gd name="T25" fmla="*/ 1 h 193"/>
                <a:gd name="T26" fmla="*/ 0 w 119"/>
                <a:gd name="T27" fmla="*/ 0 h 193"/>
                <a:gd name="T28" fmla="*/ 0 w 119"/>
                <a:gd name="T29" fmla="*/ 0 h 193"/>
                <a:gd name="T30" fmla="*/ 0 w 119"/>
                <a:gd name="T31" fmla="*/ 0 h 193"/>
                <a:gd name="T32" fmla="*/ 0 w 119"/>
                <a:gd name="T33" fmla="*/ 0 h 193"/>
                <a:gd name="T34" fmla="*/ 0 w 119"/>
                <a:gd name="T35" fmla="*/ 0 h 193"/>
                <a:gd name="T36" fmla="*/ 0 w 119"/>
                <a:gd name="T37" fmla="*/ 0 h 193"/>
                <a:gd name="T38" fmla="*/ 0 w 119"/>
                <a:gd name="T39" fmla="*/ 0 h 193"/>
                <a:gd name="T40" fmla="*/ 0 w 119"/>
                <a:gd name="T41" fmla="*/ 0 h 193"/>
                <a:gd name="T42" fmla="*/ 0 w 119"/>
                <a:gd name="T43" fmla="*/ 0 h 193"/>
                <a:gd name="T44" fmla="*/ 0 w 119"/>
                <a:gd name="T45" fmla="*/ 0 h 193"/>
                <a:gd name="T46" fmla="*/ 0 w 119"/>
                <a:gd name="T47" fmla="*/ 0 h 193"/>
                <a:gd name="T48" fmla="*/ 0 w 119"/>
                <a:gd name="T49" fmla="*/ 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93"/>
                <a:gd name="T77" fmla="*/ 119 w 119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93">
                  <a:moveTo>
                    <a:pt x="71" y="0"/>
                  </a:moveTo>
                  <a:lnTo>
                    <a:pt x="52" y="11"/>
                  </a:lnTo>
                  <a:lnTo>
                    <a:pt x="37" y="22"/>
                  </a:lnTo>
                  <a:lnTo>
                    <a:pt x="22" y="26"/>
                  </a:lnTo>
                  <a:lnTo>
                    <a:pt x="0" y="22"/>
                  </a:lnTo>
                  <a:lnTo>
                    <a:pt x="4" y="45"/>
                  </a:lnTo>
                  <a:lnTo>
                    <a:pt x="15" y="59"/>
                  </a:lnTo>
                  <a:lnTo>
                    <a:pt x="11" y="97"/>
                  </a:lnTo>
                  <a:lnTo>
                    <a:pt x="11" y="115"/>
                  </a:lnTo>
                  <a:lnTo>
                    <a:pt x="15" y="130"/>
                  </a:lnTo>
                  <a:lnTo>
                    <a:pt x="4" y="160"/>
                  </a:lnTo>
                  <a:lnTo>
                    <a:pt x="7" y="182"/>
                  </a:lnTo>
                  <a:lnTo>
                    <a:pt x="22" y="193"/>
                  </a:lnTo>
                  <a:lnTo>
                    <a:pt x="44" y="178"/>
                  </a:lnTo>
                  <a:lnTo>
                    <a:pt x="52" y="174"/>
                  </a:lnTo>
                  <a:lnTo>
                    <a:pt x="75" y="178"/>
                  </a:lnTo>
                  <a:lnTo>
                    <a:pt x="90" y="163"/>
                  </a:lnTo>
                  <a:lnTo>
                    <a:pt x="90" y="148"/>
                  </a:lnTo>
                  <a:lnTo>
                    <a:pt x="108" y="119"/>
                  </a:lnTo>
                  <a:lnTo>
                    <a:pt x="115" y="100"/>
                  </a:lnTo>
                  <a:lnTo>
                    <a:pt x="108" y="82"/>
                  </a:lnTo>
                  <a:lnTo>
                    <a:pt x="119" y="59"/>
                  </a:lnTo>
                  <a:lnTo>
                    <a:pt x="112" y="26"/>
                  </a:lnTo>
                  <a:lnTo>
                    <a:pt x="108" y="7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" name="Freeform 58"/>
            <p:cNvSpPr>
              <a:spLocks noChangeAspect="1"/>
            </p:cNvSpPr>
            <p:nvPr/>
          </p:nvSpPr>
          <p:spPr bwMode="auto">
            <a:xfrm>
              <a:off x="1317" y="3957"/>
              <a:ext cx="101" cy="61"/>
            </a:xfrm>
            <a:custGeom>
              <a:avLst/>
              <a:gdLst>
                <a:gd name="T0" fmla="*/ 1 w 216"/>
                <a:gd name="T1" fmla="*/ 0 h 136"/>
                <a:gd name="T2" fmla="*/ 1 w 216"/>
                <a:gd name="T3" fmla="*/ 0 h 136"/>
                <a:gd name="T4" fmla="*/ 1 w 216"/>
                <a:gd name="T5" fmla="*/ 0 h 136"/>
                <a:gd name="T6" fmla="*/ 1 w 216"/>
                <a:gd name="T7" fmla="*/ 0 h 136"/>
                <a:gd name="T8" fmla="*/ 1 w 216"/>
                <a:gd name="T9" fmla="*/ 0 h 136"/>
                <a:gd name="T10" fmla="*/ 1 w 216"/>
                <a:gd name="T11" fmla="*/ 0 h 136"/>
                <a:gd name="T12" fmla="*/ 1 w 216"/>
                <a:gd name="T13" fmla="*/ 0 h 136"/>
                <a:gd name="T14" fmla="*/ 1 w 216"/>
                <a:gd name="T15" fmla="*/ 0 h 136"/>
                <a:gd name="T16" fmla="*/ 1 w 216"/>
                <a:gd name="T17" fmla="*/ 0 h 136"/>
                <a:gd name="T18" fmla="*/ 1 w 216"/>
                <a:gd name="T19" fmla="*/ 0 h 136"/>
                <a:gd name="T20" fmla="*/ 0 w 216"/>
                <a:gd name="T21" fmla="*/ 0 h 136"/>
                <a:gd name="T22" fmla="*/ 0 w 216"/>
                <a:gd name="T23" fmla="*/ 0 h 136"/>
                <a:gd name="T24" fmla="*/ 0 w 216"/>
                <a:gd name="T25" fmla="*/ 0 h 136"/>
                <a:gd name="T26" fmla="*/ 0 w 216"/>
                <a:gd name="T27" fmla="*/ 0 h 136"/>
                <a:gd name="T28" fmla="*/ 0 w 216"/>
                <a:gd name="T29" fmla="*/ 0 h 136"/>
                <a:gd name="T30" fmla="*/ 0 w 216"/>
                <a:gd name="T31" fmla="*/ 0 h 136"/>
                <a:gd name="T32" fmla="*/ 0 w 216"/>
                <a:gd name="T33" fmla="*/ 0 h 136"/>
                <a:gd name="T34" fmla="*/ 0 w 216"/>
                <a:gd name="T35" fmla="*/ 0 h 136"/>
                <a:gd name="T36" fmla="*/ 0 w 216"/>
                <a:gd name="T37" fmla="*/ 0 h 136"/>
                <a:gd name="T38" fmla="*/ 0 w 216"/>
                <a:gd name="T39" fmla="*/ 0 h 136"/>
                <a:gd name="T40" fmla="*/ 0 w 216"/>
                <a:gd name="T41" fmla="*/ 0 h 136"/>
                <a:gd name="T42" fmla="*/ 0 w 216"/>
                <a:gd name="T43" fmla="*/ 0 h 136"/>
                <a:gd name="T44" fmla="*/ 0 w 216"/>
                <a:gd name="T45" fmla="*/ 0 h 136"/>
                <a:gd name="T46" fmla="*/ 0 w 216"/>
                <a:gd name="T47" fmla="*/ 0 h 136"/>
                <a:gd name="T48" fmla="*/ 0 w 216"/>
                <a:gd name="T49" fmla="*/ 0 h 136"/>
                <a:gd name="T50" fmla="*/ 0 w 216"/>
                <a:gd name="T51" fmla="*/ 0 h 136"/>
                <a:gd name="T52" fmla="*/ 0 w 216"/>
                <a:gd name="T53" fmla="*/ 0 h 136"/>
                <a:gd name="T54" fmla="*/ 1 w 216"/>
                <a:gd name="T55" fmla="*/ 0 h 136"/>
                <a:gd name="T56" fmla="*/ 1 w 216"/>
                <a:gd name="T57" fmla="*/ 0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"/>
                <a:gd name="T88" fmla="*/ 0 h 136"/>
                <a:gd name="T89" fmla="*/ 216 w 216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" h="136">
                  <a:moveTo>
                    <a:pt x="205" y="0"/>
                  </a:moveTo>
                  <a:lnTo>
                    <a:pt x="216" y="11"/>
                  </a:lnTo>
                  <a:lnTo>
                    <a:pt x="209" y="22"/>
                  </a:lnTo>
                  <a:lnTo>
                    <a:pt x="201" y="40"/>
                  </a:lnTo>
                  <a:lnTo>
                    <a:pt x="190" y="51"/>
                  </a:lnTo>
                  <a:lnTo>
                    <a:pt x="194" y="85"/>
                  </a:lnTo>
                  <a:lnTo>
                    <a:pt x="201" y="110"/>
                  </a:lnTo>
                  <a:lnTo>
                    <a:pt x="182" y="121"/>
                  </a:lnTo>
                  <a:lnTo>
                    <a:pt x="179" y="132"/>
                  </a:lnTo>
                  <a:lnTo>
                    <a:pt x="164" y="136"/>
                  </a:lnTo>
                  <a:lnTo>
                    <a:pt x="142" y="114"/>
                  </a:lnTo>
                  <a:lnTo>
                    <a:pt x="127" y="114"/>
                  </a:lnTo>
                  <a:lnTo>
                    <a:pt x="115" y="96"/>
                  </a:lnTo>
                  <a:lnTo>
                    <a:pt x="93" y="85"/>
                  </a:lnTo>
                  <a:lnTo>
                    <a:pt x="78" y="81"/>
                  </a:lnTo>
                  <a:lnTo>
                    <a:pt x="63" y="74"/>
                  </a:lnTo>
                  <a:lnTo>
                    <a:pt x="48" y="62"/>
                  </a:lnTo>
                  <a:lnTo>
                    <a:pt x="22" y="44"/>
                  </a:lnTo>
                  <a:lnTo>
                    <a:pt x="11" y="40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6" y="7"/>
                  </a:lnTo>
                  <a:lnTo>
                    <a:pt x="60" y="7"/>
                  </a:lnTo>
                  <a:lnTo>
                    <a:pt x="67" y="18"/>
                  </a:lnTo>
                  <a:lnTo>
                    <a:pt x="104" y="18"/>
                  </a:lnTo>
                  <a:lnTo>
                    <a:pt x="130" y="18"/>
                  </a:lnTo>
                  <a:lnTo>
                    <a:pt x="164" y="11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4" name="Freeform 59"/>
            <p:cNvSpPr>
              <a:spLocks noChangeAspect="1"/>
            </p:cNvSpPr>
            <p:nvPr/>
          </p:nvSpPr>
          <p:spPr bwMode="auto">
            <a:xfrm>
              <a:off x="1176" y="3599"/>
              <a:ext cx="344" cy="374"/>
            </a:xfrm>
            <a:custGeom>
              <a:avLst/>
              <a:gdLst>
                <a:gd name="T0" fmla="*/ 3 w 737"/>
                <a:gd name="T1" fmla="*/ 3 h 830"/>
                <a:gd name="T2" fmla="*/ 3 w 737"/>
                <a:gd name="T3" fmla="*/ 3 h 830"/>
                <a:gd name="T4" fmla="*/ 3 w 737"/>
                <a:gd name="T5" fmla="*/ 3 h 830"/>
                <a:gd name="T6" fmla="*/ 3 w 737"/>
                <a:gd name="T7" fmla="*/ 3 h 830"/>
                <a:gd name="T8" fmla="*/ 3 w 737"/>
                <a:gd name="T9" fmla="*/ 3 h 830"/>
                <a:gd name="T10" fmla="*/ 3 w 737"/>
                <a:gd name="T11" fmla="*/ 2 h 830"/>
                <a:gd name="T12" fmla="*/ 3 w 737"/>
                <a:gd name="T13" fmla="*/ 2 h 830"/>
                <a:gd name="T14" fmla="*/ 3 w 737"/>
                <a:gd name="T15" fmla="*/ 2 h 830"/>
                <a:gd name="T16" fmla="*/ 3 w 737"/>
                <a:gd name="T17" fmla="*/ 2 h 830"/>
                <a:gd name="T18" fmla="*/ 3 w 737"/>
                <a:gd name="T19" fmla="*/ 2 h 830"/>
                <a:gd name="T20" fmla="*/ 3 w 737"/>
                <a:gd name="T21" fmla="*/ 2 h 830"/>
                <a:gd name="T22" fmla="*/ 3 w 737"/>
                <a:gd name="T23" fmla="*/ 2 h 830"/>
                <a:gd name="T24" fmla="*/ 3 w 737"/>
                <a:gd name="T25" fmla="*/ 2 h 830"/>
                <a:gd name="T26" fmla="*/ 3 w 737"/>
                <a:gd name="T27" fmla="*/ 2 h 830"/>
                <a:gd name="T28" fmla="*/ 2 w 737"/>
                <a:gd name="T29" fmla="*/ 2 h 830"/>
                <a:gd name="T30" fmla="*/ 2 w 737"/>
                <a:gd name="T31" fmla="*/ 2 h 830"/>
                <a:gd name="T32" fmla="*/ 2 w 737"/>
                <a:gd name="T33" fmla="*/ 1 h 830"/>
                <a:gd name="T34" fmla="*/ 2 w 737"/>
                <a:gd name="T35" fmla="*/ 1 h 830"/>
                <a:gd name="T36" fmla="*/ 1 w 737"/>
                <a:gd name="T37" fmla="*/ 0 h 830"/>
                <a:gd name="T38" fmla="*/ 2 w 737"/>
                <a:gd name="T39" fmla="*/ 0 h 830"/>
                <a:gd name="T40" fmla="*/ 2 w 737"/>
                <a:gd name="T41" fmla="*/ 0 h 830"/>
                <a:gd name="T42" fmla="*/ 2 w 737"/>
                <a:gd name="T43" fmla="*/ 0 h 830"/>
                <a:gd name="T44" fmla="*/ 2 w 737"/>
                <a:gd name="T45" fmla="*/ 0 h 830"/>
                <a:gd name="T46" fmla="*/ 1 w 737"/>
                <a:gd name="T47" fmla="*/ 0 h 830"/>
                <a:gd name="T48" fmla="*/ 1 w 737"/>
                <a:gd name="T49" fmla="*/ 0 h 830"/>
                <a:gd name="T50" fmla="*/ 1 w 737"/>
                <a:gd name="T51" fmla="*/ 0 h 830"/>
                <a:gd name="T52" fmla="*/ 0 w 737"/>
                <a:gd name="T53" fmla="*/ 0 h 830"/>
                <a:gd name="T54" fmla="*/ 0 w 737"/>
                <a:gd name="T55" fmla="*/ 0 h 830"/>
                <a:gd name="T56" fmla="*/ 0 w 737"/>
                <a:gd name="T57" fmla="*/ 0 h 830"/>
                <a:gd name="T58" fmla="*/ 0 w 737"/>
                <a:gd name="T59" fmla="*/ 0 h 830"/>
                <a:gd name="T60" fmla="*/ 0 w 737"/>
                <a:gd name="T61" fmla="*/ 0 h 830"/>
                <a:gd name="T62" fmla="*/ 0 w 737"/>
                <a:gd name="T63" fmla="*/ 1 h 830"/>
                <a:gd name="T64" fmla="*/ 0 w 737"/>
                <a:gd name="T65" fmla="*/ 1 h 830"/>
                <a:gd name="T66" fmla="*/ 0 w 737"/>
                <a:gd name="T67" fmla="*/ 1 h 830"/>
                <a:gd name="T68" fmla="*/ 0 w 737"/>
                <a:gd name="T69" fmla="*/ 1 h 830"/>
                <a:gd name="T70" fmla="*/ 1 w 737"/>
                <a:gd name="T71" fmla="*/ 1 h 830"/>
                <a:gd name="T72" fmla="*/ 1 w 737"/>
                <a:gd name="T73" fmla="*/ 1 h 830"/>
                <a:gd name="T74" fmla="*/ 1 w 737"/>
                <a:gd name="T75" fmla="*/ 1 h 830"/>
                <a:gd name="T76" fmla="*/ 1 w 737"/>
                <a:gd name="T77" fmla="*/ 2 h 830"/>
                <a:gd name="T78" fmla="*/ 2 w 737"/>
                <a:gd name="T79" fmla="*/ 2 h 830"/>
                <a:gd name="T80" fmla="*/ 2 w 737"/>
                <a:gd name="T81" fmla="*/ 2 h 830"/>
                <a:gd name="T82" fmla="*/ 2 w 737"/>
                <a:gd name="T83" fmla="*/ 2 h 830"/>
                <a:gd name="T84" fmla="*/ 3 w 737"/>
                <a:gd name="T85" fmla="*/ 2 h 830"/>
                <a:gd name="T86" fmla="*/ 3 w 737"/>
                <a:gd name="T87" fmla="*/ 3 h 830"/>
                <a:gd name="T88" fmla="*/ 3 w 737"/>
                <a:gd name="T89" fmla="*/ 3 h 830"/>
                <a:gd name="T90" fmla="*/ 3 w 737"/>
                <a:gd name="T91" fmla="*/ 3 h 8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7"/>
                <a:gd name="T139" fmla="*/ 0 h 830"/>
                <a:gd name="T140" fmla="*/ 737 w 737"/>
                <a:gd name="T141" fmla="*/ 830 h 8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7" h="830">
                  <a:moveTo>
                    <a:pt x="534" y="819"/>
                  </a:moveTo>
                  <a:lnTo>
                    <a:pt x="545" y="830"/>
                  </a:lnTo>
                  <a:lnTo>
                    <a:pt x="564" y="819"/>
                  </a:lnTo>
                  <a:lnTo>
                    <a:pt x="586" y="789"/>
                  </a:lnTo>
                  <a:lnTo>
                    <a:pt x="597" y="745"/>
                  </a:lnTo>
                  <a:lnTo>
                    <a:pt x="609" y="741"/>
                  </a:lnTo>
                  <a:lnTo>
                    <a:pt x="617" y="748"/>
                  </a:lnTo>
                  <a:lnTo>
                    <a:pt x="632" y="734"/>
                  </a:lnTo>
                  <a:lnTo>
                    <a:pt x="628" y="715"/>
                  </a:lnTo>
                  <a:lnTo>
                    <a:pt x="635" y="700"/>
                  </a:lnTo>
                  <a:lnTo>
                    <a:pt x="632" y="693"/>
                  </a:lnTo>
                  <a:lnTo>
                    <a:pt x="613" y="678"/>
                  </a:lnTo>
                  <a:lnTo>
                    <a:pt x="606" y="678"/>
                  </a:lnTo>
                  <a:lnTo>
                    <a:pt x="609" y="670"/>
                  </a:lnTo>
                  <a:lnTo>
                    <a:pt x="594" y="674"/>
                  </a:lnTo>
                  <a:lnTo>
                    <a:pt x="586" y="667"/>
                  </a:lnTo>
                  <a:lnTo>
                    <a:pt x="586" y="659"/>
                  </a:lnTo>
                  <a:lnTo>
                    <a:pt x="609" y="645"/>
                  </a:lnTo>
                  <a:lnTo>
                    <a:pt x="620" y="630"/>
                  </a:lnTo>
                  <a:lnTo>
                    <a:pt x="620" y="607"/>
                  </a:lnTo>
                  <a:lnTo>
                    <a:pt x="632" y="604"/>
                  </a:lnTo>
                  <a:lnTo>
                    <a:pt x="669" y="622"/>
                  </a:lnTo>
                  <a:lnTo>
                    <a:pt x="683" y="626"/>
                  </a:lnTo>
                  <a:lnTo>
                    <a:pt x="702" y="652"/>
                  </a:lnTo>
                  <a:lnTo>
                    <a:pt x="709" y="667"/>
                  </a:lnTo>
                  <a:lnTo>
                    <a:pt x="720" y="667"/>
                  </a:lnTo>
                  <a:lnTo>
                    <a:pt x="731" y="652"/>
                  </a:lnTo>
                  <a:lnTo>
                    <a:pt x="737" y="637"/>
                  </a:lnTo>
                  <a:lnTo>
                    <a:pt x="724" y="611"/>
                  </a:lnTo>
                  <a:lnTo>
                    <a:pt x="709" y="596"/>
                  </a:lnTo>
                  <a:lnTo>
                    <a:pt x="695" y="596"/>
                  </a:lnTo>
                  <a:lnTo>
                    <a:pt x="695" y="593"/>
                  </a:lnTo>
                  <a:lnTo>
                    <a:pt x="687" y="593"/>
                  </a:lnTo>
                  <a:lnTo>
                    <a:pt x="650" y="555"/>
                  </a:lnTo>
                  <a:lnTo>
                    <a:pt x="632" y="559"/>
                  </a:lnTo>
                  <a:lnTo>
                    <a:pt x="609" y="530"/>
                  </a:lnTo>
                  <a:lnTo>
                    <a:pt x="594" y="526"/>
                  </a:lnTo>
                  <a:lnTo>
                    <a:pt x="571" y="504"/>
                  </a:lnTo>
                  <a:lnTo>
                    <a:pt x="560" y="496"/>
                  </a:lnTo>
                  <a:lnTo>
                    <a:pt x="568" y="489"/>
                  </a:lnTo>
                  <a:lnTo>
                    <a:pt x="579" y="485"/>
                  </a:lnTo>
                  <a:lnTo>
                    <a:pt x="564" y="474"/>
                  </a:lnTo>
                  <a:lnTo>
                    <a:pt x="545" y="481"/>
                  </a:lnTo>
                  <a:lnTo>
                    <a:pt x="531" y="474"/>
                  </a:lnTo>
                  <a:lnTo>
                    <a:pt x="490" y="440"/>
                  </a:lnTo>
                  <a:lnTo>
                    <a:pt x="486" y="426"/>
                  </a:lnTo>
                  <a:lnTo>
                    <a:pt x="471" y="422"/>
                  </a:lnTo>
                  <a:lnTo>
                    <a:pt x="457" y="411"/>
                  </a:lnTo>
                  <a:lnTo>
                    <a:pt x="419" y="330"/>
                  </a:lnTo>
                  <a:lnTo>
                    <a:pt x="408" y="319"/>
                  </a:lnTo>
                  <a:lnTo>
                    <a:pt x="379" y="293"/>
                  </a:lnTo>
                  <a:lnTo>
                    <a:pt x="345" y="241"/>
                  </a:lnTo>
                  <a:lnTo>
                    <a:pt x="345" y="211"/>
                  </a:lnTo>
                  <a:lnTo>
                    <a:pt x="364" y="200"/>
                  </a:lnTo>
                  <a:lnTo>
                    <a:pt x="364" y="185"/>
                  </a:lnTo>
                  <a:lnTo>
                    <a:pt x="349" y="171"/>
                  </a:lnTo>
                  <a:lnTo>
                    <a:pt x="342" y="163"/>
                  </a:lnTo>
                  <a:lnTo>
                    <a:pt x="345" y="152"/>
                  </a:lnTo>
                  <a:lnTo>
                    <a:pt x="360" y="145"/>
                  </a:lnTo>
                  <a:lnTo>
                    <a:pt x="405" y="134"/>
                  </a:lnTo>
                  <a:lnTo>
                    <a:pt x="423" y="122"/>
                  </a:lnTo>
                  <a:lnTo>
                    <a:pt x="438" y="108"/>
                  </a:lnTo>
                  <a:lnTo>
                    <a:pt x="434" y="70"/>
                  </a:lnTo>
                  <a:lnTo>
                    <a:pt x="438" y="56"/>
                  </a:lnTo>
                  <a:lnTo>
                    <a:pt x="416" y="52"/>
                  </a:lnTo>
                  <a:lnTo>
                    <a:pt x="368" y="41"/>
                  </a:lnTo>
                  <a:lnTo>
                    <a:pt x="360" y="30"/>
                  </a:lnTo>
                  <a:lnTo>
                    <a:pt x="357" y="26"/>
                  </a:lnTo>
                  <a:lnTo>
                    <a:pt x="357" y="15"/>
                  </a:lnTo>
                  <a:lnTo>
                    <a:pt x="353" y="4"/>
                  </a:lnTo>
                  <a:lnTo>
                    <a:pt x="327" y="0"/>
                  </a:lnTo>
                  <a:lnTo>
                    <a:pt x="264" y="4"/>
                  </a:lnTo>
                  <a:lnTo>
                    <a:pt x="257" y="19"/>
                  </a:lnTo>
                  <a:lnTo>
                    <a:pt x="234" y="22"/>
                  </a:lnTo>
                  <a:lnTo>
                    <a:pt x="220" y="52"/>
                  </a:lnTo>
                  <a:lnTo>
                    <a:pt x="220" y="63"/>
                  </a:lnTo>
                  <a:lnTo>
                    <a:pt x="205" y="52"/>
                  </a:lnTo>
                  <a:lnTo>
                    <a:pt x="182" y="48"/>
                  </a:lnTo>
                  <a:lnTo>
                    <a:pt x="168" y="56"/>
                  </a:lnTo>
                  <a:lnTo>
                    <a:pt x="157" y="78"/>
                  </a:lnTo>
                  <a:lnTo>
                    <a:pt x="134" y="63"/>
                  </a:lnTo>
                  <a:lnTo>
                    <a:pt x="138" y="41"/>
                  </a:lnTo>
                  <a:lnTo>
                    <a:pt x="131" y="26"/>
                  </a:lnTo>
                  <a:lnTo>
                    <a:pt x="116" y="30"/>
                  </a:lnTo>
                  <a:lnTo>
                    <a:pt x="112" y="48"/>
                  </a:lnTo>
                  <a:lnTo>
                    <a:pt x="101" y="59"/>
                  </a:lnTo>
                  <a:lnTo>
                    <a:pt x="90" y="59"/>
                  </a:lnTo>
                  <a:lnTo>
                    <a:pt x="37" y="52"/>
                  </a:lnTo>
                  <a:lnTo>
                    <a:pt x="19" y="67"/>
                  </a:lnTo>
                  <a:lnTo>
                    <a:pt x="22" y="85"/>
                  </a:lnTo>
                  <a:lnTo>
                    <a:pt x="26" y="100"/>
                  </a:lnTo>
                  <a:lnTo>
                    <a:pt x="0" y="122"/>
                  </a:lnTo>
                  <a:lnTo>
                    <a:pt x="7" y="137"/>
                  </a:lnTo>
                  <a:lnTo>
                    <a:pt x="15" y="145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00"/>
                  </a:lnTo>
                  <a:lnTo>
                    <a:pt x="22" y="200"/>
                  </a:lnTo>
                  <a:lnTo>
                    <a:pt x="30" y="208"/>
                  </a:lnTo>
                  <a:lnTo>
                    <a:pt x="37" y="226"/>
                  </a:lnTo>
                  <a:lnTo>
                    <a:pt x="37" y="245"/>
                  </a:lnTo>
                  <a:lnTo>
                    <a:pt x="52" y="249"/>
                  </a:lnTo>
                  <a:lnTo>
                    <a:pt x="63" y="245"/>
                  </a:lnTo>
                  <a:lnTo>
                    <a:pt x="105" y="204"/>
                  </a:lnTo>
                  <a:lnTo>
                    <a:pt x="123" y="211"/>
                  </a:lnTo>
                  <a:lnTo>
                    <a:pt x="160" y="230"/>
                  </a:lnTo>
                  <a:lnTo>
                    <a:pt x="186" y="249"/>
                  </a:lnTo>
                  <a:lnTo>
                    <a:pt x="190" y="271"/>
                  </a:lnTo>
                  <a:lnTo>
                    <a:pt x="205" y="286"/>
                  </a:lnTo>
                  <a:lnTo>
                    <a:pt x="212" y="312"/>
                  </a:lnTo>
                  <a:lnTo>
                    <a:pt x="220" y="352"/>
                  </a:lnTo>
                  <a:lnTo>
                    <a:pt x="231" y="371"/>
                  </a:lnTo>
                  <a:lnTo>
                    <a:pt x="245" y="387"/>
                  </a:lnTo>
                  <a:lnTo>
                    <a:pt x="271" y="397"/>
                  </a:lnTo>
                  <a:lnTo>
                    <a:pt x="294" y="433"/>
                  </a:lnTo>
                  <a:lnTo>
                    <a:pt x="316" y="463"/>
                  </a:lnTo>
                  <a:lnTo>
                    <a:pt x="338" y="478"/>
                  </a:lnTo>
                  <a:lnTo>
                    <a:pt x="379" y="526"/>
                  </a:lnTo>
                  <a:lnTo>
                    <a:pt x="408" y="526"/>
                  </a:lnTo>
                  <a:lnTo>
                    <a:pt x="442" y="555"/>
                  </a:lnTo>
                  <a:lnTo>
                    <a:pt x="442" y="585"/>
                  </a:lnTo>
                  <a:lnTo>
                    <a:pt x="453" y="593"/>
                  </a:lnTo>
                  <a:lnTo>
                    <a:pt x="475" y="578"/>
                  </a:lnTo>
                  <a:lnTo>
                    <a:pt x="479" y="593"/>
                  </a:lnTo>
                  <a:lnTo>
                    <a:pt x="479" y="611"/>
                  </a:lnTo>
                  <a:lnTo>
                    <a:pt x="501" y="630"/>
                  </a:lnTo>
                  <a:lnTo>
                    <a:pt x="508" y="641"/>
                  </a:lnTo>
                  <a:lnTo>
                    <a:pt x="538" y="633"/>
                  </a:lnTo>
                  <a:lnTo>
                    <a:pt x="542" y="645"/>
                  </a:lnTo>
                  <a:lnTo>
                    <a:pt x="538" y="670"/>
                  </a:lnTo>
                  <a:lnTo>
                    <a:pt x="553" y="693"/>
                  </a:lnTo>
                  <a:lnTo>
                    <a:pt x="557" y="711"/>
                  </a:lnTo>
                  <a:lnTo>
                    <a:pt x="564" y="730"/>
                  </a:lnTo>
                  <a:lnTo>
                    <a:pt x="560" y="745"/>
                  </a:lnTo>
                  <a:lnTo>
                    <a:pt x="545" y="760"/>
                  </a:lnTo>
                  <a:lnTo>
                    <a:pt x="542" y="778"/>
                  </a:lnTo>
                  <a:lnTo>
                    <a:pt x="531" y="800"/>
                  </a:lnTo>
                  <a:lnTo>
                    <a:pt x="534" y="819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5" name="Freeform 60"/>
            <p:cNvSpPr>
              <a:spLocks noChangeAspect="1"/>
            </p:cNvSpPr>
            <p:nvPr/>
          </p:nvSpPr>
          <p:spPr bwMode="auto">
            <a:xfrm>
              <a:off x="1160" y="3546"/>
              <a:ext cx="138" cy="87"/>
            </a:xfrm>
            <a:custGeom>
              <a:avLst/>
              <a:gdLst>
                <a:gd name="T0" fmla="*/ 0 w 298"/>
                <a:gd name="T1" fmla="*/ 0 h 194"/>
                <a:gd name="T2" fmla="*/ 0 w 298"/>
                <a:gd name="T3" fmla="*/ 0 h 194"/>
                <a:gd name="T4" fmla="*/ 0 w 298"/>
                <a:gd name="T5" fmla="*/ 0 h 194"/>
                <a:gd name="T6" fmla="*/ 0 w 298"/>
                <a:gd name="T7" fmla="*/ 0 h 194"/>
                <a:gd name="T8" fmla="*/ 0 w 298"/>
                <a:gd name="T9" fmla="*/ 0 h 194"/>
                <a:gd name="T10" fmla="*/ 0 w 298"/>
                <a:gd name="T11" fmla="*/ 0 h 194"/>
                <a:gd name="T12" fmla="*/ 0 w 298"/>
                <a:gd name="T13" fmla="*/ 0 h 194"/>
                <a:gd name="T14" fmla="*/ 0 w 298"/>
                <a:gd name="T15" fmla="*/ 0 h 194"/>
                <a:gd name="T16" fmla="*/ 0 w 298"/>
                <a:gd name="T17" fmla="*/ 0 h 194"/>
                <a:gd name="T18" fmla="*/ 0 w 298"/>
                <a:gd name="T19" fmla="*/ 0 h 194"/>
                <a:gd name="T20" fmla="*/ 0 w 298"/>
                <a:gd name="T21" fmla="*/ 0 h 194"/>
                <a:gd name="T22" fmla="*/ 0 w 298"/>
                <a:gd name="T23" fmla="*/ 0 h 194"/>
                <a:gd name="T24" fmla="*/ 0 w 298"/>
                <a:gd name="T25" fmla="*/ 0 h 194"/>
                <a:gd name="T26" fmla="*/ 0 w 298"/>
                <a:gd name="T27" fmla="*/ 0 h 194"/>
                <a:gd name="T28" fmla="*/ 0 w 298"/>
                <a:gd name="T29" fmla="*/ 0 h 194"/>
                <a:gd name="T30" fmla="*/ 0 w 298"/>
                <a:gd name="T31" fmla="*/ 0 h 194"/>
                <a:gd name="T32" fmla="*/ 0 w 298"/>
                <a:gd name="T33" fmla="*/ 0 h 194"/>
                <a:gd name="T34" fmla="*/ 0 w 298"/>
                <a:gd name="T35" fmla="*/ 0 h 194"/>
                <a:gd name="T36" fmla="*/ 0 w 298"/>
                <a:gd name="T37" fmla="*/ 0 h 194"/>
                <a:gd name="T38" fmla="*/ 0 w 298"/>
                <a:gd name="T39" fmla="*/ 0 h 194"/>
                <a:gd name="T40" fmla="*/ 0 w 298"/>
                <a:gd name="T41" fmla="*/ 0 h 194"/>
                <a:gd name="T42" fmla="*/ 0 w 298"/>
                <a:gd name="T43" fmla="*/ 0 h 194"/>
                <a:gd name="T44" fmla="*/ 0 w 298"/>
                <a:gd name="T45" fmla="*/ 0 h 194"/>
                <a:gd name="T46" fmla="*/ 0 w 298"/>
                <a:gd name="T47" fmla="*/ 0 h 194"/>
                <a:gd name="T48" fmla="*/ 0 w 298"/>
                <a:gd name="T49" fmla="*/ 0 h 194"/>
                <a:gd name="T50" fmla="*/ 0 w 298"/>
                <a:gd name="T51" fmla="*/ 0 h 194"/>
                <a:gd name="T52" fmla="*/ 0 w 298"/>
                <a:gd name="T53" fmla="*/ 0 h 194"/>
                <a:gd name="T54" fmla="*/ 0 w 298"/>
                <a:gd name="T55" fmla="*/ 0 h 194"/>
                <a:gd name="T56" fmla="*/ 0 w 298"/>
                <a:gd name="T57" fmla="*/ 0 h 194"/>
                <a:gd name="T58" fmla="*/ 0 w 298"/>
                <a:gd name="T59" fmla="*/ 0 h 194"/>
                <a:gd name="T60" fmla="*/ 0 w 298"/>
                <a:gd name="T61" fmla="*/ 0 h 194"/>
                <a:gd name="T62" fmla="*/ 1 w 298"/>
                <a:gd name="T63" fmla="*/ 0 h 194"/>
                <a:gd name="T64" fmla="*/ 1 w 298"/>
                <a:gd name="T65" fmla="*/ 0 h 194"/>
                <a:gd name="T66" fmla="*/ 1 w 298"/>
                <a:gd name="T67" fmla="*/ 0 h 194"/>
                <a:gd name="T68" fmla="*/ 1 w 298"/>
                <a:gd name="T69" fmla="*/ 1 h 194"/>
                <a:gd name="T70" fmla="*/ 1 w 298"/>
                <a:gd name="T71" fmla="*/ 0 h 194"/>
                <a:gd name="T72" fmla="*/ 1 w 298"/>
                <a:gd name="T73" fmla="*/ 0 h 194"/>
                <a:gd name="T74" fmla="*/ 1 w 298"/>
                <a:gd name="T75" fmla="*/ 0 h 194"/>
                <a:gd name="T76" fmla="*/ 1 w 298"/>
                <a:gd name="T77" fmla="*/ 0 h 194"/>
                <a:gd name="T78" fmla="*/ 1 w 298"/>
                <a:gd name="T79" fmla="*/ 0 h 194"/>
                <a:gd name="T80" fmla="*/ 1 w 298"/>
                <a:gd name="T81" fmla="*/ 0 h 194"/>
                <a:gd name="T82" fmla="*/ 1 w 298"/>
                <a:gd name="T83" fmla="*/ 0 h 194"/>
                <a:gd name="T84" fmla="*/ 1 w 298"/>
                <a:gd name="T85" fmla="*/ 0 h 194"/>
                <a:gd name="T86" fmla="*/ 1 w 298"/>
                <a:gd name="T87" fmla="*/ 0 h 194"/>
                <a:gd name="T88" fmla="*/ 1 w 298"/>
                <a:gd name="T89" fmla="*/ 0 h 194"/>
                <a:gd name="T90" fmla="*/ 1 w 298"/>
                <a:gd name="T91" fmla="*/ 0 h 194"/>
                <a:gd name="T92" fmla="*/ 1 w 298"/>
                <a:gd name="T93" fmla="*/ 0 h 194"/>
                <a:gd name="T94" fmla="*/ 1 w 298"/>
                <a:gd name="T95" fmla="*/ 0 h 194"/>
                <a:gd name="T96" fmla="*/ 1 w 298"/>
                <a:gd name="T97" fmla="*/ 0 h 194"/>
                <a:gd name="T98" fmla="*/ 1 w 298"/>
                <a:gd name="T99" fmla="*/ 0 h 194"/>
                <a:gd name="T100" fmla="*/ 1 w 298"/>
                <a:gd name="T101" fmla="*/ 0 h 194"/>
                <a:gd name="T102" fmla="*/ 1 w 298"/>
                <a:gd name="T103" fmla="*/ 0 h 194"/>
                <a:gd name="T104" fmla="*/ 1 w 298"/>
                <a:gd name="T105" fmla="*/ 0 h 194"/>
                <a:gd name="T106" fmla="*/ 1 w 298"/>
                <a:gd name="T107" fmla="*/ 0 h 194"/>
                <a:gd name="T108" fmla="*/ 1 w 298"/>
                <a:gd name="T109" fmla="*/ 0 h 194"/>
                <a:gd name="T110" fmla="*/ 1 w 298"/>
                <a:gd name="T111" fmla="*/ 0 h 194"/>
                <a:gd name="T112" fmla="*/ 1 w 298"/>
                <a:gd name="T113" fmla="*/ 0 h 194"/>
                <a:gd name="T114" fmla="*/ 1 w 298"/>
                <a:gd name="T115" fmla="*/ 0 h 194"/>
                <a:gd name="T116" fmla="*/ 1 w 298"/>
                <a:gd name="T117" fmla="*/ 0 h 194"/>
                <a:gd name="T118" fmla="*/ 0 w 298"/>
                <a:gd name="T119" fmla="*/ 0 h 1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8"/>
                <a:gd name="T181" fmla="*/ 0 h 194"/>
                <a:gd name="T182" fmla="*/ 298 w 298"/>
                <a:gd name="T183" fmla="*/ 194 h 1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8" h="194">
                  <a:moveTo>
                    <a:pt x="157" y="37"/>
                  </a:moveTo>
                  <a:lnTo>
                    <a:pt x="142" y="24"/>
                  </a:lnTo>
                  <a:lnTo>
                    <a:pt x="144" y="19"/>
                  </a:lnTo>
                  <a:lnTo>
                    <a:pt x="135" y="11"/>
                  </a:lnTo>
                  <a:lnTo>
                    <a:pt x="127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1"/>
                  </a:lnTo>
                  <a:lnTo>
                    <a:pt x="15" y="134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1"/>
                  </a:lnTo>
                  <a:lnTo>
                    <a:pt x="56" y="154"/>
                  </a:lnTo>
                  <a:lnTo>
                    <a:pt x="63" y="163"/>
                  </a:lnTo>
                  <a:lnTo>
                    <a:pt x="72" y="169"/>
                  </a:lnTo>
                  <a:lnTo>
                    <a:pt x="91" y="171"/>
                  </a:lnTo>
                  <a:lnTo>
                    <a:pt x="133" y="176"/>
                  </a:lnTo>
                  <a:lnTo>
                    <a:pt x="142" y="171"/>
                  </a:lnTo>
                  <a:lnTo>
                    <a:pt x="148" y="163"/>
                  </a:lnTo>
                  <a:lnTo>
                    <a:pt x="152" y="146"/>
                  </a:lnTo>
                  <a:lnTo>
                    <a:pt x="167" y="145"/>
                  </a:lnTo>
                  <a:lnTo>
                    <a:pt x="172" y="156"/>
                  </a:lnTo>
                  <a:lnTo>
                    <a:pt x="172" y="181"/>
                  </a:lnTo>
                  <a:lnTo>
                    <a:pt x="191" y="194"/>
                  </a:lnTo>
                  <a:lnTo>
                    <a:pt x="205" y="172"/>
                  </a:lnTo>
                  <a:lnTo>
                    <a:pt x="220" y="165"/>
                  </a:lnTo>
                  <a:lnTo>
                    <a:pt x="237" y="167"/>
                  </a:lnTo>
                  <a:lnTo>
                    <a:pt x="250" y="174"/>
                  </a:lnTo>
                  <a:lnTo>
                    <a:pt x="255" y="180"/>
                  </a:lnTo>
                  <a:lnTo>
                    <a:pt x="259" y="161"/>
                  </a:lnTo>
                  <a:lnTo>
                    <a:pt x="269" y="139"/>
                  </a:lnTo>
                  <a:lnTo>
                    <a:pt x="291" y="135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1" y="104"/>
                  </a:lnTo>
                  <a:lnTo>
                    <a:pt x="253" y="99"/>
                  </a:lnTo>
                  <a:lnTo>
                    <a:pt x="252" y="85"/>
                  </a:lnTo>
                  <a:lnTo>
                    <a:pt x="252" y="70"/>
                  </a:lnTo>
                  <a:lnTo>
                    <a:pt x="252" y="59"/>
                  </a:lnTo>
                  <a:lnTo>
                    <a:pt x="235" y="50"/>
                  </a:lnTo>
                  <a:lnTo>
                    <a:pt x="226" y="54"/>
                  </a:lnTo>
                  <a:lnTo>
                    <a:pt x="211" y="43"/>
                  </a:lnTo>
                  <a:lnTo>
                    <a:pt x="209" y="35"/>
                  </a:lnTo>
                  <a:lnTo>
                    <a:pt x="203" y="26"/>
                  </a:lnTo>
                  <a:lnTo>
                    <a:pt x="203" y="22"/>
                  </a:lnTo>
                  <a:lnTo>
                    <a:pt x="187" y="17"/>
                  </a:lnTo>
                  <a:lnTo>
                    <a:pt x="181" y="24"/>
                  </a:lnTo>
                  <a:lnTo>
                    <a:pt x="170" y="32"/>
                  </a:lnTo>
                  <a:lnTo>
                    <a:pt x="157" y="37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" name="Freeform 61"/>
            <p:cNvSpPr>
              <a:spLocks noChangeAspect="1"/>
            </p:cNvSpPr>
            <p:nvPr/>
          </p:nvSpPr>
          <p:spPr bwMode="auto">
            <a:xfrm>
              <a:off x="1271" y="3536"/>
              <a:ext cx="211" cy="93"/>
            </a:xfrm>
            <a:custGeom>
              <a:avLst/>
              <a:gdLst>
                <a:gd name="T0" fmla="*/ 0 w 453"/>
                <a:gd name="T1" fmla="*/ 0 h 206"/>
                <a:gd name="T2" fmla="*/ 0 w 453"/>
                <a:gd name="T3" fmla="*/ 0 h 206"/>
                <a:gd name="T4" fmla="*/ 0 w 453"/>
                <a:gd name="T5" fmla="*/ 0 h 206"/>
                <a:gd name="T6" fmla="*/ 0 w 453"/>
                <a:gd name="T7" fmla="*/ 0 h 206"/>
                <a:gd name="T8" fmla="*/ 0 w 453"/>
                <a:gd name="T9" fmla="*/ 0 h 206"/>
                <a:gd name="T10" fmla="*/ 0 w 453"/>
                <a:gd name="T11" fmla="*/ 0 h 206"/>
                <a:gd name="T12" fmla="*/ 1 w 453"/>
                <a:gd name="T13" fmla="*/ 0 h 206"/>
                <a:gd name="T14" fmla="*/ 1 w 453"/>
                <a:gd name="T15" fmla="*/ 0 h 206"/>
                <a:gd name="T16" fmla="*/ 1 w 453"/>
                <a:gd name="T17" fmla="*/ 0 h 206"/>
                <a:gd name="T18" fmla="*/ 1 w 453"/>
                <a:gd name="T19" fmla="*/ 0 h 206"/>
                <a:gd name="T20" fmla="*/ 1 w 453"/>
                <a:gd name="T21" fmla="*/ 0 h 206"/>
                <a:gd name="T22" fmla="*/ 1 w 453"/>
                <a:gd name="T23" fmla="*/ 0 h 206"/>
                <a:gd name="T24" fmla="*/ 1 w 453"/>
                <a:gd name="T25" fmla="*/ 0 h 206"/>
                <a:gd name="T26" fmla="*/ 2 w 453"/>
                <a:gd name="T27" fmla="*/ 0 h 206"/>
                <a:gd name="T28" fmla="*/ 2 w 453"/>
                <a:gd name="T29" fmla="*/ 0 h 206"/>
                <a:gd name="T30" fmla="*/ 2 w 453"/>
                <a:gd name="T31" fmla="*/ 0 h 206"/>
                <a:gd name="T32" fmla="*/ 2 w 453"/>
                <a:gd name="T33" fmla="*/ 0 h 206"/>
                <a:gd name="T34" fmla="*/ 2 w 453"/>
                <a:gd name="T35" fmla="*/ 0 h 206"/>
                <a:gd name="T36" fmla="*/ 2 w 453"/>
                <a:gd name="T37" fmla="*/ 0 h 206"/>
                <a:gd name="T38" fmla="*/ 2 w 453"/>
                <a:gd name="T39" fmla="*/ 0 h 206"/>
                <a:gd name="T40" fmla="*/ 2 w 453"/>
                <a:gd name="T41" fmla="*/ 0 h 206"/>
                <a:gd name="T42" fmla="*/ 2 w 453"/>
                <a:gd name="T43" fmla="*/ 1 h 206"/>
                <a:gd name="T44" fmla="*/ 1 w 453"/>
                <a:gd name="T45" fmla="*/ 1 h 206"/>
                <a:gd name="T46" fmla="*/ 1 w 453"/>
                <a:gd name="T47" fmla="*/ 1 h 206"/>
                <a:gd name="T48" fmla="*/ 1 w 453"/>
                <a:gd name="T49" fmla="*/ 1 h 206"/>
                <a:gd name="T50" fmla="*/ 0 w 453"/>
                <a:gd name="T51" fmla="*/ 0 h 206"/>
                <a:gd name="T52" fmla="*/ 0 w 453"/>
                <a:gd name="T53" fmla="*/ 0 h 206"/>
                <a:gd name="T54" fmla="*/ 0 w 453"/>
                <a:gd name="T55" fmla="*/ 0 h 206"/>
                <a:gd name="T56" fmla="*/ 0 w 453"/>
                <a:gd name="T57" fmla="*/ 0 h 206"/>
                <a:gd name="T58" fmla="*/ 0 w 453"/>
                <a:gd name="T59" fmla="*/ 0 h 206"/>
                <a:gd name="T60" fmla="*/ 0 w 453"/>
                <a:gd name="T61" fmla="*/ 0 h 206"/>
                <a:gd name="T62" fmla="*/ 0 w 453"/>
                <a:gd name="T63" fmla="*/ 0 h 2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"/>
                <a:gd name="T97" fmla="*/ 0 h 206"/>
                <a:gd name="T98" fmla="*/ 453 w 453"/>
                <a:gd name="T99" fmla="*/ 206 h 2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" h="206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8" y="78"/>
                  </a:lnTo>
                  <a:lnTo>
                    <a:pt x="63" y="80"/>
                  </a:lnTo>
                  <a:lnTo>
                    <a:pt x="72" y="87"/>
                  </a:lnTo>
                  <a:lnTo>
                    <a:pt x="88" y="78"/>
                  </a:lnTo>
                  <a:lnTo>
                    <a:pt x="109" y="79"/>
                  </a:lnTo>
                  <a:lnTo>
                    <a:pt x="118" y="88"/>
                  </a:lnTo>
                  <a:lnTo>
                    <a:pt x="131" y="91"/>
                  </a:lnTo>
                  <a:lnTo>
                    <a:pt x="138" y="85"/>
                  </a:lnTo>
                  <a:lnTo>
                    <a:pt x="161" y="81"/>
                  </a:lnTo>
                  <a:lnTo>
                    <a:pt x="172" y="81"/>
                  </a:lnTo>
                  <a:lnTo>
                    <a:pt x="189" y="87"/>
                  </a:lnTo>
                  <a:lnTo>
                    <a:pt x="209" y="100"/>
                  </a:lnTo>
                  <a:lnTo>
                    <a:pt x="224" y="94"/>
                  </a:lnTo>
                  <a:lnTo>
                    <a:pt x="227" y="81"/>
                  </a:lnTo>
                  <a:lnTo>
                    <a:pt x="217" y="64"/>
                  </a:lnTo>
                  <a:lnTo>
                    <a:pt x="212" y="40"/>
                  </a:lnTo>
                  <a:lnTo>
                    <a:pt x="263" y="5"/>
                  </a:lnTo>
                  <a:lnTo>
                    <a:pt x="274" y="5"/>
                  </a:lnTo>
                  <a:lnTo>
                    <a:pt x="276" y="17"/>
                  </a:lnTo>
                  <a:lnTo>
                    <a:pt x="291" y="20"/>
                  </a:lnTo>
                  <a:lnTo>
                    <a:pt x="323" y="16"/>
                  </a:lnTo>
                  <a:lnTo>
                    <a:pt x="336" y="2"/>
                  </a:lnTo>
                  <a:lnTo>
                    <a:pt x="376" y="0"/>
                  </a:lnTo>
                  <a:lnTo>
                    <a:pt x="385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59"/>
                  </a:lnTo>
                  <a:lnTo>
                    <a:pt x="401" y="172"/>
                  </a:lnTo>
                  <a:lnTo>
                    <a:pt x="401" y="185"/>
                  </a:lnTo>
                  <a:lnTo>
                    <a:pt x="380" y="189"/>
                  </a:lnTo>
                  <a:lnTo>
                    <a:pt x="346" y="187"/>
                  </a:lnTo>
                  <a:lnTo>
                    <a:pt x="330" y="192"/>
                  </a:lnTo>
                  <a:lnTo>
                    <a:pt x="301" y="192"/>
                  </a:lnTo>
                  <a:lnTo>
                    <a:pt x="289" y="206"/>
                  </a:lnTo>
                  <a:lnTo>
                    <a:pt x="243" y="191"/>
                  </a:lnTo>
                  <a:lnTo>
                    <a:pt x="220" y="192"/>
                  </a:lnTo>
                  <a:lnTo>
                    <a:pt x="162" y="179"/>
                  </a:lnTo>
                  <a:lnTo>
                    <a:pt x="154" y="165"/>
                  </a:lnTo>
                  <a:lnTo>
                    <a:pt x="154" y="150"/>
                  </a:lnTo>
                  <a:lnTo>
                    <a:pt x="150" y="141"/>
                  </a:lnTo>
                  <a:lnTo>
                    <a:pt x="143" y="137"/>
                  </a:lnTo>
                  <a:lnTo>
                    <a:pt x="107" y="139"/>
                  </a:lnTo>
                  <a:lnTo>
                    <a:pt x="57" y="144"/>
                  </a:lnTo>
                  <a:lnTo>
                    <a:pt x="52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" name="Freeform 62"/>
            <p:cNvSpPr>
              <a:spLocks noChangeAspect="1"/>
            </p:cNvSpPr>
            <p:nvPr/>
          </p:nvSpPr>
          <p:spPr bwMode="auto">
            <a:xfrm>
              <a:off x="1458" y="3548"/>
              <a:ext cx="195" cy="115"/>
            </a:xfrm>
            <a:custGeom>
              <a:avLst/>
              <a:gdLst>
                <a:gd name="T0" fmla="*/ 0 w 420"/>
                <a:gd name="T1" fmla="*/ 0 h 254"/>
                <a:gd name="T2" fmla="*/ 0 w 420"/>
                <a:gd name="T3" fmla="*/ 0 h 254"/>
                <a:gd name="T4" fmla="*/ 0 w 420"/>
                <a:gd name="T5" fmla="*/ 1 h 254"/>
                <a:gd name="T6" fmla="*/ 0 w 420"/>
                <a:gd name="T7" fmla="*/ 1 h 254"/>
                <a:gd name="T8" fmla="*/ 0 w 420"/>
                <a:gd name="T9" fmla="*/ 1 h 254"/>
                <a:gd name="T10" fmla="*/ 0 w 420"/>
                <a:gd name="T11" fmla="*/ 1 h 254"/>
                <a:gd name="T12" fmla="*/ 0 w 420"/>
                <a:gd name="T13" fmla="*/ 1 h 254"/>
                <a:gd name="T14" fmla="*/ 0 w 420"/>
                <a:gd name="T15" fmla="*/ 1 h 254"/>
                <a:gd name="T16" fmla="*/ 0 w 420"/>
                <a:gd name="T17" fmla="*/ 1 h 254"/>
                <a:gd name="T18" fmla="*/ 0 w 420"/>
                <a:gd name="T19" fmla="*/ 1 h 254"/>
                <a:gd name="T20" fmla="*/ 1 w 420"/>
                <a:gd name="T21" fmla="*/ 1 h 254"/>
                <a:gd name="T22" fmla="*/ 1 w 420"/>
                <a:gd name="T23" fmla="*/ 1 h 254"/>
                <a:gd name="T24" fmla="*/ 1 w 420"/>
                <a:gd name="T25" fmla="*/ 1 h 254"/>
                <a:gd name="T26" fmla="*/ 1 w 420"/>
                <a:gd name="T27" fmla="*/ 1 h 254"/>
                <a:gd name="T28" fmla="*/ 1 w 420"/>
                <a:gd name="T29" fmla="*/ 1 h 254"/>
                <a:gd name="T30" fmla="*/ 1 w 420"/>
                <a:gd name="T31" fmla="*/ 1 h 254"/>
                <a:gd name="T32" fmla="*/ 1 w 420"/>
                <a:gd name="T33" fmla="*/ 1 h 254"/>
                <a:gd name="T34" fmla="*/ 1 w 420"/>
                <a:gd name="T35" fmla="*/ 1 h 254"/>
                <a:gd name="T36" fmla="*/ 1 w 420"/>
                <a:gd name="T37" fmla="*/ 1 h 254"/>
                <a:gd name="T38" fmla="*/ 2 w 420"/>
                <a:gd name="T39" fmla="*/ 0 h 254"/>
                <a:gd name="T40" fmla="*/ 2 w 420"/>
                <a:gd name="T41" fmla="*/ 0 h 254"/>
                <a:gd name="T42" fmla="*/ 2 w 420"/>
                <a:gd name="T43" fmla="*/ 0 h 254"/>
                <a:gd name="T44" fmla="*/ 2 w 420"/>
                <a:gd name="T45" fmla="*/ 0 h 254"/>
                <a:gd name="T46" fmla="*/ 2 w 420"/>
                <a:gd name="T47" fmla="*/ 0 h 254"/>
                <a:gd name="T48" fmla="*/ 2 w 420"/>
                <a:gd name="T49" fmla="*/ 0 h 254"/>
                <a:gd name="T50" fmla="*/ 2 w 420"/>
                <a:gd name="T51" fmla="*/ 0 h 254"/>
                <a:gd name="T52" fmla="*/ 2 w 420"/>
                <a:gd name="T53" fmla="*/ 0 h 254"/>
                <a:gd name="T54" fmla="*/ 2 w 420"/>
                <a:gd name="T55" fmla="*/ 0 h 254"/>
                <a:gd name="T56" fmla="*/ 2 w 420"/>
                <a:gd name="T57" fmla="*/ 0 h 254"/>
                <a:gd name="T58" fmla="*/ 2 w 420"/>
                <a:gd name="T59" fmla="*/ 0 h 254"/>
                <a:gd name="T60" fmla="*/ 2 w 420"/>
                <a:gd name="T61" fmla="*/ 0 h 254"/>
                <a:gd name="T62" fmla="*/ 1 w 420"/>
                <a:gd name="T63" fmla="*/ 0 h 254"/>
                <a:gd name="T64" fmla="*/ 1 w 420"/>
                <a:gd name="T65" fmla="*/ 0 h 254"/>
                <a:gd name="T66" fmla="*/ 1 w 420"/>
                <a:gd name="T67" fmla="*/ 0 h 254"/>
                <a:gd name="T68" fmla="*/ 1 w 420"/>
                <a:gd name="T69" fmla="*/ 0 h 254"/>
                <a:gd name="T70" fmla="*/ 1 w 420"/>
                <a:gd name="T71" fmla="*/ 0 h 254"/>
                <a:gd name="T72" fmla="*/ 1 w 420"/>
                <a:gd name="T73" fmla="*/ 0 h 254"/>
                <a:gd name="T74" fmla="*/ 1 w 420"/>
                <a:gd name="T75" fmla="*/ 0 h 254"/>
                <a:gd name="T76" fmla="*/ 1 w 420"/>
                <a:gd name="T77" fmla="*/ 0 h 254"/>
                <a:gd name="T78" fmla="*/ 1 w 420"/>
                <a:gd name="T79" fmla="*/ 0 h 254"/>
                <a:gd name="T80" fmla="*/ 1 w 420"/>
                <a:gd name="T81" fmla="*/ 0 h 254"/>
                <a:gd name="T82" fmla="*/ 1 w 420"/>
                <a:gd name="T83" fmla="*/ 0 h 254"/>
                <a:gd name="T84" fmla="*/ 1 w 420"/>
                <a:gd name="T85" fmla="*/ 0 h 254"/>
                <a:gd name="T86" fmla="*/ 1 w 420"/>
                <a:gd name="T87" fmla="*/ 0 h 254"/>
                <a:gd name="T88" fmla="*/ 0 w 420"/>
                <a:gd name="T89" fmla="*/ 0 h 254"/>
                <a:gd name="T90" fmla="*/ 0 w 420"/>
                <a:gd name="T91" fmla="*/ 0 h 254"/>
                <a:gd name="T92" fmla="*/ 0 w 420"/>
                <a:gd name="T93" fmla="*/ 0 h 254"/>
                <a:gd name="T94" fmla="*/ 0 w 420"/>
                <a:gd name="T95" fmla="*/ 0 h 254"/>
                <a:gd name="T96" fmla="*/ 0 w 420"/>
                <a:gd name="T97" fmla="*/ 0 h 254"/>
                <a:gd name="T98" fmla="*/ 0 w 420"/>
                <a:gd name="T99" fmla="*/ 0 h 254"/>
                <a:gd name="T100" fmla="*/ 0 w 420"/>
                <a:gd name="T101" fmla="*/ 0 h 254"/>
                <a:gd name="T102" fmla="*/ 0 w 420"/>
                <a:gd name="T103" fmla="*/ 0 h 254"/>
                <a:gd name="T104" fmla="*/ 0 w 420"/>
                <a:gd name="T105" fmla="*/ 0 h 254"/>
                <a:gd name="T106" fmla="*/ 0 w 420"/>
                <a:gd name="T107" fmla="*/ 0 h 254"/>
                <a:gd name="T108" fmla="*/ 0 w 420"/>
                <a:gd name="T109" fmla="*/ 0 h 254"/>
                <a:gd name="T110" fmla="*/ 0 w 420"/>
                <a:gd name="T111" fmla="*/ 0 h 254"/>
                <a:gd name="T112" fmla="*/ 0 w 420"/>
                <a:gd name="T113" fmla="*/ 0 h 254"/>
                <a:gd name="T114" fmla="*/ 0 w 420"/>
                <a:gd name="T115" fmla="*/ 0 h 254"/>
                <a:gd name="T116" fmla="*/ 0 w 420"/>
                <a:gd name="T117" fmla="*/ 0 h 254"/>
                <a:gd name="T118" fmla="*/ 0 w 420"/>
                <a:gd name="T119" fmla="*/ 0 h 254"/>
                <a:gd name="T120" fmla="*/ 0 w 420"/>
                <a:gd name="T121" fmla="*/ 0 h 254"/>
                <a:gd name="T122" fmla="*/ 0 w 420"/>
                <a:gd name="T123" fmla="*/ 0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0"/>
                <a:gd name="T187" fmla="*/ 0 h 254"/>
                <a:gd name="T188" fmla="*/ 420 w 420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0" h="254">
                  <a:moveTo>
                    <a:pt x="2" y="161"/>
                  </a:moveTo>
                  <a:lnTo>
                    <a:pt x="15" y="172"/>
                  </a:lnTo>
                  <a:lnTo>
                    <a:pt x="13" y="178"/>
                  </a:lnTo>
                  <a:lnTo>
                    <a:pt x="17" y="189"/>
                  </a:lnTo>
                  <a:lnTo>
                    <a:pt x="28" y="189"/>
                  </a:lnTo>
                  <a:lnTo>
                    <a:pt x="70" y="230"/>
                  </a:lnTo>
                  <a:lnTo>
                    <a:pt x="83" y="232"/>
                  </a:lnTo>
                  <a:lnTo>
                    <a:pt x="117" y="254"/>
                  </a:lnTo>
                  <a:lnTo>
                    <a:pt x="133" y="241"/>
                  </a:lnTo>
                  <a:lnTo>
                    <a:pt x="157" y="243"/>
                  </a:lnTo>
                  <a:lnTo>
                    <a:pt x="165" y="248"/>
                  </a:lnTo>
                  <a:lnTo>
                    <a:pt x="183" y="241"/>
                  </a:lnTo>
                  <a:lnTo>
                    <a:pt x="220" y="226"/>
                  </a:lnTo>
                  <a:lnTo>
                    <a:pt x="263" y="219"/>
                  </a:lnTo>
                  <a:lnTo>
                    <a:pt x="281" y="222"/>
                  </a:lnTo>
                  <a:lnTo>
                    <a:pt x="287" y="232"/>
                  </a:lnTo>
                  <a:lnTo>
                    <a:pt x="302" y="215"/>
                  </a:lnTo>
                  <a:lnTo>
                    <a:pt x="322" y="208"/>
                  </a:lnTo>
                  <a:lnTo>
                    <a:pt x="341" y="205"/>
                  </a:lnTo>
                  <a:lnTo>
                    <a:pt x="374" y="172"/>
                  </a:lnTo>
                  <a:lnTo>
                    <a:pt x="383" y="152"/>
                  </a:lnTo>
                  <a:lnTo>
                    <a:pt x="387" y="113"/>
                  </a:lnTo>
                  <a:lnTo>
                    <a:pt x="391" y="81"/>
                  </a:lnTo>
                  <a:lnTo>
                    <a:pt x="404" y="80"/>
                  </a:lnTo>
                  <a:lnTo>
                    <a:pt x="414" y="68"/>
                  </a:lnTo>
                  <a:lnTo>
                    <a:pt x="420" y="59"/>
                  </a:lnTo>
                  <a:lnTo>
                    <a:pt x="407" y="50"/>
                  </a:lnTo>
                  <a:lnTo>
                    <a:pt x="400" y="54"/>
                  </a:lnTo>
                  <a:lnTo>
                    <a:pt x="381" y="50"/>
                  </a:lnTo>
                  <a:lnTo>
                    <a:pt x="370" y="35"/>
                  </a:lnTo>
                  <a:lnTo>
                    <a:pt x="359" y="15"/>
                  </a:lnTo>
                  <a:lnTo>
                    <a:pt x="346" y="15"/>
                  </a:lnTo>
                  <a:lnTo>
                    <a:pt x="326" y="0"/>
                  </a:lnTo>
                  <a:lnTo>
                    <a:pt x="315" y="2"/>
                  </a:lnTo>
                  <a:lnTo>
                    <a:pt x="274" y="7"/>
                  </a:lnTo>
                  <a:lnTo>
                    <a:pt x="266" y="19"/>
                  </a:lnTo>
                  <a:lnTo>
                    <a:pt x="255" y="33"/>
                  </a:lnTo>
                  <a:lnTo>
                    <a:pt x="240" y="41"/>
                  </a:lnTo>
                  <a:lnTo>
                    <a:pt x="226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2" y="16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" name="Freeform 63"/>
            <p:cNvSpPr>
              <a:spLocks noChangeAspect="1"/>
            </p:cNvSpPr>
            <p:nvPr/>
          </p:nvSpPr>
          <p:spPr bwMode="auto">
            <a:xfrm>
              <a:off x="1373" y="3620"/>
              <a:ext cx="92" cy="52"/>
            </a:xfrm>
            <a:custGeom>
              <a:avLst/>
              <a:gdLst>
                <a:gd name="T0" fmla="*/ 0 w 199"/>
                <a:gd name="T1" fmla="*/ 0 h 115"/>
                <a:gd name="T2" fmla="*/ 0 w 199"/>
                <a:gd name="T3" fmla="*/ 0 h 115"/>
                <a:gd name="T4" fmla="*/ 0 w 199"/>
                <a:gd name="T5" fmla="*/ 0 h 115"/>
                <a:gd name="T6" fmla="*/ 0 w 199"/>
                <a:gd name="T7" fmla="*/ 0 h 115"/>
                <a:gd name="T8" fmla="*/ 0 w 199"/>
                <a:gd name="T9" fmla="*/ 0 h 115"/>
                <a:gd name="T10" fmla="*/ 0 w 199"/>
                <a:gd name="T11" fmla="*/ 0 h 115"/>
                <a:gd name="T12" fmla="*/ 0 w 199"/>
                <a:gd name="T13" fmla="*/ 0 h 115"/>
                <a:gd name="T14" fmla="*/ 0 w 199"/>
                <a:gd name="T15" fmla="*/ 0 h 115"/>
                <a:gd name="T16" fmla="*/ 0 w 199"/>
                <a:gd name="T17" fmla="*/ 0 h 115"/>
                <a:gd name="T18" fmla="*/ 0 w 199"/>
                <a:gd name="T19" fmla="*/ 0 h 115"/>
                <a:gd name="T20" fmla="*/ 0 w 199"/>
                <a:gd name="T21" fmla="*/ 0 h 115"/>
                <a:gd name="T22" fmla="*/ 0 w 199"/>
                <a:gd name="T23" fmla="*/ 0 h 115"/>
                <a:gd name="T24" fmla="*/ 0 w 199"/>
                <a:gd name="T25" fmla="*/ 0 h 115"/>
                <a:gd name="T26" fmla="*/ 1 w 199"/>
                <a:gd name="T27" fmla="*/ 0 h 115"/>
                <a:gd name="T28" fmla="*/ 1 w 199"/>
                <a:gd name="T29" fmla="*/ 0 h 115"/>
                <a:gd name="T30" fmla="*/ 1 w 199"/>
                <a:gd name="T31" fmla="*/ 0 h 115"/>
                <a:gd name="T32" fmla="*/ 1 w 199"/>
                <a:gd name="T33" fmla="*/ 0 h 115"/>
                <a:gd name="T34" fmla="*/ 1 w 199"/>
                <a:gd name="T35" fmla="*/ 0 h 115"/>
                <a:gd name="T36" fmla="*/ 0 w 199"/>
                <a:gd name="T37" fmla="*/ 0 h 115"/>
                <a:gd name="T38" fmla="*/ 0 w 199"/>
                <a:gd name="T39" fmla="*/ 0 h 115"/>
                <a:gd name="T40" fmla="*/ 0 w 199"/>
                <a:gd name="T41" fmla="*/ 0 h 115"/>
                <a:gd name="T42" fmla="*/ 0 w 199"/>
                <a:gd name="T43" fmla="*/ 0 h 115"/>
                <a:gd name="T44" fmla="*/ 0 w 199"/>
                <a:gd name="T45" fmla="*/ 0 h 115"/>
                <a:gd name="T46" fmla="*/ 0 w 199"/>
                <a:gd name="T47" fmla="*/ 0 h 115"/>
                <a:gd name="T48" fmla="*/ 0 w 199"/>
                <a:gd name="T49" fmla="*/ 0 h 115"/>
                <a:gd name="T50" fmla="*/ 0 w 199"/>
                <a:gd name="T51" fmla="*/ 0 h 115"/>
                <a:gd name="T52" fmla="*/ 0 w 199"/>
                <a:gd name="T53" fmla="*/ 0 h 115"/>
                <a:gd name="T54" fmla="*/ 0 w 199"/>
                <a:gd name="T55" fmla="*/ 0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9"/>
                <a:gd name="T85" fmla="*/ 0 h 115"/>
                <a:gd name="T86" fmla="*/ 199 w 199"/>
                <a:gd name="T87" fmla="*/ 115 h 1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9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9" y="30"/>
                  </a:lnTo>
                  <a:lnTo>
                    <a:pt x="197" y="15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9" name="Freeform 64"/>
            <p:cNvSpPr>
              <a:spLocks noChangeAspect="1"/>
            </p:cNvSpPr>
            <p:nvPr/>
          </p:nvSpPr>
          <p:spPr bwMode="auto">
            <a:xfrm>
              <a:off x="1634" y="3708"/>
              <a:ext cx="179" cy="140"/>
            </a:xfrm>
            <a:custGeom>
              <a:avLst/>
              <a:gdLst>
                <a:gd name="T0" fmla="*/ 0 w 384"/>
                <a:gd name="T1" fmla="*/ 0 h 281"/>
                <a:gd name="T2" fmla="*/ 0 w 384"/>
                <a:gd name="T3" fmla="*/ 0 h 281"/>
                <a:gd name="T4" fmla="*/ 0 w 384"/>
                <a:gd name="T5" fmla="*/ 0 h 281"/>
                <a:gd name="T6" fmla="*/ 0 w 384"/>
                <a:gd name="T7" fmla="*/ 0 h 281"/>
                <a:gd name="T8" fmla="*/ 0 w 384"/>
                <a:gd name="T9" fmla="*/ 1 h 281"/>
                <a:gd name="T10" fmla="*/ 0 w 384"/>
                <a:gd name="T11" fmla="*/ 1 h 281"/>
                <a:gd name="T12" fmla="*/ 0 w 384"/>
                <a:gd name="T13" fmla="*/ 1 h 281"/>
                <a:gd name="T14" fmla="*/ 0 w 384"/>
                <a:gd name="T15" fmla="*/ 1 h 281"/>
                <a:gd name="T16" fmla="*/ 0 w 384"/>
                <a:gd name="T17" fmla="*/ 1 h 281"/>
                <a:gd name="T18" fmla="*/ 0 w 384"/>
                <a:gd name="T19" fmla="*/ 1 h 281"/>
                <a:gd name="T20" fmla="*/ 0 w 384"/>
                <a:gd name="T21" fmla="*/ 2 h 281"/>
                <a:gd name="T22" fmla="*/ 0 w 384"/>
                <a:gd name="T23" fmla="*/ 2 h 281"/>
                <a:gd name="T24" fmla="*/ 0 w 384"/>
                <a:gd name="T25" fmla="*/ 1 h 281"/>
                <a:gd name="T26" fmla="*/ 1 w 384"/>
                <a:gd name="T27" fmla="*/ 1 h 281"/>
                <a:gd name="T28" fmla="*/ 1 w 384"/>
                <a:gd name="T29" fmla="*/ 2 h 281"/>
                <a:gd name="T30" fmla="*/ 1 w 384"/>
                <a:gd name="T31" fmla="*/ 1 h 281"/>
                <a:gd name="T32" fmla="*/ 1 w 384"/>
                <a:gd name="T33" fmla="*/ 1 h 281"/>
                <a:gd name="T34" fmla="*/ 1 w 384"/>
                <a:gd name="T35" fmla="*/ 1 h 281"/>
                <a:gd name="T36" fmla="*/ 1 w 384"/>
                <a:gd name="T37" fmla="*/ 1 h 281"/>
                <a:gd name="T38" fmla="*/ 1 w 384"/>
                <a:gd name="T39" fmla="*/ 1 h 281"/>
                <a:gd name="T40" fmla="*/ 2 w 384"/>
                <a:gd name="T41" fmla="*/ 1 h 281"/>
                <a:gd name="T42" fmla="*/ 1 w 384"/>
                <a:gd name="T43" fmla="*/ 1 h 281"/>
                <a:gd name="T44" fmla="*/ 1 w 384"/>
                <a:gd name="T45" fmla="*/ 0 h 281"/>
                <a:gd name="T46" fmla="*/ 1 w 384"/>
                <a:gd name="T47" fmla="*/ 0 h 281"/>
                <a:gd name="T48" fmla="*/ 2 w 384"/>
                <a:gd name="T49" fmla="*/ 0 h 281"/>
                <a:gd name="T50" fmla="*/ 2 w 384"/>
                <a:gd name="T51" fmla="*/ 0 h 281"/>
                <a:gd name="T52" fmla="*/ 2 w 384"/>
                <a:gd name="T53" fmla="*/ 0 h 281"/>
                <a:gd name="T54" fmla="*/ 2 w 384"/>
                <a:gd name="T55" fmla="*/ 0 h 281"/>
                <a:gd name="T56" fmla="*/ 1 w 384"/>
                <a:gd name="T57" fmla="*/ 0 h 281"/>
                <a:gd name="T58" fmla="*/ 1 w 384"/>
                <a:gd name="T59" fmla="*/ 0 h 281"/>
                <a:gd name="T60" fmla="*/ 1 w 384"/>
                <a:gd name="T61" fmla="*/ 0 h 281"/>
                <a:gd name="T62" fmla="*/ 1 w 384"/>
                <a:gd name="T63" fmla="*/ 0 h 281"/>
                <a:gd name="T64" fmla="*/ 0 w 384"/>
                <a:gd name="T65" fmla="*/ 0 h 281"/>
                <a:gd name="T66" fmla="*/ 0 w 384"/>
                <a:gd name="T67" fmla="*/ 0 h 281"/>
                <a:gd name="T68" fmla="*/ 0 w 384"/>
                <a:gd name="T69" fmla="*/ 0 h 281"/>
                <a:gd name="T70" fmla="*/ 0 w 384"/>
                <a:gd name="T71" fmla="*/ 0 h 2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4"/>
                <a:gd name="T109" fmla="*/ 0 h 281"/>
                <a:gd name="T110" fmla="*/ 384 w 384"/>
                <a:gd name="T111" fmla="*/ 281 h 2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4" h="281">
                  <a:moveTo>
                    <a:pt x="9" y="33"/>
                  </a:moveTo>
                  <a:lnTo>
                    <a:pt x="7" y="39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13" y="80"/>
                  </a:lnTo>
                  <a:lnTo>
                    <a:pt x="28" y="82"/>
                  </a:lnTo>
                  <a:lnTo>
                    <a:pt x="31" y="91"/>
                  </a:lnTo>
                  <a:lnTo>
                    <a:pt x="30" y="115"/>
                  </a:lnTo>
                  <a:lnTo>
                    <a:pt x="24" y="122"/>
                  </a:lnTo>
                  <a:lnTo>
                    <a:pt x="6" y="135"/>
                  </a:lnTo>
                  <a:lnTo>
                    <a:pt x="4" y="141"/>
                  </a:lnTo>
                  <a:lnTo>
                    <a:pt x="9" y="159"/>
                  </a:lnTo>
                  <a:lnTo>
                    <a:pt x="11" y="173"/>
                  </a:lnTo>
                  <a:lnTo>
                    <a:pt x="6" y="186"/>
                  </a:lnTo>
                  <a:lnTo>
                    <a:pt x="0" y="196"/>
                  </a:lnTo>
                  <a:lnTo>
                    <a:pt x="9" y="209"/>
                  </a:lnTo>
                  <a:lnTo>
                    <a:pt x="17" y="207"/>
                  </a:lnTo>
                  <a:lnTo>
                    <a:pt x="30" y="222"/>
                  </a:lnTo>
                  <a:lnTo>
                    <a:pt x="31" y="236"/>
                  </a:lnTo>
                  <a:lnTo>
                    <a:pt x="31" y="255"/>
                  </a:lnTo>
                  <a:lnTo>
                    <a:pt x="30" y="264"/>
                  </a:lnTo>
                  <a:lnTo>
                    <a:pt x="44" y="281"/>
                  </a:lnTo>
                  <a:lnTo>
                    <a:pt x="74" y="275"/>
                  </a:lnTo>
                  <a:lnTo>
                    <a:pt x="109" y="264"/>
                  </a:lnTo>
                  <a:lnTo>
                    <a:pt x="136" y="248"/>
                  </a:lnTo>
                  <a:lnTo>
                    <a:pt x="149" y="236"/>
                  </a:lnTo>
                  <a:lnTo>
                    <a:pt x="166" y="259"/>
                  </a:lnTo>
                  <a:lnTo>
                    <a:pt x="179" y="253"/>
                  </a:lnTo>
                  <a:lnTo>
                    <a:pt x="197" y="259"/>
                  </a:lnTo>
                  <a:lnTo>
                    <a:pt x="208" y="262"/>
                  </a:lnTo>
                  <a:lnTo>
                    <a:pt x="230" y="253"/>
                  </a:lnTo>
                  <a:lnTo>
                    <a:pt x="243" y="249"/>
                  </a:lnTo>
                  <a:lnTo>
                    <a:pt x="243" y="238"/>
                  </a:lnTo>
                  <a:lnTo>
                    <a:pt x="245" y="220"/>
                  </a:lnTo>
                  <a:lnTo>
                    <a:pt x="256" y="214"/>
                  </a:lnTo>
                  <a:lnTo>
                    <a:pt x="271" y="220"/>
                  </a:lnTo>
                  <a:lnTo>
                    <a:pt x="273" y="227"/>
                  </a:lnTo>
                  <a:lnTo>
                    <a:pt x="284" y="212"/>
                  </a:lnTo>
                  <a:lnTo>
                    <a:pt x="312" y="199"/>
                  </a:lnTo>
                  <a:lnTo>
                    <a:pt x="336" y="196"/>
                  </a:lnTo>
                  <a:lnTo>
                    <a:pt x="358" y="196"/>
                  </a:lnTo>
                  <a:lnTo>
                    <a:pt x="354" y="175"/>
                  </a:lnTo>
                  <a:lnTo>
                    <a:pt x="351" y="164"/>
                  </a:lnTo>
                  <a:lnTo>
                    <a:pt x="328" y="147"/>
                  </a:lnTo>
                  <a:lnTo>
                    <a:pt x="327" y="142"/>
                  </a:lnTo>
                  <a:lnTo>
                    <a:pt x="340" y="124"/>
                  </a:lnTo>
                  <a:lnTo>
                    <a:pt x="353" y="121"/>
                  </a:lnTo>
                  <a:lnTo>
                    <a:pt x="349" y="111"/>
                  </a:lnTo>
                  <a:lnTo>
                    <a:pt x="356" y="93"/>
                  </a:lnTo>
                  <a:lnTo>
                    <a:pt x="356" y="82"/>
                  </a:lnTo>
                  <a:lnTo>
                    <a:pt x="360" y="61"/>
                  </a:lnTo>
                  <a:lnTo>
                    <a:pt x="364" y="52"/>
                  </a:lnTo>
                  <a:lnTo>
                    <a:pt x="377" y="54"/>
                  </a:lnTo>
                  <a:lnTo>
                    <a:pt x="384" y="39"/>
                  </a:lnTo>
                  <a:lnTo>
                    <a:pt x="377" y="26"/>
                  </a:lnTo>
                  <a:lnTo>
                    <a:pt x="373" y="9"/>
                  </a:lnTo>
                  <a:lnTo>
                    <a:pt x="364" y="11"/>
                  </a:lnTo>
                  <a:lnTo>
                    <a:pt x="321" y="2"/>
                  </a:lnTo>
                  <a:lnTo>
                    <a:pt x="293" y="0"/>
                  </a:lnTo>
                  <a:lnTo>
                    <a:pt x="266" y="6"/>
                  </a:lnTo>
                  <a:lnTo>
                    <a:pt x="242" y="17"/>
                  </a:lnTo>
                  <a:lnTo>
                    <a:pt x="214" y="32"/>
                  </a:lnTo>
                  <a:lnTo>
                    <a:pt x="193" y="48"/>
                  </a:lnTo>
                  <a:lnTo>
                    <a:pt x="173" y="50"/>
                  </a:lnTo>
                  <a:lnTo>
                    <a:pt x="145" y="45"/>
                  </a:lnTo>
                  <a:lnTo>
                    <a:pt x="119" y="54"/>
                  </a:lnTo>
                  <a:lnTo>
                    <a:pt x="102" y="58"/>
                  </a:lnTo>
                  <a:lnTo>
                    <a:pt x="83" y="52"/>
                  </a:lnTo>
                  <a:lnTo>
                    <a:pt x="56" y="41"/>
                  </a:lnTo>
                  <a:lnTo>
                    <a:pt x="41" y="37"/>
                  </a:lnTo>
                  <a:lnTo>
                    <a:pt x="20" y="33"/>
                  </a:lnTo>
                  <a:lnTo>
                    <a:pt x="9" y="3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" name="Freeform 65"/>
            <p:cNvSpPr>
              <a:spLocks noChangeAspect="1"/>
            </p:cNvSpPr>
            <p:nvPr/>
          </p:nvSpPr>
          <p:spPr bwMode="auto">
            <a:xfrm>
              <a:off x="1533" y="3793"/>
              <a:ext cx="77" cy="112"/>
            </a:xfrm>
            <a:custGeom>
              <a:avLst/>
              <a:gdLst>
                <a:gd name="T0" fmla="*/ 1 w 124"/>
                <a:gd name="T1" fmla="*/ 1 h 201"/>
                <a:gd name="T2" fmla="*/ 1 w 124"/>
                <a:gd name="T3" fmla="*/ 1 h 201"/>
                <a:gd name="T4" fmla="*/ 1 w 124"/>
                <a:gd name="T5" fmla="*/ 1 h 201"/>
                <a:gd name="T6" fmla="*/ 1 w 124"/>
                <a:gd name="T7" fmla="*/ 1 h 201"/>
                <a:gd name="T8" fmla="*/ 1 w 124"/>
                <a:gd name="T9" fmla="*/ 1 h 201"/>
                <a:gd name="T10" fmla="*/ 1 w 124"/>
                <a:gd name="T11" fmla="*/ 2 h 201"/>
                <a:gd name="T12" fmla="*/ 1 w 124"/>
                <a:gd name="T13" fmla="*/ 2 h 201"/>
                <a:gd name="T14" fmla="*/ 0 w 124"/>
                <a:gd name="T15" fmla="*/ 2 h 201"/>
                <a:gd name="T16" fmla="*/ 1 w 124"/>
                <a:gd name="T17" fmla="*/ 2 h 201"/>
                <a:gd name="T18" fmla="*/ 1 w 124"/>
                <a:gd name="T19" fmla="*/ 2 h 201"/>
                <a:gd name="T20" fmla="*/ 1 w 124"/>
                <a:gd name="T21" fmla="*/ 2 h 201"/>
                <a:gd name="T22" fmla="*/ 1 w 124"/>
                <a:gd name="T23" fmla="*/ 2 h 201"/>
                <a:gd name="T24" fmla="*/ 1 w 124"/>
                <a:gd name="T25" fmla="*/ 2 h 201"/>
                <a:gd name="T26" fmla="*/ 1 w 124"/>
                <a:gd name="T27" fmla="*/ 2 h 201"/>
                <a:gd name="T28" fmla="*/ 1 w 124"/>
                <a:gd name="T29" fmla="*/ 2 h 201"/>
                <a:gd name="T30" fmla="*/ 1 w 124"/>
                <a:gd name="T31" fmla="*/ 3 h 201"/>
                <a:gd name="T32" fmla="*/ 1 w 124"/>
                <a:gd name="T33" fmla="*/ 3 h 201"/>
                <a:gd name="T34" fmla="*/ 1 w 124"/>
                <a:gd name="T35" fmla="*/ 3 h 201"/>
                <a:gd name="T36" fmla="*/ 1 w 124"/>
                <a:gd name="T37" fmla="*/ 3 h 201"/>
                <a:gd name="T38" fmla="*/ 2 w 124"/>
                <a:gd name="T39" fmla="*/ 3 h 201"/>
                <a:gd name="T40" fmla="*/ 2 w 124"/>
                <a:gd name="T41" fmla="*/ 3 h 201"/>
                <a:gd name="T42" fmla="*/ 2 w 124"/>
                <a:gd name="T43" fmla="*/ 3 h 201"/>
                <a:gd name="T44" fmla="*/ 2 w 124"/>
                <a:gd name="T45" fmla="*/ 3 h 201"/>
                <a:gd name="T46" fmla="*/ 4 w 124"/>
                <a:gd name="T47" fmla="*/ 3 h 201"/>
                <a:gd name="T48" fmla="*/ 4 w 124"/>
                <a:gd name="T49" fmla="*/ 3 h 201"/>
                <a:gd name="T50" fmla="*/ 4 w 124"/>
                <a:gd name="T51" fmla="*/ 3 h 201"/>
                <a:gd name="T52" fmla="*/ 4 w 124"/>
                <a:gd name="T53" fmla="*/ 2 h 201"/>
                <a:gd name="T54" fmla="*/ 4 w 124"/>
                <a:gd name="T55" fmla="*/ 2 h 201"/>
                <a:gd name="T56" fmla="*/ 4 w 124"/>
                <a:gd name="T57" fmla="*/ 2 h 201"/>
                <a:gd name="T58" fmla="*/ 4 w 124"/>
                <a:gd name="T59" fmla="*/ 2 h 201"/>
                <a:gd name="T60" fmla="*/ 4 w 124"/>
                <a:gd name="T61" fmla="*/ 2 h 201"/>
                <a:gd name="T62" fmla="*/ 4 w 124"/>
                <a:gd name="T63" fmla="*/ 2 h 201"/>
                <a:gd name="T64" fmla="*/ 4 w 124"/>
                <a:gd name="T65" fmla="*/ 2 h 201"/>
                <a:gd name="T66" fmla="*/ 4 w 124"/>
                <a:gd name="T67" fmla="*/ 2 h 201"/>
                <a:gd name="T68" fmla="*/ 4 w 124"/>
                <a:gd name="T69" fmla="*/ 1 h 201"/>
                <a:gd name="T70" fmla="*/ 3 w 124"/>
                <a:gd name="T71" fmla="*/ 1 h 201"/>
                <a:gd name="T72" fmla="*/ 4 w 124"/>
                <a:gd name="T73" fmla="*/ 1 h 201"/>
                <a:gd name="T74" fmla="*/ 4 w 124"/>
                <a:gd name="T75" fmla="*/ 1 h 201"/>
                <a:gd name="T76" fmla="*/ 4 w 124"/>
                <a:gd name="T77" fmla="*/ 1 h 201"/>
                <a:gd name="T78" fmla="*/ 3 w 124"/>
                <a:gd name="T79" fmla="*/ 1 h 201"/>
                <a:gd name="T80" fmla="*/ 2 w 124"/>
                <a:gd name="T81" fmla="*/ 1 h 201"/>
                <a:gd name="T82" fmla="*/ 2 w 124"/>
                <a:gd name="T83" fmla="*/ 1 h 201"/>
                <a:gd name="T84" fmla="*/ 2 w 124"/>
                <a:gd name="T85" fmla="*/ 1 h 201"/>
                <a:gd name="T86" fmla="*/ 2 w 124"/>
                <a:gd name="T87" fmla="*/ 0 h 201"/>
                <a:gd name="T88" fmla="*/ 2 w 124"/>
                <a:gd name="T89" fmla="*/ 1 h 201"/>
                <a:gd name="T90" fmla="*/ 2 w 124"/>
                <a:gd name="T91" fmla="*/ 1 h 201"/>
                <a:gd name="T92" fmla="*/ 1 w 124"/>
                <a:gd name="T93" fmla="*/ 1 h 201"/>
                <a:gd name="T94" fmla="*/ 1 w 124"/>
                <a:gd name="T95" fmla="*/ 0 h 201"/>
                <a:gd name="T96" fmla="*/ 1 w 124"/>
                <a:gd name="T97" fmla="*/ 1 h 201"/>
                <a:gd name="T98" fmla="*/ 1 w 124"/>
                <a:gd name="T99" fmla="*/ 1 h 201"/>
                <a:gd name="T100" fmla="*/ 1 w 124"/>
                <a:gd name="T101" fmla="*/ 1 h 201"/>
                <a:gd name="T102" fmla="*/ 1 w 124"/>
                <a:gd name="T103" fmla="*/ 1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4"/>
                <a:gd name="T157" fmla="*/ 0 h 201"/>
                <a:gd name="T158" fmla="*/ 124 w 124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4" h="201">
                  <a:moveTo>
                    <a:pt x="22" y="45"/>
                  </a:moveTo>
                  <a:lnTo>
                    <a:pt x="29" y="51"/>
                  </a:lnTo>
                  <a:lnTo>
                    <a:pt x="29" y="60"/>
                  </a:lnTo>
                  <a:lnTo>
                    <a:pt x="28" y="66"/>
                  </a:lnTo>
                  <a:lnTo>
                    <a:pt x="24" y="74"/>
                  </a:lnTo>
                  <a:lnTo>
                    <a:pt x="24" y="93"/>
                  </a:lnTo>
                  <a:lnTo>
                    <a:pt x="27" y="101"/>
                  </a:lnTo>
                  <a:lnTo>
                    <a:pt x="0" y="102"/>
                  </a:lnTo>
                  <a:lnTo>
                    <a:pt x="19" y="120"/>
                  </a:lnTo>
                  <a:lnTo>
                    <a:pt x="14" y="129"/>
                  </a:lnTo>
                  <a:lnTo>
                    <a:pt x="18" y="138"/>
                  </a:lnTo>
                  <a:lnTo>
                    <a:pt x="19" y="144"/>
                  </a:lnTo>
                  <a:lnTo>
                    <a:pt x="22" y="136"/>
                  </a:lnTo>
                  <a:lnTo>
                    <a:pt x="30" y="147"/>
                  </a:lnTo>
                  <a:lnTo>
                    <a:pt x="29" y="157"/>
                  </a:lnTo>
                  <a:lnTo>
                    <a:pt x="25" y="162"/>
                  </a:lnTo>
                  <a:lnTo>
                    <a:pt x="30" y="171"/>
                  </a:lnTo>
                  <a:lnTo>
                    <a:pt x="37" y="174"/>
                  </a:lnTo>
                  <a:lnTo>
                    <a:pt x="48" y="182"/>
                  </a:lnTo>
                  <a:lnTo>
                    <a:pt x="58" y="190"/>
                  </a:lnTo>
                  <a:lnTo>
                    <a:pt x="59" y="196"/>
                  </a:lnTo>
                  <a:lnTo>
                    <a:pt x="70" y="201"/>
                  </a:lnTo>
                  <a:lnTo>
                    <a:pt x="80" y="196"/>
                  </a:lnTo>
                  <a:lnTo>
                    <a:pt x="92" y="189"/>
                  </a:lnTo>
                  <a:lnTo>
                    <a:pt x="98" y="176"/>
                  </a:lnTo>
                  <a:lnTo>
                    <a:pt x="103" y="168"/>
                  </a:lnTo>
                  <a:lnTo>
                    <a:pt x="113" y="148"/>
                  </a:lnTo>
                  <a:lnTo>
                    <a:pt x="116" y="134"/>
                  </a:lnTo>
                  <a:lnTo>
                    <a:pt x="117" y="120"/>
                  </a:lnTo>
                  <a:lnTo>
                    <a:pt x="124" y="111"/>
                  </a:lnTo>
                  <a:lnTo>
                    <a:pt x="113" y="108"/>
                  </a:lnTo>
                  <a:lnTo>
                    <a:pt x="109" y="102"/>
                  </a:lnTo>
                  <a:lnTo>
                    <a:pt x="103" y="104"/>
                  </a:lnTo>
                  <a:lnTo>
                    <a:pt x="94" y="99"/>
                  </a:lnTo>
                  <a:lnTo>
                    <a:pt x="91" y="85"/>
                  </a:lnTo>
                  <a:lnTo>
                    <a:pt x="88" y="75"/>
                  </a:lnTo>
                  <a:lnTo>
                    <a:pt x="94" y="65"/>
                  </a:lnTo>
                  <a:lnTo>
                    <a:pt x="94" y="33"/>
                  </a:lnTo>
                  <a:lnTo>
                    <a:pt x="94" y="23"/>
                  </a:lnTo>
                  <a:lnTo>
                    <a:pt x="88" y="16"/>
                  </a:lnTo>
                  <a:lnTo>
                    <a:pt x="79" y="15"/>
                  </a:lnTo>
                  <a:lnTo>
                    <a:pt x="72" y="12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6" y="5"/>
                  </a:lnTo>
                  <a:lnTo>
                    <a:pt x="56" y="2"/>
                  </a:lnTo>
                  <a:lnTo>
                    <a:pt x="44" y="3"/>
                  </a:lnTo>
                  <a:lnTo>
                    <a:pt x="39" y="0"/>
                  </a:lnTo>
                  <a:lnTo>
                    <a:pt x="30" y="6"/>
                  </a:lnTo>
                  <a:lnTo>
                    <a:pt x="29" y="24"/>
                  </a:lnTo>
                  <a:lnTo>
                    <a:pt x="27" y="36"/>
                  </a:lnTo>
                  <a:lnTo>
                    <a:pt x="22" y="4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" name="Freeform 66"/>
            <p:cNvSpPr>
              <a:spLocks noChangeAspect="1"/>
            </p:cNvSpPr>
            <p:nvPr/>
          </p:nvSpPr>
          <p:spPr bwMode="auto">
            <a:xfrm>
              <a:off x="1593" y="3559"/>
              <a:ext cx="256" cy="181"/>
            </a:xfrm>
            <a:custGeom>
              <a:avLst/>
              <a:gdLst>
                <a:gd name="T0" fmla="*/ 0 w 550"/>
                <a:gd name="T1" fmla="*/ 0 h 402"/>
                <a:gd name="T2" fmla="*/ 0 w 550"/>
                <a:gd name="T3" fmla="*/ 0 h 402"/>
                <a:gd name="T4" fmla="*/ 0 w 550"/>
                <a:gd name="T5" fmla="*/ 0 h 402"/>
                <a:gd name="T6" fmla="*/ 0 w 550"/>
                <a:gd name="T7" fmla="*/ 0 h 402"/>
                <a:gd name="T8" fmla="*/ 0 w 550"/>
                <a:gd name="T9" fmla="*/ 1 h 402"/>
                <a:gd name="T10" fmla="*/ 0 w 550"/>
                <a:gd name="T11" fmla="*/ 1 h 402"/>
                <a:gd name="T12" fmla="*/ 0 w 550"/>
                <a:gd name="T13" fmla="*/ 1 h 402"/>
                <a:gd name="T14" fmla="*/ 0 w 550"/>
                <a:gd name="T15" fmla="*/ 1 h 402"/>
                <a:gd name="T16" fmla="*/ 0 w 550"/>
                <a:gd name="T17" fmla="*/ 1 h 402"/>
                <a:gd name="T18" fmla="*/ 0 w 550"/>
                <a:gd name="T19" fmla="*/ 1 h 402"/>
                <a:gd name="T20" fmla="*/ 0 w 550"/>
                <a:gd name="T21" fmla="*/ 1 h 402"/>
                <a:gd name="T22" fmla="*/ 0 w 550"/>
                <a:gd name="T23" fmla="*/ 1 h 402"/>
                <a:gd name="T24" fmla="*/ 0 w 550"/>
                <a:gd name="T25" fmla="*/ 1 h 402"/>
                <a:gd name="T26" fmla="*/ 0 w 550"/>
                <a:gd name="T27" fmla="*/ 1 h 402"/>
                <a:gd name="T28" fmla="*/ 0 w 550"/>
                <a:gd name="T29" fmla="*/ 1 h 402"/>
                <a:gd name="T30" fmla="*/ 0 w 550"/>
                <a:gd name="T31" fmla="*/ 1 h 402"/>
                <a:gd name="T32" fmla="*/ 0 w 550"/>
                <a:gd name="T33" fmla="*/ 1 h 402"/>
                <a:gd name="T34" fmla="*/ 1 w 550"/>
                <a:gd name="T35" fmla="*/ 1 h 402"/>
                <a:gd name="T36" fmla="*/ 1 w 550"/>
                <a:gd name="T37" fmla="*/ 1 h 402"/>
                <a:gd name="T38" fmla="*/ 1 w 550"/>
                <a:gd name="T39" fmla="*/ 1 h 402"/>
                <a:gd name="T40" fmla="*/ 1 w 550"/>
                <a:gd name="T41" fmla="*/ 1 h 402"/>
                <a:gd name="T42" fmla="*/ 2 w 550"/>
                <a:gd name="T43" fmla="*/ 1 h 402"/>
                <a:gd name="T44" fmla="*/ 2 w 550"/>
                <a:gd name="T45" fmla="*/ 1 h 402"/>
                <a:gd name="T46" fmla="*/ 2 w 550"/>
                <a:gd name="T47" fmla="*/ 1 h 402"/>
                <a:gd name="T48" fmla="*/ 2 w 550"/>
                <a:gd name="T49" fmla="*/ 1 h 402"/>
                <a:gd name="T50" fmla="*/ 2 w 550"/>
                <a:gd name="T51" fmla="*/ 1 h 402"/>
                <a:gd name="T52" fmla="*/ 2 w 550"/>
                <a:gd name="T53" fmla="*/ 1 h 402"/>
                <a:gd name="T54" fmla="*/ 3 w 550"/>
                <a:gd name="T55" fmla="*/ 1 h 402"/>
                <a:gd name="T56" fmla="*/ 3 w 550"/>
                <a:gd name="T57" fmla="*/ 1 h 402"/>
                <a:gd name="T58" fmla="*/ 3 w 550"/>
                <a:gd name="T59" fmla="*/ 1 h 402"/>
                <a:gd name="T60" fmla="*/ 3 w 550"/>
                <a:gd name="T61" fmla="*/ 1 h 402"/>
                <a:gd name="T62" fmla="*/ 2 w 550"/>
                <a:gd name="T63" fmla="*/ 1 h 402"/>
                <a:gd name="T64" fmla="*/ 2 w 550"/>
                <a:gd name="T65" fmla="*/ 1 h 402"/>
                <a:gd name="T66" fmla="*/ 2 w 550"/>
                <a:gd name="T67" fmla="*/ 1 h 402"/>
                <a:gd name="T68" fmla="*/ 2 w 550"/>
                <a:gd name="T69" fmla="*/ 0 h 402"/>
                <a:gd name="T70" fmla="*/ 2 w 550"/>
                <a:gd name="T71" fmla="*/ 0 h 402"/>
                <a:gd name="T72" fmla="*/ 2 w 550"/>
                <a:gd name="T73" fmla="*/ 0 h 402"/>
                <a:gd name="T74" fmla="*/ 2 w 550"/>
                <a:gd name="T75" fmla="*/ 0 h 402"/>
                <a:gd name="T76" fmla="*/ 2 w 550"/>
                <a:gd name="T77" fmla="*/ 0 h 402"/>
                <a:gd name="T78" fmla="*/ 2 w 550"/>
                <a:gd name="T79" fmla="*/ 0 h 402"/>
                <a:gd name="T80" fmla="*/ 2 w 550"/>
                <a:gd name="T81" fmla="*/ 0 h 402"/>
                <a:gd name="T82" fmla="*/ 1 w 550"/>
                <a:gd name="T83" fmla="*/ 0 h 402"/>
                <a:gd name="T84" fmla="*/ 1 w 550"/>
                <a:gd name="T85" fmla="*/ 0 h 402"/>
                <a:gd name="T86" fmla="*/ 1 w 550"/>
                <a:gd name="T87" fmla="*/ 0 h 402"/>
                <a:gd name="T88" fmla="*/ 1 w 550"/>
                <a:gd name="T89" fmla="*/ 0 h 402"/>
                <a:gd name="T90" fmla="*/ 1 w 550"/>
                <a:gd name="T91" fmla="*/ 0 h 402"/>
                <a:gd name="T92" fmla="*/ 1 w 550"/>
                <a:gd name="T93" fmla="*/ 0 h 402"/>
                <a:gd name="T94" fmla="*/ 1 w 550"/>
                <a:gd name="T95" fmla="*/ 0 h 402"/>
                <a:gd name="T96" fmla="*/ 1 w 550"/>
                <a:gd name="T97" fmla="*/ 0 h 402"/>
                <a:gd name="T98" fmla="*/ 0 w 550"/>
                <a:gd name="T99" fmla="*/ 0 h 402"/>
                <a:gd name="T100" fmla="*/ 0 w 550"/>
                <a:gd name="T101" fmla="*/ 0 h 402"/>
                <a:gd name="T102" fmla="*/ 0 w 550"/>
                <a:gd name="T103" fmla="*/ 0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0"/>
                <a:gd name="T157" fmla="*/ 0 h 402"/>
                <a:gd name="T158" fmla="*/ 550 w 550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0" h="402">
                  <a:moveTo>
                    <a:pt x="132" y="35"/>
                  </a:moveTo>
                  <a:lnTo>
                    <a:pt x="122" y="46"/>
                  </a:lnTo>
                  <a:lnTo>
                    <a:pt x="115" y="54"/>
                  </a:lnTo>
                  <a:lnTo>
                    <a:pt x="102" y="57"/>
                  </a:lnTo>
                  <a:lnTo>
                    <a:pt x="96" y="119"/>
                  </a:lnTo>
                  <a:lnTo>
                    <a:pt x="95" y="130"/>
                  </a:lnTo>
                  <a:lnTo>
                    <a:pt x="80" y="154"/>
                  </a:lnTo>
                  <a:lnTo>
                    <a:pt x="62" y="169"/>
                  </a:lnTo>
                  <a:lnTo>
                    <a:pt x="50" y="182"/>
                  </a:lnTo>
                  <a:lnTo>
                    <a:pt x="19" y="189"/>
                  </a:lnTo>
                  <a:lnTo>
                    <a:pt x="3" y="203"/>
                  </a:lnTo>
                  <a:lnTo>
                    <a:pt x="0" y="215"/>
                  </a:lnTo>
                  <a:lnTo>
                    <a:pt x="11" y="224"/>
                  </a:lnTo>
                  <a:lnTo>
                    <a:pt x="17" y="237"/>
                  </a:lnTo>
                  <a:lnTo>
                    <a:pt x="15" y="246"/>
                  </a:lnTo>
                  <a:lnTo>
                    <a:pt x="17" y="258"/>
                  </a:lnTo>
                  <a:lnTo>
                    <a:pt x="26" y="263"/>
                  </a:lnTo>
                  <a:lnTo>
                    <a:pt x="41" y="263"/>
                  </a:lnTo>
                  <a:lnTo>
                    <a:pt x="46" y="274"/>
                  </a:lnTo>
                  <a:lnTo>
                    <a:pt x="52" y="295"/>
                  </a:lnTo>
                  <a:lnTo>
                    <a:pt x="54" y="311"/>
                  </a:lnTo>
                  <a:lnTo>
                    <a:pt x="59" y="324"/>
                  </a:lnTo>
                  <a:lnTo>
                    <a:pt x="69" y="328"/>
                  </a:lnTo>
                  <a:lnTo>
                    <a:pt x="76" y="324"/>
                  </a:lnTo>
                  <a:lnTo>
                    <a:pt x="89" y="315"/>
                  </a:lnTo>
                  <a:lnTo>
                    <a:pt x="104" y="326"/>
                  </a:lnTo>
                  <a:lnTo>
                    <a:pt x="102" y="337"/>
                  </a:lnTo>
                  <a:lnTo>
                    <a:pt x="104" y="343"/>
                  </a:lnTo>
                  <a:lnTo>
                    <a:pt x="111" y="346"/>
                  </a:lnTo>
                  <a:lnTo>
                    <a:pt x="122" y="358"/>
                  </a:lnTo>
                  <a:lnTo>
                    <a:pt x="119" y="371"/>
                  </a:lnTo>
                  <a:lnTo>
                    <a:pt x="122" y="378"/>
                  </a:lnTo>
                  <a:lnTo>
                    <a:pt x="139" y="378"/>
                  </a:lnTo>
                  <a:lnTo>
                    <a:pt x="160" y="387"/>
                  </a:lnTo>
                  <a:lnTo>
                    <a:pt x="198" y="402"/>
                  </a:lnTo>
                  <a:lnTo>
                    <a:pt x="213" y="402"/>
                  </a:lnTo>
                  <a:lnTo>
                    <a:pt x="235" y="398"/>
                  </a:lnTo>
                  <a:lnTo>
                    <a:pt x="253" y="391"/>
                  </a:lnTo>
                  <a:lnTo>
                    <a:pt x="283" y="396"/>
                  </a:lnTo>
                  <a:lnTo>
                    <a:pt x="298" y="395"/>
                  </a:lnTo>
                  <a:lnTo>
                    <a:pt x="305" y="393"/>
                  </a:lnTo>
                  <a:lnTo>
                    <a:pt x="324" y="380"/>
                  </a:lnTo>
                  <a:lnTo>
                    <a:pt x="366" y="356"/>
                  </a:lnTo>
                  <a:lnTo>
                    <a:pt x="398" y="346"/>
                  </a:lnTo>
                  <a:lnTo>
                    <a:pt x="415" y="345"/>
                  </a:lnTo>
                  <a:lnTo>
                    <a:pt x="441" y="350"/>
                  </a:lnTo>
                  <a:lnTo>
                    <a:pt x="463" y="352"/>
                  </a:lnTo>
                  <a:lnTo>
                    <a:pt x="474" y="356"/>
                  </a:lnTo>
                  <a:lnTo>
                    <a:pt x="491" y="354"/>
                  </a:lnTo>
                  <a:lnTo>
                    <a:pt x="494" y="339"/>
                  </a:lnTo>
                  <a:lnTo>
                    <a:pt x="494" y="311"/>
                  </a:lnTo>
                  <a:lnTo>
                    <a:pt x="496" y="282"/>
                  </a:lnTo>
                  <a:lnTo>
                    <a:pt x="505" y="267"/>
                  </a:lnTo>
                  <a:lnTo>
                    <a:pt x="515" y="263"/>
                  </a:lnTo>
                  <a:lnTo>
                    <a:pt x="524" y="269"/>
                  </a:lnTo>
                  <a:lnTo>
                    <a:pt x="533" y="263"/>
                  </a:lnTo>
                  <a:lnTo>
                    <a:pt x="539" y="256"/>
                  </a:lnTo>
                  <a:lnTo>
                    <a:pt x="537" y="248"/>
                  </a:lnTo>
                  <a:lnTo>
                    <a:pt x="548" y="245"/>
                  </a:lnTo>
                  <a:lnTo>
                    <a:pt x="550" y="235"/>
                  </a:lnTo>
                  <a:lnTo>
                    <a:pt x="539" y="230"/>
                  </a:lnTo>
                  <a:lnTo>
                    <a:pt x="522" y="226"/>
                  </a:lnTo>
                  <a:lnTo>
                    <a:pt x="509" y="230"/>
                  </a:lnTo>
                  <a:lnTo>
                    <a:pt x="489" y="233"/>
                  </a:lnTo>
                  <a:lnTo>
                    <a:pt x="470" y="233"/>
                  </a:lnTo>
                  <a:lnTo>
                    <a:pt x="457" y="226"/>
                  </a:lnTo>
                  <a:lnTo>
                    <a:pt x="452" y="215"/>
                  </a:lnTo>
                  <a:lnTo>
                    <a:pt x="452" y="200"/>
                  </a:lnTo>
                  <a:lnTo>
                    <a:pt x="450" y="185"/>
                  </a:lnTo>
                  <a:lnTo>
                    <a:pt x="441" y="174"/>
                  </a:lnTo>
                  <a:lnTo>
                    <a:pt x="435" y="163"/>
                  </a:lnTo>
                  <a:lnTo>
                    <a:pt x="435" y="148"/>
                  </a:lnTo>
                  <a:lnTo>
                    <a:pt x="437" y="133"/>
                  </a:lnTo>
                  <a:lnTo>
                    <a:pt x="437" y="124"/>
                  </a:lnTo>
                  <a:lnTo>
                    <a:pt x="428" y="102"/>
                  </a:lnTo>
                  <a:lnTo>
                    <a:pt x="413" y="87"/>
                  </a:lnTo>
                  <a:lnTo>
                    <a:pt x="407" y="72"/>
                  </a:lnTo>
                  <a:lnTo>
                    <a:pt x="405" y="61"/>
                  </a:lnTo>
                  <a:lnTo>
                    <a:pt x="402" y="56"/>
                  </a:lnTo>
                  <a:lnTo>
                    <a:pt x="381" y="41"/>
                  </a:lnTo>
                  <a:lnTo>
                    <a:pt x="374" y="28"/>
                  </a:lnTo>
                  <a:lnTo>
                    <a:pt x="365" y="9"/>
                  </a:lnTo>
                  <a:lnTo>
                    <a:pt x="357" y="2"/>
                  </a:lnTo>
                  <a:lnTo>
                    <a:pt x="348" y="0"/>
                  </a:lnTo>
                  <a:lnTo>
                    <a:pt x="339" y="4"/>
                  </a:lnTo>
                  <a:lnTo>
                    <a:pt x="329" y="13"/>
                  </a:lnTo>
                  <a:lnTo>
                    <a:pt x="324" y="15"/>
                  </a:lnTo>
                  <a:lnTo>
                    <a:pt x="307" y="15"/>
                  </a:lnTo>
                  <a:lnTo>
                    <a:pt x="296" y="17"/>
                  </a:lnTo>
                  <a:lnTo>
                    <a:pt x="288" y="26"/>
                  </a:lnTo>
                  <a:lnTo>
                    <a:pt x="274" y="31"/>
                  </a:lnTo>
                  <a:lnTo>
                    <a:pt x="259" y="30"/>
                  </a:lnTo>
                  <a:lnTo>
                    <a:pt x="251" y="22"/>
                  </a:lnTo>
                  <a:lnTo>
                    <a:pt x="235" y="13"/>
                  </a:lnTo>
                  <a:lnTo>
                    <a:pt x="221" y="17"/>
                  </a:lnTo>
                  <a:lnTo>
                    <a:pt x="204" y="24"/>
                  </a:lnTo>
                  <a:lnTo>
                    <a:pt x="191" y="26"/>
                  </a:lnTo>
                  <a:lnTo>
                    <a:pt x="180" y="22"/>
                  </a:lnTo>
                  <a:lnTo>
                    <a:pt x="167" y="15"/>
                  </a:lnTo>
                  <a:lnTo>
                    <a:pt x="150" y="20"/>
                  </a:lnTo>
                  <a:lnTo>
                    <a:pt x="139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1"/>
                  </a:lnTo>
                  <a:lnTo>
                    <a:pt x="132" y="3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" name="Freeform 67"/>
            <p:cNvSpPr>
              <a:spLocks noChangeAspect="1"/>
            </p:cNvSpPr>
            <p:nvPr/>
          </p:nvSpPr>
          <p:spPr bwMode="auto">
            <a:xfrm>
              <a:off x="1113" y="3386"/>
              <a:ext cx="98" cy="83"/>
            </a:xfrm>
            <a:custGeom>
              <a:avLst/>
              <a:gdLst>
                <a:gd name="T0" fmla="*/ 0 w 210"/>
                <a:gd name="T1" fmla="*/ 0 h 185"/>
                <a:gd name="T2" fmla="*/ 0 w 210"/>
                <a:gd name="T3" fmla="*/ 0 h 185"/>
                <a:gd name="T4" fmla="*/ 0 w 210"/>
                <a:gd name="T5" fmla="*/ 0 h 185"/>
                <a:gd name="T6" fmla="*/ 0 w 210"/>
                <a:gd name="T7" fmla="*/ 0 h 185"/>
                <a:gd name="T8" fmla="*/ 0 w 210"/>
                <a:gd name="T9" fmla="*/ 0 h 185"/>
                <a:gd name="T10" fmla="*/ 0 w 210"/>
                <a:gd name="T11" fmla="*/ 0 h 185"/>
                <a:gd name="T12" fmla="*/ 0 w 210"/>
                <a:gd name="T13" fmla="*/ 0 h 185"/>
                <a:gd name="T14" fmla="*/ 0 w 210"/>
                <a:gd name="T15" fmla="*/ 0 h 185"/>
                <a:gd name="T16" fmla="*/ 0 w 210"/>
                <a:gd name="T17" fmla="*/ 0 h 185"/>
                <a:gd name="T18" fmla="*/ 0 w 210"/>
                <a:gd name="T19" fmla="*/ 0 h 185"/>
                <a:gd name="T20" fmla="*/ 0 w 210"/>
                <a:gd name="T21" fmla="*/ 0 h 185"/>
                <a:gd name="T22" fmla="*/ 0 w 210"/>
                <a:gd name="T23" fmla="*/ 0 h 185"/>
                <a:gd name="T24" fmla="*/ 0 w 210"/>
                <a:gd name="T25" fmla="*/ 0 h 185"/>
                <a:gd name="T26" fmla="*/ 0 w 210"/>
                <a:gd name="T27" fmla="*/ 0 h 185"/>
                <a:gd name="T28" fmla="*/ 0 w 210"/>
                <a:gd name="T29" fmla="*/ 0 h 185"/>
                <a:gd name="T30" fmla="*/ 1 w 210"/>
                <a:gd name="T31" fmla="*/ 0 h 185"/>
                <a:gd name="T32" fmla="*/ 1 w 210"/>
                <a:gd name="T33" fmla="*/ 0 h 185"/>
                <a:gd name="T34" fmla="*/ 1 w 210"/>
                <a:gd name="T35" fmla="*/ 0 h 185"/>
                <a:gd name="T36" fmla="*/ 1 w 210"/>
                <a:gd name="T37" fmla="*/ 0 h 185"/>
                <a:gd name="T38" fmla="*/ 1 w 210"/>
                <a:gd name="T39" fmla="*/ 0 h 185"/>
                <a:gd name="T40" fmla="*/ 1 w 210"/>
                <a:gd name="T41" fmla="*/ 0 h 185"/>
                <a:gd name="T42" fmla="*/ 1 w 210"/>
                <a:gd name="T43" fmla="*/ 0 h 185"/>
                <a:gd name="T44" fmla="*/ 1 w 210"/>
                <a:gd name="T45" fmla="*/ 0 h 185"/>
                <a:gd name="T46" fmla="*/ 1 w 210"/>
                <a:gd name="T47" fmla="*/ 0 h 185"/>
                <a:gd name="T48" fmla="*/ 1 w 210"/>
                <a:gd name="T49" fmla="*/ 0 h 185"/>
                <a:gd name="T50" fmla="*/ 1 w 210"/>
                <a:gd name="T51" fmla="*/ 0 h 185"/>
                <a:gd name="T52" fmla="*/ 0 w 210"/>
                <a:gd name="T53" fmla="*/ 0 h 185"/>
                <a:gd name="T54" fmla="*/ 0 w 210"/>
                <a:gd name="T55" fmla="*/ 0 h 185"/>
                <a:gd name="T56" fmla="*/ 0 w 210"/>
                <a:gd name="T57" fmla="*/ 0 h 185"/>
                <a:gd name="T58" fmla="*/ 0 w 210"/>
                <a:gd name="T59" fmla="*/ 1 h 185"/>
                <a:gd name="T60" fmla="*/ 0 w 210"/>
                <a:gd name="T61" fmla="*/ 0 h 185"/>
                <a:gd name="T62" fmla="*/ 0 w 210"/>
                <a:gd name="T63" fmla="*/ 0 h 185"/>
                <a:gd name="T64" fmla="*/ 0 w 210"/>
                <a:gd name="T65" fmla="*/ 0 h 185"/>
                <a:gd name="T66" fmla="*/ 0 w 210"/>
                <a:gd name="T67" fmla="*/ 0 h 185"/>
                <a:gd name="T68" fmla="*/ 0 w 210"/>
                <a:gd name="T69" fmla="*/ 0 h 185"/>
                <a:gd name="T70" fmla="*/ 0 w 210"/>
                <a:gd name="T71" fmla="*/ 0 h 185"/>
                <a:gd name="T72" fmla="*/ 0 w 210"/>
                <a:gd name="T73" fmla="*/ 0 h 185"/>
                <a:gd name="T74" fmla="*/ 0 w 210"/>
                <a:gd name="T75" fmla="*/ 0 h 185"/>
                <a:gd name="T76" fmla="*/ 0 w 210"/>
                <a:gd name="T77" fmla="*/ 0 h 185"/>
                <a:gd name="T78" fmla="*/ 0 w 210"/>
                <a:gd name="T79" fmla="*/ 0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0"/>
                <a:gd name="T121" fmla="*/ 0 h 185"/>
                <a:gd name="T122" fmla="*/ 210 w 210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" name="Freeform 68"/>
            <p:cNvSpPr>
              <a:spLocks noChangeAspect="1"/>
            </p:cNvSpPr>
            <p:nvPr/>
          </p:nvSpPr>
          <p:spPr bwMode="auto">
            <a:xfrm>
              <a:off x="1179" y="3449"/>
              <a:ext cx="27" cy="33"/>
            </a:xfrm>
            <a:custGeom>
              <a:avLst/>
              <a:gdLst>
                <a:gd name="T0" fmla="*/ 0 w 57"/>
                <a:gd name="T1" fmla="*/ 0 h 71"/>
                <a:gd name="T2" fmla="*/ 0 w 57"/>
                <a:gd name="T3" fmla="*/ 0 h 71"/>
                <a:gd name="T4" fmla="*/ 0 w 57"/>
                <a:gd name="T5" fmla="*/ 0 h 71"/>
                <a:gd name="T6" fmla="*/ 0 w 57"/>
                <a:gd name="T7" fmla="*/ 0 h 71"/>
                <a:gd name="T8" fmla="*/ 0 w 57"/>
                <a:gd name="T9" fmla="*/ 0 h 71"/>
                <a:gd name="T10" fmla="*/ 0 w 57"/>
                <a:gd name="T11" fmla="*/ 0 h 71"/>
                <a:gd name="T12" fmla="*/ 0 w 57"/>
                <a:gd name="T13" fmla="*/ 0 h 71"/>
                <a:gd name="T14" fmla="*/ 0 w 57"/>
                <a:gd name="T15" fmla="*/ 0 h 71"/>
                <a:gd name="T16" fmla="*/ 0 w 57"/>
                <a:gd name="T17" fmla="*/ 0 h 71"/>
                <a:gd name="T18" fmla="*/ 0 w 57"/>
                <a:gd name="T19" fmla="*/ 0 h 71"/>
                <a:gd name="T20" fmla="*/ 0 w 57"/>
                <a:gd name="T21" fmla="*/ 0 h 71"/>
                <a:gd name="T22" fmla="*/ 0 w 57"/>
                <a:gd name="T23" fmla="*/ 0 h 71"/>
                <a:gd name="T24" fmla="*/ 0 w 57"/>
                <a:gd name="T25" fmla="*/ 0 h 71"/>
                <a:gd name="T26" fmla="*/ 0 w 57"/>
                <a:gd name="T27" fmla="*/ 0 h 71"/>
                <a:gd name="T28" fmla="*/ 0 w 57"/>
                <a:gd name="T29" fmla="*/ 0 h 71"/>
                <a:gd name="T30" fmla="*/ 0 w 57"/>
                <a:gd name="T31" fmla="*/ 0 h 71"/>
                <a:gd name="T32" fmla="*/ 0 w 57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1"/>
                <a:gd name="T53" fmla="*/ 57 w 5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" name="Freeform 69"/>
            <p:cNvSpPr>
              <a:spLocks noChangeAspect="1"/>
            </p:cNvSpPr>
            <p:nvPr/>
          </p:nvSpPr>
          <p:spPr bwMode="auto">
            <a:xfrm>
              <a:off x="1147" y="3325"/>
              <a:ext cx="100" cy="102"/>
            </a:xfrm>
            <a:custGeom>
              <a:avLst/>
              <a:gdLst>
                <a:gd name="T0" fmla="*/ 0 w 215"/>
                <a:gd name="T1" fmla="*/ 0 h 227"/>
                <a:gd name="T2" fmla="*/ 0 w 215"/>
                <a:gd name="T3" fmla="*/ 0 h 227"/>
                <a:gd name="T4" fmla="*/ 0 w 215"/>
                <a:gd name="T5" fmla="*/ 0 h 227"/>
                <a:gd name="T6" fmla="*/ 0 w 215"/>
                <a:gd name="T7" fmla="*/ 0 h 227"/>
                <a:gd name="T8" fmla="*/ 0 w 215"/>
                <a:gd name="T9" fmla="*/ 0 h 227"/>
                <a:gd name="T10" fmla="*/ 0 w 215"/>
                <a:gd name="T11" fmla="*/ 0 h 227"/>
                <a:gd name="T12" fmla="*/ 0 w 215"/>
                <a:gd name="T13" fmla="*/ 0 h 227"/>
                <a:gd name="T14" fmla="*/ 0 w 215"/>
                <a:gd name="T15" fmla="*/ 0 h 227"/>
                <a:gd name="T16" fmla="*/ 0 w 215"/>
                <a:gd name="T17" fmla="*/ 0 h 227"/>
                <a:gd name="T18" fmla="*/ 0 w 215"/>
                <a:gd name="T19" fmla="*/ 0 h 227"/>
                <a:gd name="T20" fmla="*/ 0 w 215"/>
                <a:gd name="T21" fmla="*/ 0 h 227"/>
                <a:gd name="T22" fmla="*/ 0 w 215"/>
                <a:gd name="T23" fmla="*/ 0 h 227"/>
                <a:gd name="T24" fmla="*/ 0 w 215"/>
                <a:gd name="T25" fmla="*/ 0 h 227"/>
                <a:gd name="T26" fmla="*/ 0 w 215"/>
                <a:gd name="T27" fmla="*/ 0 h 227"/>
                <a:gd name="T28" fmla="*/ 0 w 215"/>
                <a:gd name="T29" fmla="*/ 0 h 227"/>
                <a:gd name="T30" fmla="*/ 0 w 215"/>
                <a:gd name="T31" fmla="*/ 0 h 227"/>
                <a:gd name="T32" fmla="*/ 0 w 215"/>
                <a:gd name="T33" fmla="*/ 0 h 227"/>
                <a:gd name="T34" fmla="*/ 0 w 215"/>
                <a:gd name="T35" fmla="*/ 0 h 227"/>
                <a:gd name="T36" fmla="*/ 0 w 215"/>
                <a:gd name="T37" fmla="*/ 0 h 227"/>
                <a:gd name="T38" fmla="*/ 0 w 215"/>
                <a:gd name="T39" fmla="*/ 0 h 227"/>
                <a:gd name="T40" fmla="*/ 0 w 215"/>
                <a:gd name="T41" fmla="*/ 0 h 227"/>
                <a:gd name="T42" fmla="*/ 0 w 215"/>
                <a:gd name="T43" fmla="*/ 0 h 227"/>
                <a:gd name="T44" fmla="*/ 0 w 215"/>
                <a:gd name="T45" fmla="*/ 1 h 227"/>
                <a:gd name="T46" fmla="*/ 0 w 215"/>
                <a:gd name="T47" fmla="*/ 1 h 227"/>
                <a:gd name="T48" fmla="*/ 0 w 215"/>
                <a:gd name="T49" fmla="*/ 1 h 227"/>
                <a:gd name="T50" fmla="*/ 0 w 215"/>
                <a:gd name="T51" fmla="*/ 1 h 227"/>
                <a:gd name="T52" fmla="*/ 0 w 215"/>
                <a:gd name="T53" fmla="*/ 1 h 227"/>
                <a:gd name="T54" fmla="*/ 0 w 215"/>
                <a:gd name="T55" fmla="*/ 1 h 227"/>
                <a:gd name="T56" fmla="*/ 0 w 215"/>
                <a:gd name="T57" fmla="*/ 0 h 227"/>
                <a:gd name="T58" fmla="*/ 0 w 215"/>
                <a:gd name="T59" fmla="*/ 0 h 227"/>
                <a:gd name="T60" fmla="*/ 0 w 215"/>
                <a:gd name="T61" fmla="*/ 0 h 227"/>
                <a:gd name="T62" fmla="*/ 0 w 215"/>
                <a:gd name="T63" fmla="*/ 0 h 227"/>
                <a:gd name="T64" fmla="*/ 1 w 215"/>
                <a:gd name="T65" fmla="*/ 0 h 227"/>
                <a:gd name="T66" fmla="*/ 1 w 215"/>
                <a:gd name="T67" fmla="*/ 0 h 227"/>
                <a:gd name="T68" fmla="*/ 1 w 215"/>
                <a:gd name="T69" fmla="*/ 0 h 227"/>
                <a:gd name="T70" fmla="*/ 1 w 215"/>
                <a:gd name="T71" fmla="*/ 0 h 227"/>
                <a:gd name="T72" fmla="*/ 1 w 215"/>
                <a:gd name="T73" fmla="*/ 0 h 227"/>
                <a:gd name="T74" fmla="*/ 1 w 215"/>
                <a:gd name="T75" fmla="*/ 0 h 227"/>
                <a:gd name="T76" fmla="*/ 1 w 215"/>
                <a:gd name="T77" fmla="*/ 0 h 227"/>
                <a:gd name="T78" fmla="*/ 1 w 215"/>
                <a:gd name="T79" fmla="*/ 0 h 227"/>
                <a:gd name="T80" fmla="*/ 0 w 215"/>
                <a:gd name="T81" fmla="*/ 0 h 227"/>
                <a:gd name="T82" fmla="*/ 0 w 215"/>
                <a:gd name="T83" fmla="*/ 0 h 227"/>
                <a:gd name="T84" fmla="*/ 0 w 215"/>
                <a:gd name="T85" fmla="*/ 0 h 227"/>
                <a:gd name="T86" fmla="*/ 0 w 215"/>
                <a:gd name="T87" fmla="*/ 0 h 227"/>
                <a:gd name="T88" fmla="*/ 0 w 215"/>
                <a:gd name="T89" fmla="*/ 0 h 227"/>
                <a:gd name="T90" fmla="*/ 0 w 215"/>
                <a:gd name="T91" fmla="*/ 0 h 227"/>
                <a:gd name="T92" fmla="*/ 0 w 215"/>
                <a:gd name="T93" fmla="*/ 0 h 227"/>
                <a:gd name="T94" fmla="*/ 0 w 215"/>
                <a:gd name="T95" fmla="*/ 0 h 227"/>
                <a:gd name="T96" fmla="*/ 0 w 215"/>
                <a:gd name="T97" fmla="*/ 0 h 227"/>
                <a:gd name="T98" fmla="*/ 0 w 215"/>
                <a:gd name="T99" fmla="*/ 0 h 227"/>
                <a:gd name="T100" fmla="*/ 0 w 215"/>
                <a:gd name="T101" fmla="*/ 0 h 227"/>
                <a:gd name="T102" fmla="*/ 0 w 215"/>
                <a:gd name="T103" fmla="*/ 0 h 227"/>
                <a:gd name="T104" fmla="*/ 0 w 215"/>
                <a:gd name="T105" fmla="*/ 0 h 227"/>
                <a:gd name="T106" fmla="*/ 0 w 215"/>
                <a:gd name="T107" fmla="*/ 0 h 227"/>
                <a:gd name="T108" fmla="*/ 0 w 215"/>
                <a:gd name="T109" fmla="*/ 0 h 227"/>
                <a:gd name="T110" fmla="*/ 0 w 215"/>
                <a:gd name="T111" fmla="*/ 0 h 2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5"/>
                <a:gd name="T169" fmla="*/ 0 h 227"/>
                <a:gd name="T170" fmla="*/ 215 w 215"/>
                <a:gd name="T171" fmla="*/ 227 h 2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5" h="227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3"/>
                  </a:lnTo>
                  <a:lnTo>
                    <a:pt x="0" y="144"/>
                  </a:lnTo>
                  <a:lnTo>
                    <a:pt x="1" y="155"/>
                  </a:lnTo>
                  <a:lnTo>
                    <a:pt x="11" y="161"/>
                  </a:lnTo>
                  <a:lnTo>
                    <a:pt x="35" y="161"/>
                  </a:lnTo>
                  <a:lnTo>
                    <a:pt x="49" y="153"/>
                  </a:lnTo>
                  <a:lnTo>
                    <a:pt x="63" y="151"/>
                  </a:lnTo>
                  <a:lnTo>
                    <a:pt x="74" y="161"/>
                  </a:lnTo>
                  <a:lnTo>
                    <a:pt x="85" y="166"/>
                  </a:lnTo>
                  <a:lnTo>
                    <a:pt x="100" y="168"/>
                  </a:lnTo>
                  <a:lnTo>
                    <a:pt x="96" y="185"/>
                  </a:lnTo>
                  <a:lnTo>
                    <a:pt x="101" y="227"/>
                  </a:lnTo>
                  <a:lnTo>
                    <a:pt x="114" y="226"/>
                  </a:lnTo>
                  <a:lnTo>
                    <a:pt x="122" y="225"/>
                  </a:lnTo>
                  <a:lnTo>
                    <a:pt x="125" y="213"/>
                  </a:lnTo>
                  <a:lnTo>
                    <a:pt x="127" y="188"/>
                  </a:lnTo>
                  <a:lnTo>
                    <a:pt x="137" y="175"/>
                  </a:lnTo>
                  <a:lnTo>
                    <a:pt x="137" y="153"/>
                  </a:lnTo>
                  <a:lnTo>
                    <a:pt x="145" y="140"/>
                  </a:lnTo>
                  <a:lnTo>
                    <a:pt x="162" y="133"/>
                  </a:lnTo>
                  <a:lnTo>
                    <a:pt x="193" y="98"/>
                  </a:lnTo>
                  <a:lnTo>
                    <a:pt x="197" y="83"/>
                  </a:lnTo>
                  <a:lnTo>
                    <a:pt x="192" y="59"/>
                  </a:lnTo>
                  <a:lnTo>
                    <a:pt x="212" y="43"/>
                  </a:lnTo>
                  <a:lnTo>
                    <a:pt x="215" y="16"/>
                  </a:lnTo>
                  <a:lnTo>
                    <a:pt x="201" y="4"/>
                  </a:lnTo>
                  <a:lnTo>
                    <a:pt x="192" y="2"/>
                  </a:lnTo>
                  <a:lnTo>
                    <a:pt x="175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5" name="Freeform 70"/>
            <p:cNvSpPr>
              <a:spLocks noChangeAspect="1"/>
            </p:cNvSpPr>
            <p:nvPr/>
          </p:nvSpPr>
          <p:spPr bwMode="auto">
            <a:xfrm>
              <a:off x="807" y="3163"/>
              <a:ext cx="141" cy="125"/>
            </a:xfrm>
            <a:custGeom>
              <a:avLst/>
              <a:gdLst>
                <a:gd name="T0" fmla="*/ 0 w 303"/>
                <a:gd name="T1" fmla="*/ 0 h 277"/>
                <a:gd name="T2" fmla="*/ 0 w 303"/>
                <a:gd name="T3" fmla="*/ 0 h 277"/>
                <a:gd name="T4" fmla="*/ 0 w 303"/>
                <a:gd name="T5" fmla="*/ 0 h 277"/>
                <a:gd name="T6" fmla="*/ 0 w 303"/>
                <a:gd name="T7" fmla="*/ 0 h 277"/>
                <a:gd name="T8" fmla="*/ 0 w 303"/>
                <a:gd name="T9" fmla="*/ 1 h 277"/>
                <a:gd name="T10" fmla="*/ 0 w 303"/>
                <a:gd name="T11" fmla="*/ 1 h 277"/>
                <a:gd name="T12" fmla="*/ 0 w 303"/>
                <a:gd name="T13" fmla="*/ 1 h 277"/>
                <a:gd name="T14" fmla="*/ 0 w 303"/>
                <a:gd name="T15" fmla="*/ 1 h 277"/>
                <a:gd name="T16" fmla="*/ 0 w 303"/>
                <a:gd name="T17" fmla="*/ 1 h 277"/>
                <a:gd name="T18" fmla="*/ 0 w 303"/>
                <a:gd name="T19" fmla="*/ 1 h 277"/>
                <a:gd name="T20" fmla="*/ 0 w 303"/>
                <a:gd name="T21" fmla="*/ 1 h 277"/>
                <a:gd name="T22" fmla="*/ 0 w 303"/>
                <a:gd name="T23" fmla="*/ 1 h 277"/>
                <a:gd name="T24" fmla="*/ 0 w 303"/>
                <a:gd name="T25" fmla="*/ 1 h 277"/>
                <a:gd name="T26" fmla="*/ 0 w 303"/>
                <a:gd name="T27" fmla="*/ 1 h 277"/>
                <a:gd name="T28" fmla="*/ 0 w 303"/>
                <a:gd name="T29" fmla="*/ 1 h 277"/>
                <a:gd name="T30" fmla="*/ 1 w 303"/>
                <a:gd name="T31" fmla="*/ 1 h 277"/>
                <a:gd name="T32" fmla="*/ 1 w 303"/>
                <a:gd name="T33" fmla="*/ 1 h 277"/>
                <a:gd name="T34" fmla="*/ 1 w 303"/>
                <a:gd name="T35" fmla="*/ 1 h 277"/>
                <a:gd name="T36" fmla="*/ 1 w 303"/>
                <a:gd name="T37" fmla="*/ 1 h 277"/>
                <a:gd name="T38" fmla="*/ 1 w 303"/>
                <a:gd name="T39" fmla="*/ 0 h 277"/>
                <a:gd name="T40" fmla="*/ 1 w 303"/>
                <a:gd name="T41" fmla="*/ 0 h 277"/>
                <a:gd name="T42" fmla="*/ 1 w 303"/>
                <a:gd name="T43" fmla="*/ 0 h 277"/>
                <a:gd name="T44" fmla="*/ 1 w 303"/>
                <a:gd name="T45" fmla="*/ 0 h 277"/>
                <a:gd name="T46" fmla="*/ 1 w 303"/>
                <a:gd name="T47" fmla="*/ 0 h 277"/>
                <a:gd name="T48" fmla="*/ 1 w 303"/>
                <a:gd name="T49" fmla="*/ 0 h 277"/>
                <a:gd name="T50" fmla="*/ 1 w 303"/>
                <a:gd name="T51" fmla="*/ 0 h 277"/>
                <a:gd name="T52" fmla="*/ 1 w 303"/>
                <a:gd name="T53" fmla="*/ 0 h 277"/>
                <a:gd name="T54" fmla="*/ 1 w 303"/>
                <a:gd name="T55" fmla="*/ 0 h 277"/>
                <a:gd name="T56" fmla="*/ 1 w 303"/>
                <a:gd name="T57" fmla="*/ 0 h 277"/>
                <a:gd name="T58" fmla="*/ 0 w 303"/>
                <a:gd name="T59" fmla="*/ 0 h 277"/>
                <a:gd name="T60" fmla="*/ 0 w 303"/>
                <a:gd name="T61" fmla="*/ 0 h 277"/>
                <a:gd name="T62" fmla="*/ 0 w 303"/>
                <a:gd name="T63" fmla="*/ 0 h 277"/>
                <a:gd name="T64" fmla="*/ 0 w 303"/>
                <a:gd name="T65" fmla="*/ 0 h 277"/>
                <a:gd name="T66" fmla="*/ 0 w 303"/>
                <a:gd name="T67" fmla="*/ 0 h 277"/>
                <a:gd name="T68" fmla="*/ 0 w 303"/>
                <a:gd name="T69" fmla="*/ 0 h 277"/>
                <a:gd name="T70" fmla="*/ 0 w 303"/>
                <a:gd name="T71" fmla="*/ 0 h 2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3"/>
                <a:gd name="T109" fmla="*/ 0 h 277"/>
                <a:gd name="T110" fmla="*/ 303 w 303"/>
                <a:gd name="T111" fmla="*/ 277 h 2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3" h="277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8"/>
                  </a:lnTo>
                  <a:lnTo>
                    <a:pt x="11" y="221"/>
                  </a:lnTo>
                  <a:lnTo>
                    <a:pt x="0" y="233"/>
                  </a:lnTo>
                  <a:lnTo>
                    <a:pt x="4" y="245"/>
                  </a:lnTo>
                  <a:lnTo>
                    <a:pt x="17" y="245"/>
                  </a:lnTo>
                  <a:lnTo>
                    <a:pt x="22" y="236"/>
                  </a:lnTo>
                  <a:lnTo>
                    <a:pt x="30" y="244"/>
                  </a:lnTo>
                  <a:lnTo>
                    <a:pt x="20" y="251"/>
                  </a:lnTo>
                  <a:lnTo>
                    <a:pt x="24" y="262"/>
                  </a:lnTo>
                  <a:lnTo>
                    <a:pt x="30" y="264"/>
                  </a:lnTo>
                  <a:lnTo>
                    <a:pt x="54" y="268"/>
                  </a:lnTo>
                  <a:lnTo>
                    <a:pt x="58" y="270"/>
                  </a:lnTo>
                  <a:lnTo>
                    <a:pt x="80" y="277"/>
                  </a:lnTo>
                  <a:lnTo>
                    <a:pt x="89" y="273"/>
                  </a:lnTo>
                  <a:lnTo>
                    <a:pt x="108" y="262"/>
                  </a:lnTo>
                  <a:lnTo>
                    <a:pt x="136" y="268"/>
                  </a:lnTo>
                  <a:lnTo>
                    <a:pt x="186" y="268"/>
                  </a:lnTo>
                  <a:lnTo>
                    <a:pt x="214" y="262"/>
                  </a:lnTo>
                  <a:lnTo>
                    <a:pt x="227" y="242"/>
                  </a:lnTo>
                  <a:lnTo>
                    <a:pt x="244" y="233"/>
                  </a:lnTo>
                  <a:lnTo>
                    <a:pt x="249" y="221"/>
                  </a:lnTo>
                  <a:lnTo>
                    <a:pt x="255" y="205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6" name="Freeform 71"/>
            <p:cNvSpPr>
              <a:spLocks noChangeAspect="1"/>
            </p:cNvSpPr>
            <p:nvPr/>
          </p:nvSpPr>
          <p:spPr bwMode="auto">
            <a:xfrm>
              <a:off x="1288" y="3197"/>
              <a:ext cx="67" cy="81"/>
            </a:xfrm>
            <a:custGeom>
              <a:avLst/>
              <a:gdLst>
                <a:gd name="T0" fmla="*/ 0 w 145"/>
                <a:gd name="T1" fmla="*/ 0 h 179"/>
                <a:gd name="T2" fmla="*/ 0 w 145"/>
                <a:gd name="T3" fmla="*/ 0 h 179"/>
                <a:gd name="T4" fmla="*/ 0 w 145"/>
                <a:gd name="T5" fmla="*/ 0 h 179"/>
                <a:gd name="T6" fmla="*/ 0 w 145"/>
                <a:gd name="T7" fmla="*/ 0 h 179"/>
                <a:gd name="T8" fmla="*/ 0 w 145"/>
                <a:gd name="T9" fmla="*/ 1 h 179"/>
                <a:gd name="T10" fmla="*/ 0 w 145"/>
                <a:gd name="T11" fmla="*/ 1 h 179"/>
                <a:gd name="T12" fmla="*/ 0 w 145"/>
                <a:gd name="T13" fmla="*/ 0 h 179"/>
                <a:gd name="T14" fmla="*/ 0 w 145"/>
                <a:gd name="T15" fmla="*/ 0 h 179"/>
                <a:gd name="T16" fmla="*/ 0 w 145"/>
                <a:gd name="T17" fmla="*/ 0 h 179"/>
                <a:gd name="T18" fmla="*/ 0 w 145"/>
                <a:gd name="T19" fmla="*/ 0 h 179"/>
                <a:gd name="T20" fmla="*/ 0 w 145"/>
                <a:gd name="T21" fmla="*/ 0 h 179"/>
                <a:gd name="T22" fmla="*/ 0 w 145"/>
                <a:gd name="T23" fmla="*/ 0 h 179"/>
                <a:gd name="T24" fmla="*/ 0 w 145"/>
                <a:gd name="T25" fmla="*/ 0 h 179"/>
                <a:gd name="T26" fmla="*/ 0 w 145"/>
                <a:gd name="T27" fmla="*/ 0 h 179"/>
                <a:gd name="T28" fmla="*/ 0 w 145"/>
                <a:gd name="T29" fmla="*/ 0 h 179"/>
                <a:gd name="T30" fmla="*/ 0 w 145"/>
                <a:gd name="T31" fmla="*/ 0 h 179"/>
                <a:gd name="T32" fmla="*/ 0 w 145"/>
                <a:gd name="T33" fmla="*/ 0 h 179"/>
                <a:gd name="T34" fmla="*/ 0 w 145"/>
                <a:gd name="T35" fmla="*/ 0 h 179"/>
                <a:gd name="T36" fmla="*/ 0 w 145"/>
                <a:gd name="T37" fmla="*/ 0 h 179"/>
                <a:gd name="T38" fmla="*/ 0 w 145"/>
                <a:gd name="T39" fmla="*/ 0 h 179"/>
                <a:gd name="T40" fmla="*/ 0 w 145"/>
                <a:gd name="T41" fmla="*/ 0 h 179"/>
                <a:gd name="T42" fmla="*/ 0 w 145"/>
                <a:gd name="T43" fmla="*/ 0 h 179"/>
                <a:gd name="T44" fmla="*/ 0 w 145"/>
                <a:gd name="T45" fmla="*/ 0 h 179"/>
                <a:gd name="T46" fmla="*/ 0 w 145"/>
                <a:gd name="T47" fmla="*/ 0 h 179"/>
                <a:gd name="T48" fmla="*/ 0 w 145"/>
                <a:gd name="T49" fmla="*/ 0 h 179"/>
                <a:gd name="T50" fmla="*/ 0 w 145"/>
                <a:gd name="T51" fmla="*/ 0 h 179"/>
                <a:gd name="T52" fmla="*/ 0 w 145"/>
                <a:gd name="T53" fmla="*/ 0 h 179"/>
                <a:gd name="T54" fmla="*/ 0 w 145"/>
                <a:gd name="T55" fmla="*/ 0 h 179"/>
                <a:gd name="T56" fmla="*/ 0 w 145"/>
                <a:gd name="T57" fmla="*/ 0 h 179"/>
                <a:gd name="T58" fmla="*/ 0 w 145"/>
                <a:gd name="T59" fmla="*/ 0 h 179"/>
                <a:gd name="T60" fmla="*/ 0 w 145"/>
                <a:gd name="T61" fmla="*/ 0 h 179"/>
                <a:gd name="T62" fmla="*/ 0 w 145"/>
                <a:gd name="T63" fmla="*/ 0 h 179"/>
                <a:gd name="T64" fmla="*/ 0 w 145"/>
                <a:gd name="T65" fmla="*/ 0 h 179"/>
                <a:gd name="T66" fmla="*/ 0 w 145"/>
                <a:gd name="T67" fmla="*/ 0 h 179"/>
                <a:gd name="T68" fmla="*/ 0 w 145"/>
                <a:gd name="T69" fmla="*/ 0 h 179"/>
                <a:gd name="T70" fmla="*/ 0 w 145"/>
                <a:gd name="T71" fmla="*/ 0 h 179"/>
                <a:gd name="T72" fmla="*/ 0 w 145"/>
                <a:gd name="T73" fmla="*/ 0 h 179"/>
                <a:gd name="T74" fmla="*/ 0 w 145"/>
                <a:gd name="T75" fmla="*/ 0 h 179"/>
                <a:gd name="T76" fmla="*/ 0 w 145"/>
                <a:gd name="T77" fmla="*/ 0 h 179"/>
                <a:gd name="T78" fmla="*/ 0 w 145"/>
                <a:gd name="T79" fmla="*/ 0 h 179"/>
                <a:gd name="T80" fmla="*/ 0 w 145"/>
                <a:gd name="T81" fmla="*/ 0 h 179"/>
                <a:gd name="T82" fmla="*/ 0 w 145"/>
                <a:gd name="T83" fmla="*/ 0 h 179"/>
                <a:gd name="T84" fmla="*/ 0 w 145"/>
                <a:gd name="T85" fmla="*/ 0 h 179"/>
                <a:gd name="T86" fmla="*/ 0 w 145"/>
                <a:gd name="T87" fmla="*/ 0 h 179"/>
                <a:gd name="T88" fmla="*/ 0 w 145"/>
                <a:gd name="T89" fmla="*/ 0 h 179"/>
                <a:gd name="T90" fmla="*/ 0 w 145"/>
                <a:gd name="T91" fmla="*/ 0 h 179"/>
                <a:gd name="T92" fmla="*/ 0 w 145"/>
                <a:gd name="T93" fmla="*/ 0 h 179"/>
                <a:gd name="T94" fmla="*/ 0 w 145"/>
                <a:gd name="T95" fmla="*/ 0 h 179"/>
                <a:gd name="T96" fmla="*/ 0 w 145"/>
                <a:gd name="T97" fmla="*/ 0 h 179"/>
                <a:gd name="T98" fmla="*/ 0 w 145"/>
                <a:gd name="T99" fmla="*/ 0 h 179"/>
                <a:gd name="T100" fmla="*/ 0 w 145"/>
                <a:gd name="T101" fmla="*/ 0 h 179"/>
                <a:gd name="T102" fmla="*/ 0 w 145"/>
                <a:gd name="T103" fmla="*/ 0 h 179"/>
                <a:gd name="T104" fmla="*/ 0 w 145"/>
                <a:gd name="T105" fmla="*/ 0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5"/>
                <a:gd name="T160" fmla="*/ 0 h 179"/>
                <a:gd name="T161" fmla="*/ 145 w 145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5" h="179">
                  <a:moveTo>
                    <a:pt x="11" y="153"/>
                  </a:moveTo>
                  <a:lnTo>
                    <a:pt x="19" y="166"/>
                  </a:lnTo>
                  <a:lnTo>
                    <a:pt x="35" y="166"/>
                  </a:lnTo>
                  <a:lnTo>
                    <a:pt x="50" y="170"/>
                  </a:lnTo>
                  <a:lnTo>
                    <a:pt x="61" y="179"/>
                  </a:lnTo>
                  <a:lnTo>
                    <a:pt x="73" y="179"/>
                  </a:lnTo>
                  <a:lnTo>
                    <a:pt x="65" y="168"/>
                  </a:lnTo>
                  <a:lnTo>
                    <a:pt x="71" y="153"/>
                  </a:lnTo>
                  <a:lnTo>
                    <a:pt x="78" y="136"/>
                  </a:lnTo>
                  <a:lnTo>
                    <a:pt x="82" y="117"/>
                  </a:lnTo>
                  <a:lnTo>
                    <a:pt x="99" y="106"/>
                  </a:lnTo>
                  <a:lnTo>
                    <a:pt x="113" y="98"/>
                  </a:lnTo>
                  <a:lnTo>
                    <a:pt x="112" y="87"/>
                  </a:lnTo>
                  <a:lnTo>
                    <a:pt x="112" y="69"/>
                  </a:lnTo>
                  <a:lnTo>
                    <a:pt x="115" y="61"/>
                  </a:lnTo>
                  <a:lnTo>
                    <a:pt x="128" y="59"/>
                  </a:lnTo>
                  <a:lnTo>
                    <a:pt x="134" y="63"/>
                  </a:lnTo>
                  <a:lnTo>
                    <a:pt x="145" y="50"/>
                  </a:lnTo>
                  <a:lnTo>
                    <a:pt x="141" y="39"/>
                  </a:lnTo>
                  <a:lnTo>
                    <a:pt x="134" y="37"/>
                  </a:lnTo>
                  <a:lnTo>
                    <a:pt x="121" y="37"/>
                  </a:lnTo>
                  <a:lnTo>
                    <a:pt x="115" y="37"/>
                  </a:lnTo>
                  <a:lnTo>
                    <a:pt x="112" y="20"/>
                  </a:lnTo>
                  <a:lnTo>
                    <a:pt x="113" y="4"/>
                  </a:lnTo>
                  <a:lnTo>
                    <a:pt x="104" y="0"/>
                  </a:lnTo>
                  <a:lnTo>
                    <a:pt x="100" y="6"/>
                  </a:lnTo>
                  <a:lnTo>
                    <a:pt x="78" y="2"/>
                  </a:lnTo>
                  <a:lnTo>
                    <a:pt x="73" y="7"/>
                  </a:lnTo>
                  <a:lnTo>
                    <a:pt x="78" y="22"/>
                  </a:lnTo>
                  <a:lnTo>
                    <a:pt x="76" y="37"/>
                  </a:lnTo>
                  <a:lnTo>
                    <a:pt x="67" y="26"/>
                  </a:lnTo>
                  <a:lnTo>
                    <a:pt x="63" y="17"/>
                  </a:lnTo>
                  <a:lnTo>
                    <a:pt x="50" y="19"/>
                  </a:lnTo>
                  <a:lnTo>
                    <a:pt x="45" y="28"/>
                  </a:lnTo>
                  <a:lnTo>
                    <a:pt x="41" y="32"/>
                  </a:lnTo>
                  <a:lnTo>
                    <a:pt x="41" y="45"/>
                  </a:lnTo>
                  <a:lnTo>
                    <a:pt x="39" y="43"/>
                  </a:lnTo>
                  <a:lnTo>
                    <a:pt x="28" y="26"/>
                  </a:lnTo>
                  <a:lnTo>
                    <a:pt x="22" y="20"/>
                  </a:lnTo>
                  <a:lnTo>
                    <a:pt x="15" y="24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7" y="43"/>
                  </a:lnTo>
                  <a:lnTo>
                    <a:pt x="7" y="56"/>
                  </a:lnTo>
                  <a:lnTo>
                    <a:pt x="15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0" y="96"/>
                  </a:lnTo>
                  <a:lnTo>
                    <a:pt x="2" y="106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15" y="142"/>
                  </a:lnTo>
                  <a:lnTo>
                    <a:pt x="11" y="15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7" name="Freeform 72"/>
            <p:cNvSpPr>
              <a:spLocks noChangeAspect="1"/>
            </p:cNvSpPr>
            <p:nvPr/>
          </p:nvSpPr>
          <p:spPr bwMode="auto">
            <a:xfrm>
              <a:off x="1301" y="3173"/>
              <a:ext cx="51" cy="30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68"/>
                <a:gd name="T50" fmla="*/ 109 w 109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68">
                  <a:moveTo>
                    <a:pt x="0" y="66"/>
                  </a:moveTo>
                  <a:lnTo>
                    <a:pt x="9" y="68"/>
                  </a:lnTo>
                  <a:lnTo>
                    <a:pt x="20" y="60"/>
                  </a:lnTo>
                  <a:lnTo>
                    <a:pt x="31" y="47"/>
                  </a:lnTo>
                  <a:lnTo>
                    <a:pt x="61" y="47"/>
                  </a:lnTo>
                  <a:lnTo>
                    <a:pt x="87" y="42"/>
                  </a:lnTo>
                  <a:lnTo>
                    <a:pt x="102" y="30"/>
                  </a:lnTo>
                  <a:lnTo>
                    <a:pt x="107" y="15"/>
                  </a:lnTo>
                  <a:lnTo>
                    <a:pt x="109" y="0"/>
                  </a:lnTo>
                  <a:lnTo>
                    <a:pt x="89" y="9"/>
                  </a:lnTo>
                  <a:lnTo>
                    <a:pt x="52" y="26"/>
                  </a:lnTo>
                  <a:lnTo>
                    <a:pt x="42" y="28"/>
                  </a:lnTo>
                  <a:lnTo>
                    <a:pt x="31" y="36"/>
                  </a:lnTo>
                  <a:lnTo>
                    <a:pt x="9" y="40"/>
                  </a:lnTo>
                  <a:lnTo>
                    <a:pt x="0" y="45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8" name="Freeform 73"/>
            <p:cNvSpPr>
              <a:spLocks noChangeAspect="1"/>
            </p:cNvSpPr>
            <p:nvPr/>
          </p:nvSpPr>
          <p:spPr bwMode="auto">
            <a:xfrm>
              <a:off x="1321" y="3240"/>
              <a:ext cx="28" cy="33"/>
            </a:xfrm>
            <a:custGeom>
              <a:avLst/>
              <a:gdLst>
                <a:gd name="T0" fmla="*/ 1 w 47"/>
                <a:gd name="T1" fmla="*/ 0 h 57"/>
                <a:gd name="T2" fmla="*/ 1 w 47"/>
                <a:gd name="T3" fmla="*/ 1 h 57"/>
                <a:gd name="T4" fmla="*/ 1 w 47"/>
                <a:gd name="T5" fmla="*/ 1 h 57"/>
                <a:gd name="T6" fmla="*/ 1 w 47"/>
                <a:gd name="T7" fmla="*/ 1 h 57"/>
                <a:gd name="T8" fmla="*/ 1 w 47"/>
                <a:gd name="T9" fmla="*/ 1 h 57"/>
                <a:gd name="T10" fmla="*/ 1 w 47"/>
                <a:gd name="T11" fmla="*/ 1 h 57"/>
                <a:gd name="T12" fmla="*/ 1 w 47"/>
                <a:gd name="T13" fmla="*/ 1 h 57"/>
                <a:gd name="T14" fmla="*/ 1 w 47"/>
                <a:gd name="T15" fmla="*/ 1 h 57"/>
                <a:gd name="T16" fmla="*/ 0 w 47"/>
                <a:gd name="T17" fmla="*/ 1 h 57"/>
                <a:gd name="T18" fmla="*/ 1 w 47"/>
                <a:gd name="T19" fmla="*/ 1 h 57"/>
                <a:gd name="T20" fmla="*/ 1 w 4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7"/>
                <a:gd name="T35" fmla="*/ 47 w 4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7">
                  <a:moveTo>
                    <a:pt x="15" y="0"/>
                  </a:moveTo>
                  <a:lnTo>
                    <a:pt x="45" y="20"/>
                  </a:lnTo>
                  <a:lnTo>
                    <a:pt x="47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15" y="55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9" name="Freeform 74"/>
            <p:cNvSpPr>
              <a:spLocks noChangeAspect="1"/>
            </p:cNvSpPr>
            <p:nvPr/>
          </p:nvSpPr>
          <p:spPr bwMode="auto">
            <a:xfrm>
              <a:off x="1355" y="3241"/>
              <a:ext cx="32" cy="37"/>
            </a:xfrm>
            <a:custGeom>
              <a:avLst/>
              <a:gdLst>
                <a:gd name="T0" fmla="*/ 0 w 69"/>
                <a:gd name="T1" fmla="*/ 0 h 83"/>
                <a:gd name="T2" fmla="*/ 0 w 69"/>
                <a:gd name="T3" fmla="*/ 0 h 83"/>
                <a:gd name="T4" fmla="*/ 0 w 69"/>
                <a:gd name="T5" fmla="*/ 0 h 83"/>
                <a:gd name="T6" fmla="*/ 0 w 69"/>
                <a:gd name="T7" fmla="*/ 0 h 83"/>
                <a:gd name="T8" fmla="*/ 0 w 69"/>
                <a:gd name="T9" fmla="*/ 0 h 83"/>
                <a:gd name="T10" fmla="*/ 0 w 69"/>
                <a:gd name="T11" fmla="*/ 0 h 83"/>
                <a:gd name="T12" fmla="*/ 0 w 69"/>
                <a:gd name="T13" fmla="*/ 0 h 83"/>
                <a:gd name="T14" fmla="*/ 0 w 69"/>
                <a:gd name="T15" fmla="*/ 0 h 83"/>
                <a:gd name="T16" fmla="*/ 0 w 69"/>
                <a:gd name="T17" fmla="*/ 0 h 83"/>
                <a:gd name="T18" fmla="*/ 0 w 69"/>
                <a:gd name="T19" fmla="*/ 0 h 83"/>
                <a:gd name="T20" fmla="*/ 0 w 69"/>
                <a:gd name="T21" fmla="*/ 0 h 83"/>
                <a:gd name="T22" fmla="*/ 0 w 69"/>
                <a:gd name="T23" fmla="*/ 0 h 83"/>
                <a:gd name="T24" fmla="*/ 0 w 69"/>
                <a:gd name="T25" fmla="*/ 0 h 83"/>
                <a:gd name="T26" fmla="*/ 0 w 69"/>
                <a:gd name="T27" fmla="*/ 0 h 83"/>
                <a:gd name="T28" fmla="*/ 0 w 69"/>
                <a:gd name="T29" fmla="*/ 0 h 83"/>
                <a:gd name="T30" fmla="*/ 0 w 69"/>
                <a:gd name="T31" fmla="*/ 0 h 83"/>
                <a:gd name="T32" fmla="*/ 0 w 69"/>
                <a:gd name="T33" fmla="*/ 0 h 83"/>
                <a:gd name="T34" fmla="*/ 0 w 69"/>
                <a:gd name="T35" fmla="*/ 0 h 83"/>
                <a:gd name="T36" fmla="*/ 0 w 69"/>
                <a:gd name="T37" fmla="*/ 0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83"/>
                <a:gd name="T59" fmla="*/ 69 w 69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83">
                  <a:moveTo>
                    <a:pt x="65" y="0"/>
                  </a:moveTo>
                  <a:lnTo>
                    <a:pt x="69" y="4"/>
                  </a:lnTo>
                  <a:lnTo>
                    <a:pt x="65" y="9"/>
                  </a:lnTo>
                  <a:lnTo>
                    <a:pt x="69" y="18"/>
                  </a:lnTo>
                  <a:lnTo>
                    <a:pt x="64" y="29"/>
                  </a:lnTo>
                  <a:lnTo>
                    <a:pt x="54" y="37"/>
                  </a:lnTo>
                  <a:lnTo>
                    <a:pt x="58" y="46"/>
                  </a:lnTo>
                  <a:lnTo>
                    <a:pt x="54" y="54"/>
                  </a:lnTo>
                  <a:lnTo>
                    <a:pt x="58" y="63"/>
                  </a:lnTo>
                  <a:lnTo>
                    <a:pt x="45" y="83"/>
                  </a:lnTo>
                  <a:lnTo>
                    <a:pt x="16" y="63"/>
                  </a:lnTo>
                  <a:lnTo>
                    <a:pt x="0" y="52"/>
                  </a:lnTo>
                  <a:lnTo>
                    <a:pt x="9" y="46"/>
                  </a:lnTo>
                  <a:lnTo>
                    <a:pt x="9" y="33"/>
                  </a:lnTo>
                  <a:lnTo>
                    <a:pt x="27" y="22"/>
                  </a:lnTo>
                  <a:lnTo>
                    <a:pt x="36" y="26"/>
                  </a:lnTo>
                  <a:lnTo>
                    <a:pt x="45" y="22"/>
                  </a:lnTo>
                  <a:lnTo>
                    <a:pt x="60" y="1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0" name="Freeform 75"/>
            <p:cNvSpPr>
              <a:spLocks noChangeAspect="1"/>
            </p:cNvSpPr>
            <p:nvPr/>
          </p:nvSpPr>
          <p:spPr bwMode="auto">
            <a:xfrm>
              <a:off x="1336" y="3261"/>
              <a:ext cx="28" cy="34"/>
            </a:xfrm>
            <a:custGeom>
              <a:avLst/>
              <a:gdLst>
                <a:gd name="T0" fmla="*/ 0 w 28"/>
                <a:gd name="T1" fmla="*/ 0 h 35"/>
                <a:gd name="T2" fmla="*/ 19 w 28"/>
                <a:gd name="T3" fmla="*/ 6 h 35"/>
                <a:gd name="T4" fmla="*/ 26 w 28"/>
                <a:gd name="T5" fmla="*/ 15 h 35"/>
                <a:gd name="T6" fmla="*/ 28 w 28"/>
                <a:gd name="T7" fmla="*/ 21 h 35"/>
                <a:gd name="T8" fmla="*/ 19 w 28"/>
                <a:gd name="T9" fmla="*/ 28 h 35"/>
                <a:gd name="T10" fmla="*/ 5 w 28"/>
                <a:gd name="T11" fmla="*/ 22 h 35"/>
                <a:gd name="T12" fmla="*/ 2 w 28"/>
                <a:gd name="T13" fmla="*/ 17 h 35"/>
                <a:gd name="T14" fmla="*/ 0 w 28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5"/>
                <a:gd name="T26" fmla="*/ 28 w 28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5">
                  <a:moveTo>
                    <a:pt x="0" y="0"/>
                  </a:moveTo>
                  <a:lnTo>
                    <a:pt x="19" y="6"/>
                  </a:lnTo>
                  <a:lnTo>
                    <a:pt x="26" y="15"/>
                  </a:lnTo>
                  <a:lnTo>
                    <a:pt x="28" y="28"/>
                  </a:lnTo>
                  <a:lnTo>
                    <a:pt x="19" y="35"/>
                  </a:lnTo>
                  <a:lnTo>
                    <a:pt x="5" y="29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" name="Freeform 76"/>
            <p:cNvSpPr>
              <a:spLocks noChangeAspect="1"/>
            </p:cNvSpPr>
            <p:nvPr/>
          </p:nvSpPr>
          <p:spPr bwMode="auto">
            <a:xfrm>
              <a:off x="1420" y="3240"/>
              <a:ext cx="28" cy="48"/>
            </a:xfrm>
            <a:custGeom>
              <a:avLst/>
              <a:gdLst>
                <a:gd name="T0" fmla="*/ 262 w 16"/>
                <a:gd name="T1" fmla="*/ 0 h 29"/>
                <a:gd name="T2" fmla="*/ 0 w 16"/>
                <a:gd name="T3" fmla="*/ 164 h 29"/>
                <a:gd name="T4" fmla="*/ 0 w 16"/>
                <a:gd name="T5" fmla="*/ 685 h 29"/>
                <a:gd name="T6" fmla="*/ 542 w 16"/>
                <a:gd name="T7" fmla="*/ 983 h 29"/>
                <a:gd name="T8" fmla="*/ 801 w 16"/>
                <a:gd name="T9" fmla="*/ 535 h 29"/>
                <a:gd name="T10" fmla="*/ 262 w 16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9"/>
                <a:gd name="T20" fmla="*/ 16 w 1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9">
                  <a:moveTo>
                    <a:pt x="5" y="0"/>
                  </a:moveTo>
                  <a:lnTo>
                    <a:pt x="0" y="5"/>
                  </a:lnTo>
                  <a:lnTo>
                    <a:pt x="0" y="20"/>
                  </a:lnTo>
                  <a:lnTo>
                    <a:pt x="11" y="29"/>
                  </a:lnTo>
                  <a:lnTo>
                    <a:pt x="16" y="1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" name="Freeform 77"/>
            <p:cNvSpPr>
              <a:spLocks noChangeAspect="1"/>
            </p:cNvSpPr>
            <p:nvPr/>
          </p:nvSpPr>
          <p:spPr bwMode="auto">
            <a:xfrm>
              <a:off x="1380" y="3284"/>
              <a:ext cx="32" cy="27"/>
            </a:xfrm>
            <a:custGeom>
              <a:avLst/>
              <a:gdLst>
                <a:gd name="T0" fmla="*/ 16 w 24"/>
                <a:gd name="T1" fmla="*/ 0 h 22"/>
                <a:gd name="T2" fmla="*/ 0 w 24"/>
                <a:gd name="T3" fmla="*/ 17 h 22"/>
                <a:gd name="T4" fmla="*/ 16 w 24"/>
                <a:gd name="T5" fmla="*/ 61 h 22"/>
                <a:gd name="T6" fmla="*/ 113 w 24"/>
                <a:gd name="T7" fmla="*/ 92 h 22"/>
                <a:gd name="T8" fmla="*/ 180 w 24"/>
                <a:gd name="T9" fmla="*/ 58 h 22"/>
                <a:gd name="T10" fmla="*/ 16 w 2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" name="Freeform 78"/>
            <p:cNvSpPr>
              <a:spLocks noChangeAspect="1"/>
            </p:cNvSpPr>
            <p:nvPr/>
          </p:nvSpPr>
          <p:spPr bwMode="auto">
            <a:xfrm>
              <a:off x="1198" y="3272"/>
              <a:ext cx="240" cy="308"/>
            </a:xfrm>
            <a:custGeom>
              <a:avLst/>
              <a:gdLst>
                <a:gd name="T0" fmla="*/ 1 w 512"/>
                <a:gd name="T1" fmla="*/ 0 h 684"/>
                <a:gd name="T2" fmla="*/ 1 w 512"/>
                <a:gd name="T3" fmla="*/ 0 h 684"/>
                <a:gd name="T4" fmla="*/ 1 w 512"/>
                <a:gd name="T5" fmla="*/ 0 h 684"/>
                <a:gd name="T6" fmla="*/ 1 w 512"/>
                <a:gd name="T7" fmla="*/ 0 h 684"/>
                <a:gd name="T8" fmla="*/ 1 w 512"/>
                <a:gd name="T9" fmla="*/ 0 h 684"/>
                <a:gd name="T10" fmla="*/ 1 w 512"/>
                <a:gd name="T11" fmla="*/ 0 h 684"/>
                <a:gd name="T12" fmla="*/ 0 w 512"/>
                <a:gd name="T13" fmla="*/ 0 h 684"/>
                <a:gd name="T14" fmla="*/ 0 w 512"/>
                <a:gd name="T15" fmla="*/ 0 h 684"/>
                <a:gd name="T16" fmla="*/ 0 w 512"/>
                <a:gd name="T17" fmla="*/ 0 h 684"/>
                <a:gd name="T18" fmla="*/ 0 w 512"/>
                <a:gd name="T19" fmla="*/ 0 h 684"/>
                <a:gd name="T20" fmla="*/ 0 w 512"/>
                <a:gd name="T21" fmla="*/ 1 h 684"/>
                <a:gd name="T22" fmla="*/ 0 w 512"/>
                <a:gd name="T23" fmla="*/ 1 h 684"/>
                <a:gd name="T24" fmla="*/ 0 w 512"/>
                <a:gd name="T25" fmla="*/ 1 h 684"/>
                <a:gd name="T26" fmla="*/ 0 w 512"/>
                <a:gd name="T27" fmla="*/ 1 h 684"/>
                <a:gd name="T28" fmla="*/ 0 w 512"/>
                <a:gd name="T29" fmla="*/ 1 h 684"/>
                <a:gd name="T30" fmla="*/ 0 w 512"/>
                <a:gd name="T31" fmla="*/ 1 h 684"/>
                <a:gd name="T32" fmla="*/ 0 w 512"/>
                <a:gd name="T33" fmla="*/ 2 h 684"/>
                <a:gd name="T34" fmla="*/ 0 w 512"/>
                <a:gd name="T35" fmla="*/ 2 h 684"/>
                <a:gd name="T36" fmla="*/ 0 w 512"/>
                <a:gd name="T37" fmla="*/ 2 h 684"/>
                <a:gd name="T38" fmla="*/ 0 w 512"/>
                <a:gd name="T39" fmla="*/ 2 h 684"/>
                <a:gd name="T40" fmla="*/ 0 w 512"/>
                <a:gd name="T41" fmla="*/ 2 h 684"/>
                <a:gd name="T42" fmla="*/ 0 w 512"/>
                <a:gd name="T43" fmla="*/ 2 h 684"/>
                <a:gd name="T44" fmla="*/ 0 w 512"/>
                <a:gd name="T45" fmla="*/ 2 h 684"/>
                <a:gd name="T46" fmla="*/ 0 w 512"/>
                <a:gd name="T47" fmla="*/ 2 h 684"/>
                <a:gd name="T48" fmla="*/ 0 w 512"/>
                <a:gd name="T49" fmla="*/ 2 h 684"/>
                <a:gd name="T50" fmla="*/ 0 w 512"/>
                <a:gd name="T51" fmla="*/ 2 h 684"/>
                <a:gd name="T52" fmla="*/ 0 w 512"/>
                <a:gd name="T53" fmla="*/ 2 h 684"/>
                <a:gd name="T54" fmla="*/ 1 w 512"/>
                <a:gd name="T55" fmla="*/ 2 h 684"/>
                <a:gd name="T56" fmla="*/ 1 w 512"/>
                <a:gd name="T57" fmla="*/ 2 h 684"/>
                <a:gd name="T58" fmla="*/ 1 w 512"/>
                <a:gd name="T59" fmla="*/ 2 h 684"/>
                <a:gd name="T60" fmla="*/ 1 w 512"/>
                <a:gd name="T61" fmla="*/ 2 h 684"/>
                <a:gd name="T62" fmla="*/ 2 w 512"/>
                <a:gd name="T63" fmla="*/ 2 h 684"/>
                <a:gd name="T64" fmla="*/ 2 w 512"/>
                <a:gd name="T65" fmla="*/ 3 h 684"/>
                <a:gd name="T66" fmla="*/ 2 w 512"/>
                <a:gd name="T67" fmla="*/ 2 h 684"/>
                <a:gd name="T68" fmla="*/ 2 w 512"/>
                <a:gd name="T69" fmla="*/ 2 h 684"/>
                <a:gd name="T70" fmla="*/ 2 w 512"/>
                <a:gd name="T71" fmla="*/ 2 h 684"/>
                <a:gd name="T72" fmla="*/ 2 w 512"/>
                <a:gd name="T73" fmla="*/ 2 h 684"/>
                <a:gd name="T74" fmla="*/ 2 w 512"/>
                <a:gd name="T75" fmla="*/ 2 h 684"/>
                <a:gd name="T76" fmla="*/ 2 w 512"/>
                <a:gd name="T77" fmla="*/ 2 h 684"/>
                <a:gd name="T78" fmla="*/ 2 w 512"/>
                <a:gd name="T79" fmla="*/ 1 h 684"/>
                <a:gd name="T80" fmla="*/ 2 w 512"/>
                <a:gd name="T81" fmla="*/ 1 h 684"/>
                <a:gd name="T82" fmla="*/ 2 w 512"/>
                <a:gd name="T83" fmla="*/ 1 h 684"/>
                <a:gd name="T84" fmla="*/ 2 w 512"/>
                <a:gd name="T85" fmla="*/ 1 h 684"/>
                <a:gd name="T86" fmla="*/ 2 w 512"/>
                <a:gd name="T87" fmla="*/ 1 h 684"/>
                <a:gd name="T88" fmla="*/ 2 w 512"/>
                <a:gd name="T89" fmla="*/ 1 h 684"/>
                <a:gd name="T90" fmla="*/ 2 w 512"/>
                <a:gd name="T91" fmla="*/ 0 h 684"/>
                <a:gd name="T92" fmla="*/ 2 w 512"/>
                <a:gd name="T93" fmla="*/ 0 h 684"/>
                <a:gd name="T94" fmla="*/ 2 w 512"/>
                <a:gd name="T95" fmla="*/ 0 h 684"/>
                <a:gd name="T96" fmla="*/ 1 w 512"/>
                <a:gd name="T97" fmla="*/ 0 h 684"/>
                <a:gd name="T98" fmla="*/ 1 w 512"/>
                <a:gd name="T99" fmla="*/ 0 h 684"/>
                <a:gd name="T100" fmla="*/ 1 w 512"/>
                <a:gd name="T101" fmla="*/ 0 h 684"/>
                <a:gd name="T102" fmla="*/ 1 w 512"/>
                <a:gd name="T103" fmla="*/ 0 h 684"/>
                <a:gd name="T104" fmla="*/ 1 w 512"/>
                <a:gd name="T105" fmla="*/ 0 h 6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684"/>
                <a:gd name="T161" fmla="*/ 512 w 512"/>
                <a:gd name="T162" fmla="*/ 684 h 6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684">
                  <a:moveTo>
                    <a:pt x="212" y="0"/>
                  </a:moveTo>
                  <a:lnTo>
                    <a:pt x="201" y="7"/>
                  </a:lnTo>
                  <a:lnTo>
                    <a:pt x="201" y="15"/>
                  </a:lnTo>
                  <a:lnTo>
                    <a:pt x="203" y="22"/>
                  </a:lnTo>
                  <a:lnTo>
                    <a:pt x="205" y="33"/>
                  </a:lnTo>
                  <a:lnTo>
                    <a:pt x="207" y="48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203" y="72"/>
                  </a:lnTo>
                  <a:lnTo>
                    <a:pt x="218" y="85"/>
                  </a:lnTo>
                  <a:lnTo>
                    <a:pt x="227" y="87"/>
                  </a:lnTo>
                  <a:lnTo>
                    <a:pt x="231" y="107"/>
                  </a:lnTo>
                  <a:lnTo>
                    <a:pt x="210" y="102"/>
                  </a:lnTo>
                  <a:lnTo>
                    <a:pt x="199" y="91"/>
                  </a:lnTo>
                  <a:lnTo>
                    <a:pt x="190" y="96"/>
                  </a:lnTo>
                  <a:lnTo>
                    <a:pt x="173" y="117"/>
                  </a:lnTo>
                  <a:lnTo>
                    <a:pt x="166" y="124"/>
                  </a:lnTo>
                  <a:lnTo>
                    <a:pt x="158" y="122"/>
                  </a:lnTo>
                  <a:lnTo>
                    <a:pt x="157" y="113"/>
                  </a:lnTo>
                  <a:lnTo>
                    <a:pt x="151" y="106"/>
                  </a:lnTo>
                  <a:lnTo>
                    <a:pt x="136" y="100"/>
                  </a:lnTo>
                  <a:lnTo>
                    <a:pt x="114" y="100"/>
                  </a:lnTo>
                  <a:lnTo>
                    <a:pt x="107" y="109"/>
                  </a:lnTo>
                  <a:lnTo>
                    <a:pt x="95" y="122"/>
                  </a:lnTo>
                  <a:lnTo>
                    <a:pt x="105" y="131"/>
                  </a:lnTo>
                  <a:lnTo>
                    <a:pt x="105" y="148"/>
                  </a:lnTo>
                  <a:lnTo>
                    <a:pt x="103" y="157"/>
                  </a:lnTo>
                  <a:lnTo>
                    <a:pt x="99" y="165"/>
                  </a:lnTo>
                  <a:lnTo>
                    <a:pt x="86" y="174"/>
                  </a:lnTo>
                  <a:lnTo>
                    <a:pt x="82" y="176"/>
                  </a:lnTo>
                  <a:lnTo>
                    <a:pt x="84" y="189"/>
                  </a:lnTo>
                  <a:lnTo>
                    <a:pt x="90" y="198"/>
                  </a:lnTo>
                  <a:lnTo>
                    <a:pt x="86" y="209"/>
                  </a:lnTo>
                  <a:lnTo>
                    <a:pt x="77" y="222"/>
                  </a:lnTo>
                  <a:lnTo>
                    <a:pt x="66" y="235"/>
                  </a:lnTo>
                  <a:lnTo>
                    <a:pt x="58" y="244"/>
                  </a:lnTo>
                  <a:lnTo>
                    <a:pt x="45" y="254"/>
                  </a:lnTo>
                  <a:lnTo>
                    <a:pt x="35" y="257"/>
                  </a:lnTo>
                  <a:lnTo>
                    <a:pt x="28" y="272"/>
                  </a:lnTo>
                  <a:lnTo>
                    <a:pt x="26" y="294"/>
                  </a:lnTo>
                  <a:lnTo>
                    <a:pt x="19" y="307"/>
                  </a:lnTo>
                  <a:lnTo>
                    <a:pt x="19" y="326"/>
                  </a:lnTo>
                  <a:lnTo>
                    <a:pt x="11" y="335"/>
                  </a:lnTo>
                  <a:lnTo>
                    <a:pt x="9" y="341"/>
                  </a:lnTo>
                  <a:lnTo>
                    <a:pt x="15" y="350"/>
                  </a:lnTo>
                  <a:lnTo>
                    <a:pt x="19" y="365"/>
                  </a:lnTo>
                  <a:lnTo>
                    <a:pt x="28" y="378"/>
                  </a:lnTo>
                  <a:lnTo>
                    <a:pt x="2" y="400"/>
                  </a:lnTo>
                  <a:lnTo>
                    <a:pt x="7" y="413"/>
                  </a:lnTo>
                  <a:lnTo>
                    <a:pt x="17" y="422"/>
                  </a:lnTo>
                  <a:lnTo>
                    <a:pt x="19" y="424"/>
                  </a:lnTo>
                  <a:lnTo>
                    <a:pt x="19" y="433"/>
                  </a:lnTo>
                  <a:lnTo>
                    <a:pt x="6" y="442"/>
                  </a:lnTo>
                  <a:lnTo>
                    <a:pt x="0" y="455"/>
                  </a:lnTo>
                  <a:lnTo>
                    <a:pt x="6" y="472"/>
                  </a:lnTo>
                  <a:lnTo>
                    <a:pt x="13" y="483"/>
                  </a:lnTo>
                  <a:lnTo>
                    <a:pt x="28" y="489"/>
                  </a:lnTo>
                  <a:lnTo>
                    <a:pt x="47" y="492"/>
                  </a:lnTo>
                  <a:lnTo>
                    <a:pt x="66" y="494"/>
                  </a:lnTo>
                  <a:lnTo>
                    <a:pt x="81" y="496"/>
                  </a:lnTo>
                  <a:lnTo>
                    <a:pt x="92" y="504"/>
                  </a:lnTo>
                  <a:lnTo>
                    <a:pt x="103" y="513"/>
                  </a:lnTo>
                  <a:lnTo>
                    <a:pt x="90" y="520"/>
                  </a:lnTo>
                  <a:lnTo>
                    <a:pt x="79" y="531"/>
                  </a:lnTo>
                  <a:lnTo>
                    <a:pt x="68" y="541"/>
                  </a:lnTo>
                  <a:lnTo>
                    <a:pt x="66" y="553"/>
                  </a:lnTo>
                  <a:lnTo>
                    <a:pt x="60" y="580"/>
                  </a:lnTo>
                  <a:lnTo>
                    <a:pt x="51" y="597"/>
                  </a:lnTo>
                  <a:lnTo>
                    <a:pt x="45" y="608"/>
                  </a:lnTo>
                  <a:lnTo>
                    <a:pt x="60" y="628"/>
                  </a:lnTo>
                  <a:lnTo>
                    <a:pt x="64" y="634"/>
                  </a:lnTo>
                  <a:lnTo>
                    <a:pt x="73" y="641"/>
                  </a:lnTo>
                  <a:lnTo>
                    <a:pt x="82" y="640"/>
                  </a:lnTo>
                  <a:lnTo>
                    <a:pt x="94" y="634"/>
                  </a:lnTo>
                  <a:lnTo>
                    <a:pt x="99" y="628"/>
                  </a:lnTo>
                  <a:lnTo>
                    <a:pt x="101" y="625"/>
                  </a:lnTo>
                  <a:lnTo>
                    <a:pt x="118" y="628"/>
                  </a:lnTo>
                  <a:lnTo>
                    <a:pt x="125" y="638"/>
                  </a:lnTo>
                  <a:lnTo>
                    <a:pt x="131" y="649"/>
                  </a:lnTo>
                  <a:lnTo>
                    <a:pt x="138" y="658"/>
                  </a:lnTo>
                  <a:lnTo>
                    <a:pt x="149" y="660"/>
                  </a:lnTo>
                  <a:lnTo>
                    <a:pt x="171" y="658"/>
                  </a:lnTo>
                  <a:lnTo>
                    <a:pt x="182" y="656"/>
                  </a:lnTo>
                  <a:lnTo>
                    <a:pt x="197" y="667"/>
                  </a:lnTo>
                  <a:lnTo>
                    <a:pt x="208" y="662"/>
                  </a:lnTo>
                  <a:lnTo>
                    <a:pt x="219" y="665"/>
                  </a:lnTo>
                  <a:lnTo>
                    <a:pt x="229" y="673"/>
                  </a:lnTo>
                  <a:lnTo>
                    <a:pt x="247" y="665"/>
                  </a:lnTo>
                  <a:lnTo>
                    <a:pt x="264" y="665"/>
                  </a:lnTo>
                  <a:lnTo>
                    <a:pt x="277" y="673"/>
                  </a:lnTo>
                  <a:lnTo>
                    <a:pt x="286" y="677"/>
                  </a:lnTo>
                  <a:lnTo>
                    <a:pt x="297" y="669"/>
                  </a:lnTo>
                  <a:lnTo>
                    <a:pt x="308" y="669"/>
                  </a:lnTo>
                  <a:lnTo>
                    <a:pt x="327" y="665"/>
                  </a:lnTo>
                  <a:lnTo>
                    <a:pt x="340" y="673"/>
                  </a:lnTo>
                  <a:lnTo>
                    <a:pt x="342" y="669"/>
                  </a:lnTo>
                  <a:lnTo>
                    <a:pt x="356" y="678"/>
                  </a:lnTo>
                  <a:lnTo>
                    <a:pt x="368" y="684"/>
                  </a:lnTo>
                  <a:lnTo>
                    <a:pt x="382" y="678"/>
                  </a:lnTo>
                  <a:lnTo>
                    <a:pt x="384" y="669"/>
                  </a:lnTo>
                  <a:lnTo>
                    <a:pt x="375" y="656"/>
                  </a:lnTo>
                  <a:lnTo>
                    <a:pt x="373" y="649"/>
                  </a:lnTo>
                  <a:lnTo>
                    <a:pt x="368" y="627"/>
                  </a:lnTo>
                  <a:lnTo>
                    <a:pt x="419" y="593"/>
                  </a:lnTo>
                  <a:lnTo>
                    <a:pt x="432" y="593"/>
                  </a:lnTo>
                  <a:lnTo>
                    <a:pt x="434" y="588"/>
                  </a:lnTo>
                  <a:lnTo>
                    <a:pt x="416" y="581"/>
                  </a:lnTo>
                  <a:lnTo>
                    <a:pt x="403" y="567"/>
                  </a:lnTo>
                  <a:lnTo>
                    <a:pt x="370" y="538"/>
                  </a:lnTo>
                  <a:lnTo>
                    <a:pt x="366" y="515"/>
                  </a:lnTo>
                  <a:lnTo>
                    <a:pt x="347" y="511"/>
                  </a:lnTo>
                  <a:lnTo>
                    <a:pt x="345" y="489"/>
                  </a:lnTo>
                  <a:lnTo>
                    <a:pt x="341" y="470"/>
                  </a:lnTo>
                  <a:lnTo>
                    <a:pt x="333" y="461"/>
                  </a:lnTo>
                  <a:lnTo>
                    <a:pt x="338" y="452"/>
                  </a:lnTo>
                  <a:lnTo>
                    <a:pt x="342" y="448"/>
                  </a:lnTo>
                  <a:lnTo>
                    <a:pt x="352" y="449"/>
                  </a:lnTo>
                  <a:lnTo>
                    <a:pt x="383" y="440"/>
                  </a:lnTo>
                  <a:lnTo>
                    <a:pt x="449" y="406"/>
                  </a:lnTo>
                  <a:lnTo>
                    <a:pt x="463" y="400"/>
                  </a:lnTo>
                  <a:lnTo>
                    <a:pt x="477" y="391"/>
                  </a:lnTo>
                  <a:lnTo>
                    <a:pt x="488" y="403"/>
                  </a:lnTo>
                  <a:lnTo>
                    <a:pt x="503" y="397"/>
                  </a:lnTo>
                  <a:lnTo>
                    <a:pt x="507" y="382"/>
                  </a:lnTo>
                  <a:lnTo>
                    <a:pt x="506" y="373"/>
                  </a:lnTo>
                  <a:lnTo>
                    <a:pt x="512" y="363"/>
                  </a:lnTo>
                  <a:lnTo>
                    <a:pt x="504" y="351"/>
                  </a:lnTo>
                  <a:lnTo>
                    <a:pt x="495" y="330"/>
                  </a:lnTo>
                  <a:lnTo>
                    <a:pt x="501" y="300"/>
                  </a:lnTo>
                  <a:lnTo>
                    <a:pt x="491" y="285"/>
                  </a:lnTo>
                  <a:lnTo>
                    <a:pt x="487" y="270"/>
                  </a:lnTo>
                  <a:lnTo>
                    <a:pt x="492" y="256"/>
                  </a:lnTo>
                  <a:lnTo>
                    <a:pt x="489" y="244"/>
                  </a:lnTo>
                  <a:lnTo>
                    <a:pt x="468" y="221"/>
                  </a:lnTo>
                  <a:lnTo>
                    <a:pt x="479" y="207"/>
                  </a:lnTo>
                  <a:lnTo>
                    <a:pt x="479" y="183"/>
                  </a:lnTo>
                  <a:lnTo>
                    <a:pt x="481" y="155"/>
                  </a:lnTo>
                  <a:lnTo>
                    <a:pt x="458" y="130"/>
                  </a:lnTo>
                  <a:lnTo>
                    <a:pt x="447" y="115"/>
                  </a:lnTo>
                  <a:lnTo>
                    <a:pt x="434" y="102"/>
                  </a:lnTo>
                  <a:lnTo>
                    <a:pt x="414" y="85"/>
                  </a:lnTo>
                  <a:lnTo>
                    <a:pt x="401" y="76"/>
                  </a:lnTo>
                  <a:lnTo>
                    <a:pt x="392" y="74"/>
                  </a:lnTo>
                  <a:lnTo>
                    <a:pt x="379" y="83"/>
                  </a:lnTo>
                  <a:lnTo>
                    <a:pt x="369" y="89"/>
                  </a:lnTo>
                  <a:lnTo>
                    <a:pt x="340" y="111"/>
                  </a:lnTo>
                  <a:lnTo>
                    <a:pt x="319" y="106"/>
                  </a:lnTo>
                  <a:lnTo>
                    <a:pt x="310" y="106"/>
                  </a:lnTo>
                  <a:lnTo>
                    <a:pt x="310" y="98"/>
                  </a:lnTo>
                  <a:lnTo>
                    <a:pt x="314" y="87"/>
                  </a:lnTo>
                  <a:lnTo>
                    <a:pt x="319" y="78"/>
                  </a:lnTo>
                  <a:lnTo>
                    <a:pt x="292" y="61"/>
                  </a:lnTo>
                  <a:lnTo>
                    <a:pt x="284" y="59"/>
                  </a:lnTo>
                  <a:lnTo>
                    <a:pt x="271" y="48"/>
                  </a:lnTo>
                  <a:lnTo>
                    <a:pt x="266" y="28"/>
                  </a:lnTo>
                  <a:lnTo>
                    <a:pt x="260" y="15"/>
                  </a:lnTo>
                  <a:lnTo>
                    <a:pt x="251" y="17"/>
                  </a:lnTo>
                  <a:lnTo>
                    <a:pt x="240" y="4"/>
                  </a:lnTo>
                  <a:lnTo>
                    <a:pt x="225" y="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4" name="Freeform 79"/>
            <p:cNvSpPr>
              <a:spLocks noChangeAspect="1"/>
            </p:cNvSpPr>
            <p:nvPr/>
          </p:nvSpPr>
          <p:spPr bwMode="auto">
            <a:xfrm>
              <a:off x="1417" y="3296"/>
              <a:ext cx="258" cy="234"/>
            </a:xfrm>
            <a:custGeom>
              <a:avLst/>
              <a:gdLst>
                <a:gd name="T0" fmla="*/ 0 w 551"/>
                <a:gd name="T1" fmla="*/ 0 h 518"/>
                <a:gd name="T2" fmla="*/ 0 w 551"/>
                <a:gd name="T3" fmla="*/ 0 h 518"/>
                <a:gd name="T4" fmla="*/ 0 w 551"/>
                <a:gd name="T5" fmla="*/ 1 h 518"/>
                <a:gd name="T6" fmla="*/ 0 w 551"/>
                <a:gd name="T7" fmla="*/ 1 h 518"/>
                <a:gd name="T8" fmla="*/ 0 w 551"/>
                <a:gd name="T9" fmla="*/ 1 h 518"/>
                <a:gd name="T10" fmla="*/ 0 w 551"/>
                <a:gd name="T11" fmla="*/ 1 h 518"/>
                <a:gd name="T12" fmla="*/ 0 w 551"/>
                <a:gd name="T13" fmla="*/ 1 h 518"/>
                <a:gd name="T14" fmla="*/ 0 w 551"/>
                <a:gd name="T15" fmla="*/ 1 h 518"/>
                <a:gd name="T16" fmla="*/ 0 w 551"/>
                <a:gd name="T17" fmla="*/ 1 h 518"/>
                <a:gd name="T18" fmla="*/ 0 w 551"/>
                <a:gd name="T19" fmla="*/ 1 h 518"/>
                <a:gd name="T20" fmla="*/ 0 w 551"/>
                <a:gd name="T21" fmla="*/ 1 h 518"/>
                <a:gd name="T22" fmla="*/ 0 w 551"/>
                <a:gd name="T23" fmla="*/ 2 h 518"/>
                <a:gd name="T24" fmla="*/ 0 w 551"/>
                <a:gd name="T25" fmla="*/ 2 h 518"/>
                <a:gd name="T26" fmla="*/ 0 w 551"/>
                <a:gd name="T27" fmla="*/ 2 h 518"/>
                <a:gd name="T28" fmla="*/ 1 w 551"/>
                <a:gd name="T29" fmla="*/ 2 h 518"/>
                <a:gd name="T30" fmla="*/ 1 w 551"/>
                <a:gd name="T31" fmla="*/ 2 h 518"/>
                <a:gd name="T32" fmla="*/ 1 w 551"/>
                <a:gd name="T33" fmla="*/ 2 h 518"/>
                <a:gd name="T34" fmla="*/ 1 w 551"/>
                <a:gd name="T35" fmla="*/ 2 h 518"/>
                <a:gd name="T36" fmla="*/ 1 w 551"/>
                <a:gd name="T37" fmla="*/ 2 h 518"/>
                <a:gd name="T38" fmla="*/ 1 w 551"/>
                <a:gd name="T39" fmla="*/ 2 h 518"/>
                <a:gd name="T40" fmla="*/ 1 w 551"/>
                <a:gd name="T41" fmla="*/ 2 h 518"/>
                <a:gd name="T42" fmla="*/ 2 w 551"/>
                <a:gd name="T43" fmla="*/ 2 h 518"/>
                <a:gd name="T44" fmla="*/ 2 w 551"/>
                <a:gd name="T45" fmla="*/ 2 h 518"/>
                <a:gd name="T46" fmla="*/ 2 w 551"/>
                <a:gd name="T47" fmla="*/ 2 h 518"/>
                <a:gd name="T48" fmla="*/ 2 w 551"/>
                <a:gd name="T49" fmla="*/ 2 h 518"/>
                <a:gd name="T50" fmla="*/ 3 w 551"/>
                <a:gd name="T51" fmla="*/ 2 h 518"/>
                <a:gd name="T52" fmla="*/ 3 w 551"/>
                <a:gd name="T53" fmla="*/ 1 h 518"/>
                <a:gd name="T54" fmla="*/ 3 w 551"/>
                <a:gd name="T55" fmla="*/ 1 h 518"/>
                <a:gd name="T56" fmla="*/ 2 w 551"/>
                <a:gd name="T57" fmla="*/ 1 h 518"/>
                <a:gd name="T58" fmla="*/ 2 w 551"/>
                <a:gd name="T59" fmla="*/ 1 h 518"/>
                <a:gd name="T60" fmla="*/ 2 w 551"/>
                <a:gd name="T61" fmla="*/ 1 h 518"/>
                <a:gd name="T62" fmla="*/ 2 w 551"/>
                <a:gd name="T63" fmla="*/ 1 h 518"/>
                <a:gd name="T64" fmla="*/ 3 w 551"/>
                <a:gd name="T65" fmla="*/ 1 h 518"/>
                <a:gd name="T66" fmla="*/ 3 w 551"/>
                <a:gd name="T67" fmla="*/ 0 h 518"/>
                <a:gd name="T68" fmla="*/ 2 w 551"/>
                <a:gd name="T69" fmla="*/ 0 h 518"/>
                <a:gd name="T70" fmla="*/ 2 w 551"/>
                <a:gd name="T71" fmla="*/ 0 h 518"/>
                <a:gd name="T72" fmla="*/ 2 w 551"/>
                <a:gd name="T73" fmla="*/ 0 h 518"/>
                <a:gd name="T74" fmla="*/ 1 w 551"/>
                <a:gd name="T75" fmla="*/ 0 h 518"/>
                <a:gd name="T76" fmla="*/ 1 w 551"/>
                <a:gd name="T77" fmla="*/ 0 h 518"/>
                <a:gd name="T78" fmla="*/ 1 w 551"/>
                <a:gd name="T79" fmla="*/ 0 h 518"/>
                <a:gd name="T80" fmla="*/ 1 w 551"/>
                <a:gd name="T81" fmla="*/ 0 h 518"/>
                <a:gd name="T82" fmla="*/ 1 w 551"/>
                <a:gd name="T83" fmla="*/ 0 h 518"/>
                <a:gd name="T84" fmla="*/ 1 w 551"/>
                <a:gd name="T85" fmla="*/ 0 h 518"/>
                <a:gd name="T86" fmla="*/ 1 w 551"/>
                <a:gd name="T87" fmla="*/ 0 h 518"/>
                <a:gd name="T88" fmla="*/ 0 w 551"/>
                <a:gd name="T89" fmla="*/ 0 h 518"/>
                <a:gd name="T90" fmla="*/ 0 w 551"/>
                <a:gd name="T91" fmla="*/ 0 h 518"/>
                <a:gd name="T92" fmla="*/ 0 w 551"/>
                <a:gd name="T93" fmla="*/ 0 h 518"/>
                <a:gd name="T94" fmla="*/ 0 w 551"/>
                <a:gd name="T95" fmla="*/ 0 h 5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1"/>
                <a:gd name="T145" fmla="*/ 0 h 518"/>
                <a:gd name="T146" fmla="*/ 551 w 551"/>
                <a:gd name="T147" fmla="*/ 518 h 5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8"/>
                  </a:lnTo>
                  <a:lnTo>
                    <a:pt x="19" y="215"/>
                  </a:lnTo>
                  <a:lnTo>
                    <a:pt x="20" y="226"/>
                  </a:lnTo>
                  <a:lnTo>
                    <a:pt x="31" y="241"/>
                  </a:lnTo>
                  <a:lnTo>
                    <a:pt x="30" y="250"/>
                  </a:lnTo>
                  <a:lnTo>
                    <a:pt x="28" y="278"/>
                  </a:lnTo>
                  <a:lnTo>
                    <a:pt x="37" y="297"/>
                  </a:lnTo>
                  <a:lnTo>
                    <a:pt x="44" y="308"/>
                  </a:lnTo>
                  <a:lnTo>
                    <a:pt x="39" y="315"/>
                  </a:lnTo>
                  <a:lnTo>
                    <a:pt x="39" y="326"/>
                  </a:lnTo>
                  <a:lnTo>
                    <a:pt x="33" y="332"/>
                  </a:lnTo>
                  <a:lnTo>
                    <a:pt x="33" y="339"/>
                  </a:lnTo>
                  <a:lnTo>
                    <a:pt x="48" y="341"/>
                  </a:lnTo>
                  <a:lnTo>
                    <a:pt x="59" y="345"/>
                  </a:lnTo>
                  <a:lnTo>
                    <a:pt x="63" y="352"/>
                  </a:lnTo>
                  <a:lnTo>
                    <a:pt x="63" y="365"/>
                  </a:lnTo>
                  <a:lnTo>
                    <a:pt x="78" y="380"/>
                  </a:lnTo>
                  <a:lnTo>
                    <a:pt x="92" y="386"/>
                  </a:lnTo>
                  <a:lnTo>
                    <a:pt x="95" y="399"/>
                  </a:lnTo>
                  <a:lnTo>
                    <a:pt x="112" y="421"/>
                  </a:lnTo>
                  <a:lnTo>
                    <a:pt x="127" y="408"/>
                  </a:lnTo>
                  <a:lnTo>
                    <a:pt x="140" y="404"/>
                  </a:lnTo>
                  <a:lnTo>
                    <a:pt x="149" y="406"/>
                  </a:lnTo>
                  <a:lnTo>
                    <a:pt x="175" y="434"/>
                  </a:lnTo>
                  <a:lnTo>
                    <a:pt x="181" y="436"/>
                  </a:lnTo>
                  <a:lnTo>
                    <a:pt x="212" y="450"/>
                  </a:lnTo>
                  <a:lnTo>
                    <a:pt x="219" y="452"/>
                  </a:lnTo>
                  <a:lnTo>
                    <a:pt x="232" y="449"/>
                  </a:lnTo>
                  <a:lnTo>
                    <a:pt x="247" y="447"/>
                  </a:lnTo>
                  <a:lnTo>
                    <a:pt x="260" y="452"/>
                  </a:lnTo>
                  <a:lnTo>
                    <a:pt x="277" y="467"/>
                  </a:lnTo>
                  <a:lnTo>
                    <a:pt x="284" y="475"/>
                  </a:lnTo>
                  <a:lnTo>
                    <a:pt x="292" y="469"/>
                  </a:lnTo>
                  <a:lnTo>
                    <a:pt x="301" y="467"/>
                  </a:lnTo>
                  <a:lnTo>
                    <a:pt x="314" y="478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2"/>
                  </a:lnTo>
                  <a:lnTo>
                    <a:pt x="536" y="408"/>
                  </a:lnTo>
                  <a:lnTo>
                    <a:pt x="547" y="395"/>
                  </a:lnTo>
                  <a:lnTo>
                    <a:pt x="551" y="374"/>
                  </a:lnTo>
                  <a:lnTo>
                    <a:pt x="542" y="347"/>
                  </a:lnTo>
                  <a:lnTo>
                    <a:pt x="532" y="324"/>
                  </a:lnTo>
                  <a:lnTo>
                    <a:pt x="516" y="298"/>
                  </a:lnTo>
                  <a:lnTo>
                    <a:pt x="505" y="287"/>
                  </a:lnTo>
                  <a:lnTo>
                    <a:pt x="503" y="271"/>
                  </a:lnTo>
                  <a:lnTo>
                    <a:pt x="505" y="254"/>
                  </a:lnTo>
                  <a:lnTo>
                    <a:pt x="510" y="237"/>
                  </a:lnTo>
                  <a:lnTo>
                    <a:pt x="503" y="226"/>
                  </a:lnTo>
                  <a:lnTo>
                    <a:pt x="494" y="219"/>
                  </a:lnTo>
                  <a:lnTo>
                    <a:pt x="503" y="208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5" y="39"/>
                  </a:lnTo>
                  <a:lnTo>
                    <a:pt x="294" y="43"/>
                  </a:lnTo>
                  <a:lnTo>
                    <a:pt x="281" y="52"/>
                  </a:lnTo>
                  <a:lnTo>
                    <a:pt x="269" y="48"/>
                  </a:lnTo>
                  <a:lnTo>
                    <a:pt x="258" y="37"/>
                  </a:lnTo>
                  <a:lnTo>
                    <a:pt x="245" y="37"/>
                  </a:lnTo>
                  <a:lnTo>
                    <a:pt x="240" y="32"/>
                  </a:lnTo>
                  <a:lnTo>
                    <a:pt x="236" y="15"/>
                  </a:lnTo>
                  <a:lnTo>
                    <a:pt x="219" y="2"/>
                  </a:lnTo>
                  <a:lnTo>
                    <a:pt x="207" y="0"/>
                  </a:lnTo>
                  <a:lnTo>
                    <a:pt x="184" y="6"/>
                  </a:lnTo>
                  <a:lnTo>
                    <a:pt x="166" y="11"/>
                  </a:lnTo>
                  <a:lnTo>
                    <a:pt x="151" y="20"/>
                  </a:lnTo>
                  <a:lnTo>
                    <a:pt x="125" y="35"/>
                  </a:lnTo>
                  <a:lnTo>
                    <a:pt x="99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5" name="Freeform 80"/>
            <p:cNvSpPr>
              <a:spLocks noChangeAspect="1"/>
            </p:cNvSpPr>
            <p:nvPr/>
          </p:nvSpPr>
          <p:spPr bwMode="auto">
            <a:xfrm>
              <a:off x="1589" y="3238"/>
              <a:ext cx="134" cy="102"/>
            </a:xfrm>
            <a:custGeom>
              <a:avLst/>
              <a:gdLst>
                <a:gd name="T0" fmla="*/ 0 w 288"/>
                <a:gd name="T1" fmla="*/ 0 h 225"/>
                <a:gd name="T2" fmla="*/ 0 w 288"/>
                <a:gd name="T3" fmla="*/ 0 h 225"/>
                <a:gd name="T4" fmla="*/ 0 w 288"/>
                <a:gd name="T5" fmla="*/ 0 h 225"/>
                <a:gd name="T6" fmla="*/ 0 w 288"/>
                <a:gd name="T7" fmla="*/ 0 h 225"/>
                <a:gd name="T8" fmla="*/ 0 w 288"/>
                <a:gd name="T9" fmla="*/ 0 h 225"/>
                <a:gd name="T10" fmla="*/ 0 w 288"/>
                <a:gd name="T11" fmla="*/ 0 h 225"/>
                <a:gd name="T12" fmla="*/ 0 w 288"/>
                <a:gd name="T13" fmla="*/ 0 h 225"/>
                <a:gd name="T14" fmla="*/ 0 w 288"/>
                <a:gd name="T15" fmla="*/ 0 h 225"/>
                <a:gd name="T16" fmla="*/ 0 w 288"/>
                <a:gd name="T17" fmla="*/ 0 h 225"/>
                <a:gd name="T18" fmla="*/ 0 w 288"/>
                <a:gd name="T19" fmla="*/ 1 h 225"/>
                <a:gd name="T20" fmla="*/ 0 w 288"/>
                <a:gd name="T21" fmla="*/ 1 h 225"/>
                <a:gd name="T22" fmla="*/ 0 w 288"/>
                <a:gd name="T23" fmla="*/ 1 h 225"/>
                <a:gd name="T24" fmla="*/ 0 w 288"/>
                <a:gd name="T25" fmla="*/ 1 h 225"/>
                <a:gd name="T26" fmla="*/ 0 w 288"/>
                <a:gd name="T27" fmla="*/ 1 h 225"/>
                <a:gd name="T28" fmla="*/ 0 w 288"/>
                <a:gd name="T29" fmla="*/ 1 h 225"/>
                <a:gd name="T30" fmla="*/ 1 w 288"/>
                <a:gd name="T31" fmla="*/ 1 h 225"/>
                <a:gd name="T32" fmla="*/ 1 w 288"/>
                <a:gd name="T33" fmla="*/ 1 h 225"/>
                <a:gd name="T34" fmla="*/ 1 w 288"/>
                <a:gd name="T35" fmla="*/ 1 h 225"/>
                <a:gd name="T36" fmla="*/ 1 w 288"/>
                <a:gd name="T37" fmla="*/ 1 h 225"/>
                <a:gd name="T38" fmla="*/ 1 w 288"/>
                <a:gd name="T39" fmla="*/ 1 h 225"/>
                <a:gd name="T40" fmla="*/ 1 w 288"/>
                <a:gd name="T41" fmla="*/ 1 h 225"/>
                <a:gd name="T42" fmla="*/ 1 w 288"/>
                <a:gd name="T43" fmla="*/ 1 h 225"/>
                <a:gd name="T44" fmla="*/ 1 w 288"/>
                <a:gd name="T45" fmla="*/ 0 h 225"/>
                <a:gd name="T46" fmla="*/ 1 w 288"/>
                <a:gd name="T47" fmla="*/ 0 h 225"/>
                <a:gd name="T48" fmla="*/ 1 w 288"/>
                <a:gd name="T49" fmla="*/ 0 h 225"/>
                <a:gd name="T50" fmla="*/ 1 w 288"/>
                <a:gd name="T51" fmla="*/ 0 h 225"/>
                <a:gd name="T52" fmla="*/ 1 w 288"/>
                <a:gd name="T53" fmla="*/ 0 h 225"/>
                <a:gd name="T54" fmla="*/ 1 w 288"/>
                <a:gd name="T55" fmla="*/ 0 h 225"/>
                <a:gd name="T56" fmla="*/ 1 w 288"/>
                <a:gd name="T57" fmla="*/ 0 h 225"/>
                <a:gd name="T58" fmla="*/ 1 w 288"/>
                <a:gd name="T59" fmla="*/ 0 h 225"/>
                <a:gd name="T60" fmla="*/ 1 w 288"/>
                <a:gd name="T61" fmla="*/ 0 h 225"/>
                <a:gd name="T62" fmla="*/ 1 w 288"/>
                <a:gd name="T63" fmla="*/ 0 h 225"/>
                <a:gd name="T64" fmla="*/ 1 w 288"/>
                <a:gd name="T65" fmla="*/ 0 h 225"/>
                <a:gd name="T66" fmla="*/ 1 w 288"/>
                <a:gd name="T67" fmla="*/ 0 h 225"/>
                <a:gd name="T68" fmla="*/ 1 w 288"/>
                <a:gd name="T69" fmla="*/ 0 h 225"/>
                <a:gd name="T70" fmla="*/ 1 w 288"/>
                <a:gd name="T71" fmla="*/ 0 h 225"/>
                <a:gd name="T72" fmla="*/ 1 w 288"/>
                <a:gd name="T73" fmla="*/ 0 h 225"/>
                <a:gd name="T74" fmla="*/ 1 w 288"/>
                <a:gd name="T75" fmla="*/ 0 h 225"/>
                <a:gd name="T76" fmla="*/ 1 w 288"/>
                <a:gd name="T77" fmla="*/ 0 h 225"/>
                <a:gd name="T78" fmla="*/ 0 w 288"/>
                <a:gd name="T79" fmla="*/ 0 h 225"/>
                <a:gd name="T80" fmla="*/ 0 w 288"/>
                <a:gd name="T81" fmla="*/ 0 h 225"/>
                <a:gd name="T82" fmla="*/ 0 w 288"/>
                <a:gd name="T83" fmla="*/ 0 h 225"/>
                <a:gd name="T84" fmla="*/ 0 w 288"/>
                <a:gd name="T85" fmla="*/ 0 h 225"/>
                <a:gd name="T86" fmla="*/ 0 w 288"/>
                <a:gd name="T87" fmla="*/ 0 h 225"/>
                <a:gd name="T88" fmla="*/ 0 w 288"/>
                <a:gd name="T89" fmla="*/ 0 h 225"/>
                <a:gd name="T90" fmla="*/ 0 w 288"/>
                <a:gd name="T91" fmla="*/ 0 h 225"/>
                <a:gd name="T92" fmla="*/ 0 w 288"/>
                <a:gd name="T93" fmla="*/ 0 h 225"/>
                <a:gd name="T94" fmla="*/ 0 w 288"/>
                <a:gd name="T95" fmla="*/ 0 h 225"/>
                <a:gd name="T96" fmla="*/ 0 w 288"/>
                <a:gd name="T97" fmla="*/ 0 h 225"/>
                <a:gd name="T98" fmla="*/ 0 w 288"/>
                <a:gd name="T99" fmla="*/ 0 h 225"/>
                <a:gd name="T100" fmla="*/ 0 w 288"/>
                <a:gd name="T101" fmla="*/ 0 h 225"/>
                <a:gd name="T102" fmla="*/ 0 w 288"/>
                <a:gd name="T103" fmla="*/ 0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225"/>
                <a:gd name="T158" fmla="*/ 288 w 288"/>
                <a:gd name="T159" fmla="*/ 225 h 2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225">
                  <a:moveTo>
                    <a:pt x="2" y="24"/>
                  </a:moveTo>
                  <a:lnTo>
                    <a:pt x="0" y="31"/>
                  </a:lnTo>
                  <a:lnTo>
                    <a:pt x="4" y="58"/>
                  </a:lnTo>
                  <a:lnTo>
                    <a:pt x="17" y="97"/>
                  </a:lnTo>
                  <a:lnTo>
                    <a:pt x="28" y="108"/>
                  </a:lnTo>
                  <a:lnTo>
                    <a:pt x="54" y="118"/>
                  </a:lnTo>
                  <a:lnTo>
                    <a:pt x="65" y="121"/>
                  </a:lnTo>
                  <a:lnTo>
                    <a:pt x="67" y="134"/>
                  </a:lnTo>
                  <a:lnTo>
                    <a:pt x="67" y="156"/>
                  </a:lnTo>
                  <a:lnTo>
                    <a:pt x="93" y="182"/>
                  </a:lnTo>
                  <a:lnTo>
                    <a:pt x="109" y="190"/>
                  </a:lnTo>
                  <a:lnTo>
                    <a:pt x="117" y="194"/>
                  </a:lnTo>
                  <a:lnTo>
                    <a:pt x="139" y="221"/>
                  </a:lnTo>
                  <a:lnTo>
                    <a:pt x="146" y="216"/>
                  </a:lnTo>
                  <a:lnTo>
                    <a:pt x="161" y="214"/>
                  </a:lnTo>
                  <a:lnTo>
                    <a:pt x="178" y="225"/>
                  </a:lnTo>
                  <a:lnTo>
                    <a:pt x="191" y="218"/>
                  </a:lnTo>
                  <a:lnTo>
                    <a:pt x="209" y="197"/>
                  </a:lnTo>
                  <a:lnTo>
                    <a:pt x="222" y="190"/>
                  </a:lnTo>
                  <a:lnTo>
                    <a:pt x="236" y="195"/>
                  </a:lnTo>
                  <a:lnTo>
                    <a:pt x="244" y="192"/>
                  </a:lnTo>
                  <a:lnTo>
                    <a:pt x="245" y="184"/>
                  </a:lnTo>
                  <a:lnTo>
                    <a:pt x="247" y="142"/>
                  </a:lnTo>
                  <a:lnTo>
                    <a:pt x="255" y="129"/>
                  </a:lnTo>
                  <a:lnTo>
                    <a:pt x="255" y="110"/>
                  </a:lnTo>
                  <a:lnTo>
                    <a:pt x="258" y="103"/>
                  </a:lnTo>
                  <a:lnTo>
                    <a:pt x="273" y="92"/>
                  </a:lnTo>
                  <a:lnTo>
                    <a:pt x="288" y="90"/>
                  </a:lnTo>
                  <a:lnTo>
                    <a:pt x="288" y="69"/>
                  </a:lnTo>
                  <a:lnTo>
                    <a:pt x="284" y="53"/>
                  </a:lnTo>
                  <a:lnTo>
                    <a:pt x="273" y="47"/>
                  </a:lnTo>
                  <a:lnTo>
                    <a:pt x="268" y="49"/>
                  </a:lnTo>
                  <a:lnTo>
                    <a:pt x="249" y="31"/>
                  </a:lnTo>
                  <a:lnTo>
                    <a:pt x="238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6" name="Freeform 81"/>
            <p:cNvSpPr>
              <a:spLocks noChangeAspect="1"/>
            </p:cNvSpPr>
            <p:nvPr/>
          </p:nvSpPr>
          <p:spPr bwMode="auto">
            <a:xfrm>
              <a:off x="1594" y="3119"/>
              <a:ext cx="31" cy="26"/>
            </a:xfrm>
            <a:custGeom>
              <a:avLst/>
              <a:gdLst>
                <a:gd name="T0" fmla="*/ 2 w 44"/>
                <a:gd name="T1" fmla="*/ 0 h 37"/>
                <a:gd name="T2" fmla="*/ 1 w 44"/>
                <a:gd name="T3" fmla="*/ 1 h 37"/>
                <a:gd name="T4" fmla="*/ 0 w 44"/>
                <a:gd name="T5" fmla="*/ 2 h 37"/>
                <a:gd name="T6" fmla="*/ 1 w 44"/>
                <a:gd name="T7" fmla="*/ 2 h 37"/>
                <a:gd name="T8" fmla="*/ 2 w 44"/>
                <a:gd name="T9" fmla="*/ 3 h 37"/>
                <a:gd name="T10" fmla="*/ 3 w 44"/>
                <a:gd name="T11" fmla="*/ 3 h 37"/>
                <a:gd name="T12" fmla="*/ 4 w 44"/>
                <a:gd name="T13" fmla="*/ 2 h 37"/>
                <a:gd name="T14" fmla="*/ 3 w 44"/>
                <a:gd name="T15" fmla="*/ 1 h 37"/>
                <a:gd name="T16" fmla="*/ 2 w 44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7"/>
                <a:gd name="T29" fmla="*/ 44 w 44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7">
                  <a:moveTo>
                    <a:pt x="26" y="0"/>
                  </a:moveTo>
                  <a:lnTo>
                    <a:pt x="6" y="13"/>
                  </a:lnTo>
                  <a:lnTo>
                    <a:pt x="0" y="20"/>
                  </a:lnTo>
                  <a:lnTo>
                    <a:pt x="13" y="24"/>
                  </a:lnTo>
                  <a:lnTo>
                    <a:pt x="24" y="37"/>
                  </a:lnTo>
                  <a:lnTo>
                    <a:pt x="33" y="28"/>
                  </a:lnTo>
                  <a:lnTo>
                    <a:pt x="44" y="20"/>
                  </a:lnTo>
                  <a:lnTo>
                    <a:pt x="35" y="11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7" name="Freeform 82"/>
            <p:cNvSpPr>
              <a:spLocks noChangeAspect="1"/>
            </p:cNvSpPr>
            <p:nvPr/>
          </p:nvSpPr>
          <p:spPr bwMode="auto">
            <a:xfrm>
              <a:off x="1599" y="3148"/>
              <a:ext cx="31" cy="30"/>
            </a:xfrm>
            <a:custGeom>
              <a:avLst/>
              <a:gdLst>
                <a:gd name="T0" fmla="*/ 0 w 65"/>
                <a:gd name="T1" fmla="*/ 0 h 67"/>
                <a:gd name="T2" fmla="*/ 0 w 65"/>
                <a:gd name="T3" fmla="*/ 0 h 67"/>
                <a:gd name="T4" fmla="*/ 0 w 65"/>
                <a:gd name="T5" fmla="*/ 0 h 67"/>
                <a:gd name="T6" fmla="*/ 0 w 65"/>
                <a:gd name="T7" fmla="*/ 0 h 67"/>
                <a:gd name="T8" fmla="*/ 0 w 65"/>
                <a:gd name="T9" fmla="*/ 0 h 67"/>
                <a:gd name="T10" fmla="*/ 0 w 65"/>
                <a:gd name="T11" fmla="*/ 0 h 67"/>
                <a:gd name="T12" fmla="*/ 0 w 65"/>
                <a:gd name="T13" fmla="*/ 0 h 67"/>
                <a:gd name="T14" fmla="*/ 0 w 65"/>
                <a:gd name="T15" fmla="*/ 0 h 67"/>
                <a:gd name="T16" fmla="*/ 0 w 65"/>
                <a:gd name="T17" fmla="*/ 0 h 67"/>
                <a:gd name="T18" fmla="*/ 0 w 65"/>
                <a:gd name="T19" fmla="*/ 0 h 67"/>
                <a:gd name="T20" fmla="*/ 0 w 65"/>
                <a:gd name="T21" fmla="*/ 0 h 67"/>
                <a:gd name="T22" fmla="*/ 0 w 65"/>
                <a:gd name="T23" fmla="*/ 0 h 67"/>
                <a:gd name="T24" fmla="*/ 0 w 65"/>
                <a:gd name="T25" fmla="*/ 0 h 67"/>
                <a:gd name="T26" fmla="*/ 0 w 65"/>
                <a:gd name="T27" fmla="*/ 0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67"/>
                <a:gd name="T44" fmla="*/ 65 w 65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67">
                  <a:moveTo>
                    <a:pt x="54" y="0"/>
                  </a:moveTo>
                  <a:lnTo>
                    <a:pt x="32" y="4"/>
                  </a:lnTo>
                  <a:lnTo>
                    <a:pt x="24" y="0"/>
                  </a:lnTo>
                  <a:lnTo>
                    <a:pt x="11" y="17"/>
                  </a:lnTo>
                  <a:lnTo>
                    <a:pt x="6" y="13"/>
                  </a:lnTo>
                  <a:lnTo>
                    <a:pt x="0" y="24"/>
                  </a:lnTo>
                  <a:lnTo>
                    <a:pt x="7" y="30"/>
                  </a:lnTo>
                  <a:lnTo>
                    <a:pt x="7" y="58"/>
                  </a:lnTo>
                  <a:lnTo>
                    <a:pt x="13" y="67"/>
                  </a:lnTo>
                  <a:lnTo>
                    <a:pt x="46" y="30"/>
                  </a:lnTo>
                  <a:lnTo>
                    <a:pt x="59" y="30"/>
                  </a:lnTo>
                  <a:lnTo>
                    <a:pt x="65" y="20"/>
                  </a:lnTo>
                  <a:lnTo>
                    <a:pt x="63" y="1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8" name="Freeform 83"/>
            <p:cNvSpPr>
              <a:spLocks noChangeAspect="1"/>
            </p:cNvSpPr>
            <p:nvPr/>
          </p:nvSpPr>
          <p:spPr bwMode="auto">
            <a:xfrm>
              <a:off x="1636" y="3101"/>
              <a:ext cx="100" cy="86"/>
            </a:xfrm>
            <a:custGeom>
              <a:avLst/>
              <a:gdLst>
                <a:gd name="T0" fmla="*/ 1 w 215"/>
                <a:gd name="T1" fmla="*/ 0 h 191"/>
                <a:gd name="T2" fmla="*/ 1 w 215"/>
                <a:gd name="T3" fmla="*/ 0 h 191"/>
                <a:gd name="T4" fmla="*/ 1 w 215"/>
                <a:gd name="T5" fmla="*/ 0 h 191"/>
                <a:gd name="T6" fmla="*/ 1 w 215"/>
                <a:gd name="T7" fmla="*/ 0 h 191"/>
                <a:gd name="T8" fmla="*/ 1 w 215"/>
                <a:gd name="T9" fmla="*/ 0 h 191"/>
                <a:gd name="T10" fmla="*/ 1 w 215"/>
                <a:gd name="T11" fmla="*/ 0 h 191"/>
                <a:gd name="T12" fmla="*/ 1 w 215"/>
                <a:gd name="T13" fmla="*/ 0 h 191"/>
                <a:gd name="T14" fmla="*/ 1 w 215"/>
                <a:gd name="T15" fmla="*/ 0 h 191"/>
                <a:gd name="T16" fmla="*/ 1 w 215"/>
                <a:gd name="T17" fmla="*/ 0 h 191"/>
                <a:gd name="T18" fmla="*/ 1 w 215"/>
                <a:gd name="T19" fmla="*/ 0 h 191"/>
                <a:gd name="T20" fmla="*/ 1 w 215"/>
                <a:gd name="T21" fmla="*/ 0 h 191"/>
                <a:gd name="T22" fmla="*/ 1 w 215"/>
                <a:gd name="T23" fmla="*/ 0 h 191"/>
                <a:gd name="T24" fmla="*/ 1 w 215"/>
                <a:gd name="T25" fmla="*/ 0 h 191"/>
                <a:gd name="T26" fmla="*/ 1 w 215"/>
                <a:gd name="T27" fmla="*/ 0 h 191"/>
                <a:gd name="T28" fmla="*/ 1 w 215"/>
                <a:gd name="T29" fmla="*/ 0 h 191"/>
                <a:gd name="T30" fmla="*/ 1 w 215"/>
                <a:gd name="T31" fmla="*/ 0 h 191"/>
                <a:gd name="T32" fmla="*/ 1 w 215"/>
                <a:gd name="T33" fmla="*/ 0 h 191"/>
                <a:gd name="T34" fmla="*/ 0 w 215"/>
                <a:gd name="T35" fmla="*/ 0 h 191"/>
                <a:gd name="T36" fmla="*/ 0 w 215"/>
                <a:gd name="T37" fmla="*/ 0 h 191"/>
                <a:gd name="T38" fmla="*/ 0 w 215"/>
                <a:gd name="T39" fmla="*/ 0 h 191"/>
                <a:gd name="T40" fmla="*/ 0 w 215"/>
                <a:gd name="T41" fmla="*/ 0 h 191"/>
                <a:gd name="T42" fmla="*/ 0 w 215"/>
                <a:gd name="T43" fmla="*/ 0 h 191"/>
                <a:gd name="T44" fmla="*/ 0 w 215"/>
                <a:gd name="T45" fmla="*/ 0 h 191"/>
                <a:gd name="T46" fmla="*/ 0 w 215"/>
                <a:gd name="T47" fmla="*/ 0 h 191"/>
                <a:gd name="T48" fmla="*/ 0 w 215"/>
                <a:gd name="T49" fmla="*/ 0 h 191"/>
                <a:gd name="T50" fmla="*/ 0 w 215"/>
                <a:gd name="T51" fmla="*/ 0 h 191"/>
                <a:gd name="T52" fmla="*/ 0 w 215"/>
                <a:gd name="T53" fmla="*/ 0 h 191"/>
                <a:gd name="T54" fmla="*/ 0 w 215"/>
                <a:gd name="T55" fmla="*/ 0 h 191"/>
                <a:gd name="T56" fmla="*/ 0 w 215"/>
                <a:gd name="T57" fmla="*/ 0 h 191"/>
                <a:gd name="T58" fmla="*/ 0 w 215"/>
                <a:gd name="T59" fmla="*/ 0 h 191"/>
                <a:gd name="T60" fmla="*/ 0 w 215"/>
                <a:gd name="T61" fmla="*/ 0 h 191"/>
                <a:gd name="T62" fmla="*/ 0 w 215"/>
                <a:gd name="T63" fmla="*/ 0 h 191"/>
                <a:gd name="T64" fmla="*/ 0 w 215"/>
                <a:gd name="T65" fmla="*/ 0 h 191"/>
                <a:gd name="T66" fmla="*/ 0 w 215"/>
                <a:gd name="T67" fmla="*/ 0 h 191"/>
                <a:gd name="T68" fmla="*/ 0 w 215"/>
                <a:gd name="T69" fmla="*/ 0 h 191"/>
                <a:gd name="T70" fmla="*/ 0 w 215"/>
                <a:gd name="T71" fmla="*/ 0 h 191"/>
                <a:gd name="T72" fmla="*/ 0 w 215"/>
                <a:gd name="T73" fmla="*/ 0 h 191"/>
                <a:gd name="T74" fmla="*/ 0 w 215"/>
                <a:gd name="T75" fmla="*/ 0 h 191"/>
                <a:gd name="T76" fmla="*/ 0 w 215"/>
                <a:gd name="T77" fmla="*/ 0 h 191"/>
                <a:gd name="T78" fmla="*/ 0 w 215"/>
                <a:gd name="T79" fmla="*/ 0 h 191"/>
                <a:gd name="T80" fmla="*/ 0 w 215"/>
                <a:gd name="T81" fmla="*/ 0 h 191"/>
                <a:gd name="T82" fmla="*/ 0 w 215"/>
                <a:gd name="T83" fmla="*/ 1 h 191"/>
                <a:gd name="T84" fmla="*/ 0 w 215"/>
                <a:gd name="T85" fmla="*/ 1 h 191"/>
                <a:gd name="T86" fmla="*/ 1 w 215"/>
                <a:gd name="T87" fmla="*/ 0 h 191"/>
                <a:gd name="T88" fmla="*/ 1 w 215"/>
                <a:gd name="T89" fmla="*/ 0 h 191"/>
                <a:gd name="T90" fmla="*/ 1 w 215"/>
                <a:gd name="T91" fmla="*/ 0 h 1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5"/>
                <a:gd name="T139" fmla="*/ 0 h 191"/>
                <a:gd name="T140" fmla="*/ 215 w 215"/>
                <a:gd name="T141" fmla="*/ 191 h 1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5" h="191">
                  <a:moveTo>
                    <a:pt x="208" y="180"/>
                  </a:moveTo>
                  <a:lnTo>
                    <a:pt x="206" y="169"/>
                  </a:lnTo>
                  <a:lnTo>
                    <a:pt x="213" y="159"/>
                  </a:lnTo>
                  <a:lnTo>
                    <a:pt x="213" y="145"/>
                  </a:lnTo>
                  <a:lnTo>
                    <a:pt x="198" y="134"/>
                  </a:lnTo>
                  <a:lnTo>
                    <a:pt x="193" y="128"/>
                  </a:lnTo>
                  <a:lnTo>
                    <a:pt x="189" y="109"/>
                  </a:lnTo>
                  <a:lnTo>
                    <a:pt x="180" y="93"/>
                  </a:lnTo>
                  <a:lnTo>
                    <a:pt x="170" y="80"/>
                  </a:lnTo>
                  <a:lnTo>
                    <a:pt x="170" y="69"/>
                  </a:lnTo>
                  <a:lnTo>
                    <a:pt x="176" y="61"/>
                  </a:lnTo>
                  <a:lnTo>
                    <a:pt x="200" y="63"/>
                  </a:lnTo>
                  <a:lnTo>
                    <a:pt x="209" y="52"/>
                  </a:lnTo>
                  <a:lnTo>
                    <a:pt x="215" y="24"/>
                  </a:lnTo>
                  <a:lnTo>
                    <a:pt x="213" y="15"/>
                  </a:lnTo>
                  <a:lnTo>
                    <a:pt x="202" y="13"/>
                  </a:lnTo>
                  <a:lnTo>
                    <a:pt x="182" y="15"/>
                  </a:lnTo>
                  <a:lnTo>
                    <a:pt x="154" y="15"/>
                  </a:lnTo>
                  <a:lnTo>
                    <a:pt x="132" y="6"/>
                  </a:lnTo>
                  <a:lnTo>
                    <a:pt x="117" y="2"/>
                  </a:lnTo>
                  <a:lnTo>
                    <a:pt x="104" y="0"/>
                  </a:lnTo>
                  <a:lnTo>
                    <a:pt x="91" y="17"/>
                  </a:lnTo>
                  <a:lnTo>
                    <a:pt x="76" y="28"/>
                  </a:lnTo>
                  <a:lnTo>
                    <a:pt x="54" y="26"/>
                  </a:lnTo>
                  <a:lnTo>
                    <a:pt x="41" y="35"/>
                  </a:lnTo>
                  <a:lnTo>
                    <a:pt x="20" y="56"/>
                  </a:lnTo>
                  <a:lnTo>
                    <a:pt x="4" y="69"/>
                  </a:lnTo>
                  <a:lnTo>
                    <a:pt x="0" y="78"/>
                  </a:lnTo>
                  <a:lnTo>
                    <a:pt x="9" y="95"/>
                  </a:lnTo>
                  <a:lnTo>
                    <a:pt x="19" y="117"/>
                  </a:lnTo>
                  <a:lnTo>
                    <a:pt x="30" y="130"/>
                  </a:lnTo>
                  <a:lnTo>
                    <a:pt x="41" y="126"/>
                  </a:lnTo>
                  <a:lnTo>
                    <a:pt x="60" y="119"/>
                  </a:lnTo>
                  <a:lnTo>
                    <a:pt x="58" y="137"/>
                  </a:lnTo>
                  <a:lnTo>
                    <a:pt x="52" y="159"/>
                  </a:lnTo>
                  <a:lnTo>
                    <a:pt x="54" y="163"/>
                  </a:lnTo>
                  <a:lnTo>
                    <a:pt x="63" y="163"/>
                  </a:lnTo>
                  <a:lnTo>
                    <a:pt x="76" y="159"/>
                  </a:lnTo>
                  <a:lnTo>
                    <a:pt x="104" y="162"/>
                  </a:lnTo>
                  <a:lnTo>
                    <a:pt x="112" y="172"/>
                  </a:lnTo>
                  <a:lnTo>
                    <a:pt x="128" y="178"/>
                  </a:lnTo>
                  <a:lnTo>
                    <a:pt x="142" y="191"/>
                  </a:lnTo>
                  <a:lnTo>
                    <a:pt x="151" y="189"/>
                  </a:lnTo>
                  <a:lnTo>
                    <a:pt x="168" y="180"/>
                  </a:lnTo>
                  <a:lnTo>
                    <a:pt x="185" y="178"/>
                  </a:lnTo>
                  <a:lnTo>
                    <a:pt x="208" y="18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9" name="Freeform 84"/>
            <p:cNvSpPr>
              <a:spLocks noChangeAspect="1"/>
            </p:cNvSpPr>
            <p:nvPr/>
          </p:nvSpPr>
          <p:spPr bwMode="auto">
            <a:xfrm>
              <a:off x="1354" y="3447"/>
              <a:ext cx="188" cy="100"/>
            </a:xfrm>
            <a:custGeom>
              <a:avLst/>
              <a:gdLst>
                <a:gd name="T0" fmla="*/ 0 w 403"/>
                <a:gd name="T1" fmla="*/ 1 h 220"/>
                <a:gd name="T2" fmla="*/ 0 w 403"/>
                <a:gd name="T3" fmla="*/ 1 h 220"/>
                <a:gd name="T4" fmla="*/ 0 w 403"/>
                <a:gd name="T5" fmla="*/ 1 h 220"/>
                <a:gd name="T6" fmla="*/ 0 w 403"/>
                <a:gd name="T7" fmla="*/ 0 h 220"/>
                <a:gd name="T8" fmla="*/ 0 w 403"/>
                <a:gd name="T9" fmla="*/ 0 h 220"/>
                <a:gd name="T10" fmla="*/ 0 w 403"/>
                <a:gd name="T11" fmla="*/ 0 h 220"/>
                <a:gd name="T12" fmla="*/ 0 w 403"/>
                <a:gd name="T13" fmla="*/ 0 h 220"/>
                <a:gd name="T14" fmla="*/ 0 w 403"/>
                <a:gd name="T15" fmla="*/ 0 h 220"/>
                <a:gd name="T16" fmla="*/ 0 w 403"/>
                <a:gd name="T17" fmla="*/ 0 h 220"/>
                <a:gd name="T18" fmla="*/ 0 w 403"/>
                <a:gd name="T19" fmla="*/ 0 h 220"/>
                <a:gd name="T20" fmla="*/ 0 w 403"/>
                <a:gd name="T21" fmla="*/ 0 h 220"/>
                <a:gd name="T22" fmla="*/ 0 w 403"/>
                <a:gd name="T23" fmla="*/ 0 h 220"/>
                <a:gd name="T24" fmla="*/ 0 w 403"/>
                <a:gd name="T25" fmla="*/ 0 h 220"/>
                <a:gd name="T26" fmla="*/ 0 w 403"/>
                <a:gd name="T27" fmla="*/ 0 h 220"/>
                <a:gd name="T28" fmla="*/ 0 w 403"/>
                <a:gd name="T29" fmla="*/ 0 h 220"/>
                <a:gd name="T30" fmla="*/ 1 w 403"/>
                <a:gd name="T31" fmla="*/ 0 h 220"/>
                <a:gd name="T32" fmla="*/ 1 w 403"/>
                <a:gd name="T33" fmla="*/ 0 h 220"/>
                <a:gd name="T34" fmla="*/ 1 w 403"/>
                <a:gd name="T35" fmla="*/ 0 h 220"/>
                <a:gd name="T36" fmla="*/ 1 w 403"/>
                <a:gd name="T37" fmla="*/ 0 h 220"/>
                <a:gd name="T38" fmla="*/ 1 w 403"/>
                <a:gd name="T39" fmla="*/ 0 h 220"/>
                <a:gd name="T40" fmla="*/ 1 w 403"/>
                <a:gd name="T41" fmla="*/ 0 h 220"/>
                <a:gd name="T42" fmla="*/ 1 w 403"/>
                <a:gd name="T43" fmla="*/ 0 h 220"/>
                <a:gd name="T44" fmla="*/ 1 w 403"/>
                <a:gd name="T45" fmla="*/ 0 h 220"/>
                <a:gd name="T46" fmla="*/ 1 w 403"/>
                <a:gd name="T47" fmla="*/ 0 h 220"/>
                <a:gd name="T48" fmla="*/ 1 w 403"/>
                <a:gd name="T49" fmla="*/ 0 h 220"/>
                <a:gd name="T50" fmla="*/ 1 w 403"/>
                <a:gd name="T51" fmla="*/ 0 h 220"/>
                <a:gd name="T52" fmla="*/ 1 w 403"/>
                <a:gd name="T53" fmla="*/ 0 h 220"/>
                <a:gd name="T54" fmla="*/ 1 w 403"/>
                <a:gd name="T55" fmla="*/ 0 h 220"/>
                <a:gd name="T56" fmla="*/ 1 w 403"/>
                <a:gd name="T57" fmla="*/ 0 h 220"/>
                <a:gd name="T58" fmla="*/ 2 w 403"/>
                <a:gd name="T59" fmla="*/ 0 h 220"/>
                <a:gd name="T60" fmla="*/ 2 w 403"/>
                <a:gd name="T61" fmla="*/ 0 h 220"/>
                <a:gd name="T62" fmla="*/ 2 w 403"/>
                <a:gd name="T63" fmla="*/ 0 h 220"/>
                <a:gd name="T64" fmla="*/ 2 w 403"/>
                <a:gd name="T65" fmla="*/ 1 h 220"/>
                <a:gd name="T66" fmla="*/ 1 w 403"/>
                <a:gd name="T67" fmla="*/ 1 h 220"/>
                <a:gd name="T68" fmla="*/ 1 w 403"/>
                <a:gd name="T69" fmla="*/ 1 h 220"/>
                <a:gd name="T70" fmla="*/ 1 w 403"/>
                <a:gd name="T71" fmla="*/ 1 h 220"/>
                <a:gd name="T72" fmla="*/ 1 w 403"/>
                <a:gd name="T73" fmla="*/ 1 h 220"/>
                <a:gd name="T74" fmla="*/ 1 w 403"/>
                <a:gd name="T75" fmla="*/ 1 h 220"/>
                <a:gd name="T76" fmla="*/ 1 w 403"/>
                <a:gd name="T77" fmla="*/ 1 h 220"/>
                <a:gd name="T78" fmla="*/ 1 w 403"/>
                <a:gd name="T79" fmla="*/ 1 h 220"/>
                <a:gd name="T80" fmla="*/ 1 w 403"/>
                <a:gd name="T81" fmla="*/ 1 h 220"/>
                <a:gd name="T82" fmla="*/ 0 w 403"/>
                <a:gd name="T83" fmla="*/ 1 h 220"/>
                <a:gd name="T84" fmla="*/ 0 w 403"/>
                <a:gd name="T85" fmla="*/ 1 h 220"/>
                <a:gd name="T86" fmla="*/ 0 w 403"/>
                <a:gd name="T87" fmla="*/ 1 h 220"/>
                <a:gd name="T88" fmla="*/ 0 w 403"/>
                <a:gd name="T89" fmla="*/ 1 h 220"/>
                <a:gd name="T90" fmla="*/ 0 w 403"/>
                <a:gd name="T91" fmla="*/ 1 h 220"/>
                <a:gd name="T92" fmla="*/ 0 w 403"/>
                <a:gd name="T93" fmla="*/ 1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3"/>
                <a:gd name="T142" fmla="*/ 0 h 220"/>
                <a:gd name="T143" fmla="*/ 403 w 403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3" h="220">
                  <a:moveTo>
                    <a:pt x="99" y="211"/>
                  </a:moveTo>
                  <a:lnTo>
                    <a:pt x="96" y="199"/>
                  </a:lnTo>
                  <a:lnTo>
                    <a:pt x="83" y="192"/>
                  </a:lnTo>
                  <a:lnTo>
                    <a:pt x="36" y="149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7" y="52"/>
                  </a:lnTo>
                  <a:lnTo>
                    <a:pt x="229" y="65"/>
                  </a:lnTo>
                  <a:lnTo>
                    <a:pt x="240" y="80"/>
                  </a:lnTo>
                  <a:lnTo>
                    <a:pt x="248" y="86"/>
                  </a:lnTo>
                  <a:lnTo>
                    <a:pt x="253" y="80"/>
                  </a:lnTo>
                  <a:lnTo>
                    <a:pt x="274" y="69"/>
                  </a:lnTo>
                  <a:lnTo>
                    <a:pt x="283" y="71"/>
                  </a:lnTo>
                  <a:lnTo>
                    <a:pt x="309" y="100"/>
                  </a:lnTo>
                  <a:lnTo>
                    <a:pt x="315" y="99"/>
                  </a:lnTo>
                  <a:lnTo>
                    <a:pt x="342" y="115"/>
                  </a:lnTo>
                  <a:lnTo>
                    <a:pt x="382" y="113"/>
                  </a:lnTo>
                  <a:lnTo>
                    <a:pt x="403" y="126"/>
                  </a:lnTo>
                  <a:lnTo>
                    <a:pt x="359" y="151"/>
                  </a:lnTo>
                  <a:lnTo>
                    <a:pt x="357" y="181"/>
                  </a:lnTo>
                  <a:lnTo>
                    <a:pt x="330" y="206"/>
                  </a:lnTo>
                  <a:lnTo>
                    <a:pt x="301" y="205"/>
                  </a:lnTo>
                  <a:lnTo>
                    <a:pt x="285" y="212"/>
                  </a:lnTo>
                  <a:lnTo>
                    <a:pt x="265" y="220"/>
                  </a:lnTo>
                  <a:lnTo>
                    <a:pt x="240" y="204"/>
                  </a:lnTo>
                  <a:lnTo>
                    <a:pt x="224" y="212"/>
                  </a:lnTo>
                  <a:lnTo>
                    <a:pt x="209" y="215"/>
                  </a:lnTo>
                  <a:lnTo>
                    <a:pt x="197" y="196"/>
                  </a:lnTo>
                  <a:lnTo>
                    <a:pt x="162" y="197"/>
                  </a:lnTo>
                  <a:lnTo>
                    <a:pt x="151" y="205"/>
                  </a:lnTo>
                  <a:lnTo>
                    <a:pt x="143" y="213"/>
                  </a:lnTo>
                  <a:lnTo>
                    <a:pt x="128" y="213"/>
                  </a:lnTo>
                  <a:lnTo>
                    <a:pt x="112" y="216"/>
                  </a:lnTo>
                  <a:lnTo>
                    <a:pt x="99" y="21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0" name="Freeform 85"/>
            <p:cNvSpPr>
              <a:spLocks noChangeAspect="1"/>
            </p:cNvSpPr>
            <p:nvPr/>
          </p:nvSpPr>
          <p:spPr bwMode="auto">
            <a:xfrm>
              <a:off x="1373" y="3632"/>
              <a:ext cx="170" cy="178"/>
            </a:xfrm>
            <a:custGeom>
              <a:avLst/>
              <a:gdLst>
                <a:gd name="T0" fmla="*/ 1 w 273"/>
                <a:gd name="T1" fmla="*/ 1 h 320"/>
                <a:gd name="T2" fmla="*/ 1 w 273"/>
                <a:gd name="T3" fmla="*/ 2 h 320"/>
                <a:gd name="T4" fmla="*/ 1 w 273"/>
                <a:gd name="T5" fmla="*/ 2 h 320"/>
                <a:gd name="T6" fmla="*/ 1 w 273"/>
                <a:gd name="T7" fmla="*/ 1 h 320"/>
                <a:gd name="T8" fmla="*/ 2 w 273"/>
                <a:gd name="T9" fmla="*/ 2 h 320"/>
                <a:gd name="T10" fmla="*/ 2 w 273"/>
                <a:gd name="T11" fmla="*/ 2 h 320"/>
                <a:gd name="T12" fmla="*/ 2 w 273"/>
                <a:gd name="T13" fmla="*/ 2 h 320"/>
                <a:gd name="T14" fmla="*/ 3 w 273"/>
                <a:gd name="T15" fmla="*/ 2 h 320"/>
                <a:gd name="T16" fmla="*/ 2 w 273"/>
                <a:gd name="T17" fmla="*/ 3 h 320"/>
                <a:gd name="T18" fmla="*/ 4 w 273"/>
                <a:gd name="T19" fmla="*/ 3 h 320"/>
                <a:gd name="T20" fmla="*/ 5 w 273"/>
                <a:gd name="T21" fmla="*/ 4 h 320"/>
                <a:gd name="T22" fmla="*/ 6 w 273"/>
                <a:gd name="T23" fmla="*/ 4 h 320"/>
                <a:gd name="T24" fmla="*/ 7 w 273"/>
                <a:gd name="T25" fmla="*/ 4 h 320"/>
                <a:gd name="T26" fmla="*/ 7 w 273"/>
                <a:gd name="T27" fmla="*/ 4 h 320"/>
                <a:gd name="T28" fmla="*/ 9 w 273"/>
                <a:gd name="T29" fmla="*/ 5 h 320"/>
                <a:gd name="T30" fmla="*/ 8 w 273"/>
                <a:gd name="T31" fmla="*/ 4 h 320"/>
                <a:gd name="T32" fmla="*/ 8 w 273"/>
                <a:gd name="T33" fmla="*/ 4 h 320"/>
                <a:gd name="T34" fmla="*/ 7 w 273"/>
                <a:gd name="T35" fmla="*/ 4 h 320"/>
                <a:gd name="T36" fmla="*/ 6 w 273"/>
                <a:gd name="T37" fmla="*/ 3 h 320"/>
                <a:gd name="T38" fmla="*/ 6 w 273"/>
                <a:gd name="T39" fmla="*/ 3 h 320"/>
                <a:gd name="T40" fmla="*/ 6 w 273"/>
                <a:gd name="T41" fmla="*/ 3 h 320"/>
                <a:gd name="T42" fmla="*/ 5 w 273"/>
                <a:gd name="T43" fmla="*/ 3 h 320"/>
                <a:gd name="T44" fmla="*/ 4 w 273"/>
                <a:gd name="T45" fmla="*/ 2 h 320"/>
                <a:gd name="T46" fmla="*/ 4 w 273"/>
                <a:gd name="T47" fmla="*/ 2 h 320"/>
                <a:gd name="T48" fmla="*/ 4 w 273"/>
                <a:gd name="T49" fmla="*/ 2 h 320"/>
                <a:gd name="T50" fmla="*/ 6 w 273"/>
                <a:gd name="T51" fmla="*/ 1 h 320"/>
                <a:gd name="T52" fmla="*/ 7 w 273"/>
                <a:gd name="T53" fmla="*/ 2 h 320"/>
                <a:gd name="T54" fmla="*/ 7 w 273"/>
                <a:gd name="T55" fmla="*/ 2 h 320"/>
                <a:gd name="T56" fmla="*/ 8 w 273"/>
                <a:gd name="T57" fmla="*/ 2 h 320"/>
                <a:gd name="T58" fmla="*/ 9 w 273"/>
                <a:gd name="T59" fmla="*/ 2 h 320"/>
                <a:gd name="T60" fmla="*/ 10 w 273"/>
                <a:gd name="T61" fmla="*/ 2 h 320"/>
                <a:gd name="T62" fmla="*/ 10 w 273"/>
                <a:gd name="T63" fmla="*/ 2 h 320"/>
                <a:gd name="T64" fmla="*/ 9 w 273"/>
                <a:gd name="T65" fmla="*/ 1 h 320"/>
                <a:gd name="T66" fmla="*/ 9 w 273"/>
                <a:gd name="T67" fmla="*/ 1 h 320"/>
                <a:gd name="T68" fmla="*/ 9 w 273"/>
                <a:gd name="T69" fmla="*/ 1 h 320"/>
                <a:gd name="T70" fmla="*/ 9 w 273"/>
                <a:gd name="T71" fmla="*/ 1 h 320"/>
                <a:gd name="T72" fmla="*/ 8 w 273"/>
                <a:gd name="T73" fmla="*/ 1 h 320"/>
                <a:gd name="T74" fmla="*/ 7 w 273"/>
                <a:gd name="T75" fmla="*/ 1 h 320"/>
                <a:gd name="T76" fmla="*/ 7 w 273"/>
                <a:gd name="T77" fmla="*/ 1 h 320"/>
                <a:gd name="T78" fmla="*/ 6 w 273"/>
                <a:gd name="T79" fmla="*/ 0 h 320"/>
                <a:gd name="T80" fmla="*/ 4 w 273"/>
                <a:gd name="T81" fmla="*/ 1 h 320"/>
                <a:gd name="T82" fmla="*/ 4 w 273"/>
                <a:gd name="T83" fmla="*/ 1 h 320"/>
                <a:gd name="T84" fmla="*/ 2 w 273"/>
                <a:gd name="T85" fmla="*/ 1 h 320"/>
                <a:gd name="T86" fmla="*/ 1 w 273"/>
                <a:gd name="T87" fmla="*/ 1 h 320"/>
                <a:gd name="T88" fmla="*/ 0 w 273"/>
                <a:gd name="T89" fmla="*/ 1 h 3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3"/>
                <a:gd name="T136" fmla="*/ 0 h 320"/>
                <a:gd name="T137" fmla="*/ 273 w 273"/>
                <a:gd name="T138" fmla="*/ 320 h 3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3" h="320">
                  <a:moveTo>
                    <a:pt x="0" y="65"/>
                  </a:moveTo>
                  <a:lnTo>
                    <a:pt x="5" y="83"/>
                  </a:lnTo>
                  <a:lnTo>
                    <a:pt x="11" y="97"/>
                  </a:lnTo>
                  <a:lnTo>
                    <a:pt x="17" y="106"/>
                  </a:lnTo>
                  <a:lnTo>
                    <a:pt x="23" y="107"/>
                  </a:lnTo>
                  <a:lnTo>
                    <a:pt x="31" y="102"/>
                  </a:lnTo>
                  <a:lnTo>
                    <a:pt x="35" y="93"/>
                  </a:lnTo>
                  <a:lnTo>
                    <a:pt x="42" y="80"/>
                  </a:lnTo>
                  <a:lnTo>
                    <a:pt x="52" y="88"/>
                  </a:lnTo>
                  <a:lnTo>
                    <a:pt x="62" y="90"/>
                  </a:lnTo>
                  <a:lnTo>
                    <a:pt x="68" y="95"/>
                  </a:lnTo>
                  <a:lnTo>
                    <a:pt x="67" y="110"/>
                  </a:lnTo>
                  <a:lnTo>
                    <a:pt x="67" y="119"/>
                  </a:lnTo>
                  <a:lnTo>
                    <a:pt x="77" y="136"/>
                  </a:lnTo>
                  <a:lnTo>
                    <a:pt x="88" y="149"/>
                  </a:lnTo>
                  <a:lnTo>
                    <a:pt x="86" y="154"/>
                  </a:lnTo>
                  <a:lnTo>
                    <a:pt x="74" y="154"/>
                  </a:lnTo>
                  <a:lnTo>
                    <a:pt x="80" y="162"/>
                  </a:lnTo>
                  <a:lnTo>
                    <a:pt x="117" y="208"/>
                  </a:lnTo>
                  <a:lnTo>
                    <a:pt x="121" y="211"/>
                  </a:lnTo>
                  <a:lnTo>
                    <a:pt x="132" y="211"/>
                  </a:lnTo>
                  <a:lnTo>
                    <a:pt x="141" y="214"/>
                  </a:lnTo>
                  <a:lnTo>
                    <a:pt x="158" y="222"/>
                  </a:lnTo>
                  <a:lnTo>
                    <a:pt x="172" y="236"/>
                  </a:lnTo>
                  <a:lnTo>
                    <a:pt x="175" y="243"/>
                  </a:lnTo>
                  <a:lnTo>
                    <a:pt x="180" y="255"/>
                  </a:lnTo>
                  <a:lnTo>
                    <a:pt x="185" y="254"/>
                  </a:lnTo>
                  <a:lnTo>
                    <a:pt x="188" y="254"/>
                  </a:lnTo>
                  <a:lnTo>
                    <a:pt x="200" y="259"/>
                  </a:lnTo>
                  <a:lnTo>
                    <a:pt x="239" y="320"/>
                  </a:lnTo>
                  <a:lnTo>
                    <a:pt x="209" y="293"/>
                  </a:lnTo>
                  <a:lnTo>
                    <a:pt x="218" y="264"/>
                  </a:lnTo>
                  <a:lnTo>
                    <a:pt x="213" y="254"/>
                  </a:lnTo>
                  <a:lnTo>
                    <a:pt x="218" y="245"/>
                  </a:lnTo>
                  <a:lnTo>
                    <a:pt x="215" y="236"/>
                  </a:lnTo>
                  <a:lnTo>
                    <a:pt x="204" y="223"/>
                  </a:lnTo>
                  <a:lnTo>
                    <a:pt x="185" y="199"/>
                  </a:lnTo>
                  <a:lnTo>
                    <a:pt x="172" y="188"/>
                  </a:lnTo>
                  <a:lnTo>
                    <a:pt x="167" y="184"/>
                  </a:lnTo>
                  <a:lnTo>
                    <a:pt x="161" y="185"/>
                  </a:lnTo>
                  <a:lnTo>
                    <a:pt x="151" y="176"/>
                  </a:lnTo>
                  <a:lnTo>
                    <a:pt x="149" y="176"/>
                  </a:lnTo>
                  <a:lnTo>
                    <a:pt x="144" y="171"/>
                  </a:lnTo>
                  <a:lnTo>
                    <a:pt x="141" y="160"/>
                  </a:lnTo>
                  <a:lnTo>
                    <a:pt x="138" y="149"/>
                  </a:lnTo>
                  <a:lnTo>
                    <a:pt x="127" y="134"/>
                  </a:lnTo>
                  <a:lnTo>
                    <a:pt x="104" y="109"/>
                  </a:lnTo>
                  <a:lnTo>
                    <a:pt x="103" y="102"/>
                  </a:lnTo>
                  <a:lnTo>
                    <a:pt x="104" y="99"/>
                  </a:lnTo>
                  <a:lnTo>
                    <a:pt x="116" y="97"/>
                  </a:lnTo>
                  <a:lnTo>
                    <a:pt x="147" y="107"/>
                  </a:lnTo>
                  <a:lnTo>
                    <a:pt x="167" y="83"/>
                  </a:lnTo>
                  <a:lnTo>
                    <a:pt x="185" y="98"/>
                  </a:lnTo>
                  <a:lnTo>
                    <a:pt x="191" y="99"/>
                  </a:lnTo>
                  <a:lnTo>
                    <a:pt x="195" y="106"/>
                  </a:lnTo>
                  <a:lnTo>
                    <a:pt x="201" y="99"/>
                  </a:lnTo>
                  <a:lnTo>
                    <a:pt x="212" y="99"/>
                  </a:lnTo>
                  <a:lnTo>
                    <a:pt x="222" y="101"/>
                  </a:lnTo>
                  <a:lnTo>
                    <a:pt x="236" y="93"/>
                  </a:lnTo>
                  <a:lnTo>
                    <a:pt x="250" y="99"/>
                  </a:lnTo>
                  <a:lnTo>
                    <a:pt x="258" y="107"/>
                  </a:lnTo>
                  <a:lnTo>
                    <a:pt x="268" y="110"/>
                  </a:lnTo>
                  <a:lnTo>
                    <a:pt x="269" y="102"/>
                  </a:lnTo>
                  <a:lnTo>
                    <a:pt x="273" y="90"/>
                  </a:lnTo>
                  <a:lnTo>
                    <a:pt x="268" y="84"/>
                  </a:lnTo>
                  <a:lnTo>
                    <a:pt x="259" y="74"/>
                  </a:lnTo>
                  <a:lnTo>
                    <a:pt x="258" y="63"/>
                  </a:lnTo>
                  <a:lnTo>
                    <a:pt x="258" y="56"/>
                  </a:lnTo>
                  <a:lnTo>
                    <a:pt x="259" y="47"/>
                  </a:lnTo>
                  <a:lnTo>
                    <a:pt x="247" y="44"/>
                  </a:lnTo>
                  <a:lnTo>
                    <a:pt x="241" y="42"/>
                  </a:lnTo>
                  <a:lnTo>
                    <a:pt x="235" y="47"/>
                  </a:lnTo>
                  <a:lnTo>
                    <a:pt x="227" y="53"/>
                  </a:lnTo>
                  <a:lnTo>
                    <a:pt x="221" y="53"/>
                  </a:lnTo>
                  <a:lnTo>
                    <a:pt x="209" y="41"/>
                  </a:lnTo>
                  <a:lnTo>
                    <a:pt x="200" y="35"/>
                  </a:lnTo>
                  <a:lnTo>
                    <a:pt x="190" y="37"/>
                  </a:lnTo>
                  <a:lnTo>
                    <a:pt x="182" y="27"/>
                  </a:lnTo>
                  <a:lnTo>
                    <a:pt x="159" y="2"/>
                  </a:lnTo>
                  <a:lnTo>
                    <a:pt x="149" y="0"/>
                  </a:lnTo>
                  <a:lnTo>
                    <a:pt x="134" y="21"/>
                  </a:lnTo>
                  <a:lnTo>
                    <a:pt x="118" y="19"/>
                  </a:lnTo>
                  <a:lnTo>
                    <a:pt x="111" y="27"/>
                  </a:lnTo>
                  <a:lnTo>
                    <a:pt x="109" y="37"/>
                  </a:lnTo>
                  <a:lnTo>
                    <a:pt x="80" y="71"/>
                  </a:lnTo>
                  <a:lnTo>
                    <a:pt x="60" y="65"/>
                  </a:lnTo>
                  <a:lnTo>
                    <a:pt x="41" y="60"/>
                  </a:lnTo>
                  <a:lnTo>
                    <a:pt x="31" y="65"/>
                  </a:lnTo>
                  <a:lnTo>
                    <a:pt x="18" y="71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1" name="Freeform 86"/>
            <p:cNvSpPr>
              <a:spLocks noChangeAspect="1"/>
            </p:cNvSpPr>
            <p:nvPr/>
          </p:nvSpPr>
          <p:spPr bwMode="auto">
            <a:xfrm>
              <a:off x="1560" y="3941"/>
              <a:ext cx="28" cy="27"/>
            </a:xfrm>
            <a:custGeom>
              <a:avLst/>
              <a:gdLst>
                <a:gd name="T0" fmla="*/ 55 w 24"/>
                <a:gd name="T1" fmla="*/ 0 h 25"/>
                <a:gd name="T2" fmla="*/ 73 w 24"/>
                <a:gd name="T3" fmla="*/ 14 h 25"/>
                <a:gd name="T4" fmla="*/ 65 w 24"/>
                <a:gd name="T5" fmla="*/ 27 h 25"/>
                <a:gd name="T6" fmla="*/ 73 w 24"/>
                <a:gd name="T7" fmla="*/ 39 h 25"/>
                <a:gd name="T8" fmla="*/ 55 w 24"/>
                <a:gd name="T9" fmla="*/ 42 h 25"/>
                <a:gd name="T10" fmla="*/ 20 w 24"/>
                <a:gd name="T11" fmla="*/ 39 h 25"/>
                <a:gd name="T12" fmla="*/ 0 w 24"/>
                <a:gd name="T13" fmla="*/ 23 h 25"/>
                <a:gd name="T14" fmla="*/ 55 w 24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5"/>
                <a:gd name="T26" fmla="*/ 24 w 24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5">
                  <a:moveTo>
                    <a:pt x="18" y="0"/>
                  </a:moveTo>
                  <a:lnTo>
                    <a:pt x="24" y="7"/>
                  </a:lnTo>
                  <a:lnTo>
                    <a:pt x="22" y="16"/>
                  </a:lnTo>
                  <a:lnTo>
                    <a:pt x="24" y="23"/>
                  </a:lnTo>
                  <a:lnTo>
                    <a:pt x="18" y="25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" name="Freeform 87"/>
            <p:cNvSpPr>
              <a:spLocks noChangeAspect="1"/>
            </p:cNvSpPr>
            <p:nvPr/>
          </p:nvSpPr>
          <p:spPr bwMode="auto">
            <a:xfrm>
              <a:off x="1600" y="3961"/>
              <a:ext cx="85" cy="74"/>
            </a:xfrm>
            <a:custGeom>
              <a:avLst/>
              <a:gdLst>
                <a:gd name="T0" fmla="*/ 0 w 184"/>
                <a:gd name="T1" fmla="*/ 0 h 163"/>
                <a:gd name="T2" fmla="*/ 0 w 184"/>
                <a:gd name="T3" fmla="*/ 0 h 163"/>
                <a:gd name="T4" fmla="*/ 0 w 184"/>
                <a:gd name="T5" fmla="*/ 0 h 163"/>
                <a:gd name="T6" fmla="*/ 0 w 184"/>
                <a:gd name="T7" fmla="*/ 0 h 163"/>
                <a:gd name="T8" fmla="*/ 0 w 184"/>
                <a:gd name="T9" fmla="*/ 0 h 163"/>
                <a:gd name="T10" fmla="*/ 0 w 184"/>
                <a:gd name="T11" fmla="*/ 0 h 163"/>
                <a:gd name="T12" fmla="*/ 0 w 184"/>
                <a:gd name="T13" fmla="*/ 0 h 163"/>
                <a:gd name="T14" fmla="*/ 0 w 184"/>
                <a:gd name="T15" fmla="*/ 0 h 163"/>
                <a:gd name="T16" fmla="*/ 0 w 184"/>
                <a:gd name="T17" fmla="*/ 0 h 163"/>
                <a:gd name="T18" fmla="*/ 0 w 184"/>
                <a:gd name="T19" fmla="*/ 0 h 163"/>
                <a:gd name="T20" fmla="*/ 0 w 184"/>
                <a:gd name="T21" fmla="*/ 0 h 163"/>
                <a:gd name="T22" fmla="*/ 0 w 184"/>
                <a:gd name="T23" fmla="*/ 0 h 163"/>
                <a:gd name="T24" fmla="*/ 0 w 184"/>
                <a:gd name="T25" fmla="*/ 0 h 163"/>
                <a:gd name="T26" fmla="*/ 0 w 184"/>
                <a:gd name="T27" fmla="*/ 0 h 163"/>
                <a:gd name="T28" fmla="*/ 0 w 184"/>
                <a:gd name="T29" fmla="*/ 0 h 163"/>
                <a:gd name="T30" fmla="*/ 0 w 184"/>
                <a:gd name="T31" fmla="*/ 0 h 163"/>
                <a:gd name="T32" fmla="*/ 0 w 184"/>
                <a:gd name="T33" fmla="*/ 0 h 163"/>
                <a:gd name="T34" fmla="*/ 0 w 184"/>
                <a:gd name="T35" fmla="*/ 0 h 163"/>
                <a:gd name="T36" fmla="*/ 0 w 184"/>
                <a:gd name="T37" fmla="*/ 0 h 163"/>
                <a:gd name="T38" fmla="*/ 0 w 184"/>
                <a:gd name="T39" fmla="*/ 0 h 163"/>
                <a:gd name="T40" fmla="*/ 0 w 184"/>
                <a:gd name="T41" fmla="*/ 0 h 163"/>
                <a:gd name="T42" fmla="*/ 0 w 184"/>
                <a:gd name="T43" fmla="*/ 0 h 163"/>
                <a:gd name="T44" fmla="*/ 0 w 184"/>
                <a:gd name="T45" fmla="*/ 0 h 163"/>
                <a:gd name="T46" fmla="*/ 0 w 184"/>
                <a:gd name="T47" fmla="*/ 0 h 163"/>
                <a:gd name="T48" fmla="*/ 0 w 184"/>
                <a:gd name="T49" fmla="*/ 0 h 163"/>
                <a:gd name="T50" fmla="*/ 0 w 184"/>
                <a:gd name="T51" fmla="*/ 0 h 163"/>
                <a:gd name="T52" fmla="*/ 0 w 184"/>
                <a:gd name="T53" fmla="*/ 0 h 163"/>
                <a:gd name="T54" fmla="*/ 1 w 184"/>
                <a:gd name="T55" fmla="*/ 0 h 163"/>
                <a:gd name="T56" fmla="*/ 1 w 184"/>
                <a:gd name="T57" fmla="*/ 0 h 163"/>
                <a:gd name="T58" fmla="*/ 1 w 184"/>
                <a:gd name="T59" fmla="*/ 0 h 163"/>
                <a:gd name="T60" fmla="*/ 0 w 184"/>
                <a:gd name="T61" fmla="*/ 0 h 163"/>
                <a:gd name="T62" fmla="*/ 0 w 184"/>
                <a:gd name="T63" fmla="*/ 0 h 163"/>
                <a:gd name="T64" fmla="*/ 0 w 184"/>
                <a:gd name="T65" fmla="*/ 0 h 163"/>
                <a:gd name="T66" fmla="*/ 0 w 184"/>
                <a:gd name="T67" fmla="*/ 0 h 163"/>
                <a:gd name="T68" fmla="*/ 0 w 184"/>
                <a:gd name="T69" fmla="*/ 0 h 163"/>
                <a:gd name="T70" fmla="*/ 0 w 184"/>
                <a:gd name="T71" fmla="*/ 0 h 163"/>
                <a:gd name="T72" fmla="*/ 0 w 184"/>
                <a:gd name="T73" fmla="*/ 0 h 163"/>
                <a:gd name="T74" fmla="*/ 0 w 184"/>
                <a:gd name="T75" fmla="*/ 0 h 163"/>
                <a:gd name="T76" fmla="*/ 0 w 184"/>
                <a:gd name="T77" fmla="*/ 0 h 163"/>
                <a:gd name="T78" fmla="*/ 0 w 184"/>
                <a:gd name="T79" fmla="*/ 0 h 163"/>
                <a:gd name="T80" fmla="*/ 0 w 184"/>
                <a:gd name="T81" fmla="*/ 0 h 163"/>
                <a:gd name="T82" fmla="*/ 0 w 184"/>
                <a:gd name="T83" fmla="*/ 0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63"/>
                <a:gd name="T128" fmla="*/ 184 w 184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63">
                  <a:moveTo>
                    <a:pt x="26" y="7"/>
                  </a:moveTo>
                  <a:lnTo>
                    <a:pt x="17" y="11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2" y="57"/>
                  </a:lnTo>
                  <a:lnTo>
                    <a:pt x="39" y="82"/>
                  </a:lnTo>
                  <a:lnTo>
                    <a:pt x="48" y="113"/>
                  </a:lnTo>
                  <a:lnTo>
                    <a:pt x="59" y="130"/>
                  </a:lnTo>
                  <a:lnTo>
                    <a:pt x="72" y="119"/>
                  </a:lnTo>
                  <a:lnTo>
                    <a:pt x="89" y="141"/>
                  </a:lnTo>
                  <a:lnTo>
                    <a:pt x="106" y="163"/>
                  </a:lnTo>
                  <a:lnTo>
                    <a:pt x="113" y="146"/>
                  </a:lnTo>
                  <a:lnTo>
                    <a:pt x="108" y="135"/>
                  </a:lnTo>
                  <a:lnTo>
                    <a:pt x="115" y="130"/>
                  </a:lnTo>
                  <a:lnTo>
                    <a:pt x="141" y="150"/>
                  </a:lnTo>
                  <a:lnTo>
                    <a:pt x="149" y="144"/>
                  </a:lnTo>
                  <a:lnTo>
                    <a:pt x="151" y="137"/>
                  </a:lnTo>
                  <a:lnTo>
                    <a:pt x="138" y="111"/>
                  </a:lnTo>
                  <a:lnTo>
                    <a:pt x="138" y="106"/>
                  </a:lnTo>
                  <a:lnTo>
                    <a:pt x="126" y="85"/>
                  </a:lnTo>
                  <a:lnTo>
                    <a:pt x="121" y="70"/>
                  </a:lnTo>
                  <a:lnTo>
                    <a:pt x="126" y="69"/>
                  </a:lnTo>
                  <a:lnTo>
                    <a:pt x="141" y="72"/>
                  </a:lnTo>
                  <a:lnTo>
                    <a:pt x="158" y="87"/>
                  </a:lnTo>
                  <a:lnTo>
                    <a:pt x="167" y="76"/>
                  </a:lnTo>
                  <a:lnTo>
                    <a:pt x="182" y="78"/>
                  </a:lnTo>
                  <a:lnTo>
                    <a:pt x="184" y="74"/>
                  </a:lnTo>
                  <a:lnTo>
                    <a:pt x="165" y="50"/>
                  </a:lnTo>
                  <a:lnTo>
                    <a:pt x="151" y="52"/>
                  </a:lnTo>
                  <a:lnTo>
                    <a:pt x="147" y="44"/>
                  </a:lnTo>
                  <a:lnTo>
                    <a:pt x="138" y="26"/>
                  </a:lnTo>
                  <a:lnTo>
                    <a:pt x="130" y="33"/>
                  </a:lnTo>
                  <a:lnTo>
                    <a:pt x="112" y="26"/>
                  </a:lnTo>
                  <a:lnTo>
                    <a:pt x="100" y="7"/>
                  </a:lnTo>
                  <a:lnTo>
                    <a:pt x="78" y="9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41" y="6"/>
                  </a:lnTo>
                  <a:lnTo>
                    <a:pt x="26" y="7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" name="Freeform 88"/>
            <p:cNvSpPr>
              <a:spLocks noChangeAspect="1"/>
            </p:cNvSpPr>
            <p:nvPr/>
          </p:nvSpPr>
          <p:spPr bwMode="auto">
            <a:xfrm>
              <a:off x="1571" y="3813"/>
              <a:ext cx="201" cy="173"/>
            </a:xfrm>
            <a:custGeom>
              <a:avLst/>
              <a:gdLst>
                <a:gd name="T0" fmla="*/ 0 w 430"/>
                <a:gd name="T1" fmla="*/ 0 h 386"/>
                <a:gd name="T2" fmla="*/ 0 w 430"/>
                <a:gd name="T3" fmla="*/ 0 h 386"/>
                <a:gd name="T4" fmla="*/ 0 w 430"/>
                <a:gd name="T5" fmla="*/ 1 h 386"/>
                <a:gd name="T6" fmla="*/ 0 w 430"/>
                <a:gd name="T7" fmla="*/ 1 h 386"/>
                <a:gd name="T8" fmla="*/ 0 w 430"/>
                <a:gd name="T9" fmla="*/ 1 h 386"/>
                <a:gd name="T10" fmla="*/ 0 w 430"/>
                <a:gd name="T11" fmla="*/ 1 h 386"/>
                <a:gd name="T12" fmla="*/ 0 w 430"/>
                <a:gd name="T13" fmla="*/ 1 h 386"/>
                <a:gd name="T14" fmla="*/ 0 w 430"/>
                <a:gd name="T15" fmla="*/ 1 h 386"/>
                <a:gd name="T16" fmla="*/ 0 w 430"/>
                <a:gd name="T17" fmla="*/ 1 h 386"/>
                <a:gd name="T18" fmla="*/ 0 w 430"/>
                <a:gd name="T19" fmla="*/ 1 h 386"/>
                <a:gd name="T20" fmla="*/ 0 w 430"/>
                <a:gd name="T21" fmla="*/ 1 h 386"/>
                <a:gd name="T22" fmla="*/ 0 w 430"/>
                <a:gd name="T23" fmla="*/ 1 h 386"/>
                <a:gd name="T24" fmla="*/ 0 w 430"/>
                <a:gd name="T25" fmla="*/ 1 h 386"/>
                <a:gd name="T26" fmla="*/ 1 w 430"/>
                <a:gd name="T27" fmla="*/ 1 h 386"/>
                <a:gd name="T28" fmla="*/ 1 w 430"/>
                <a:gd name="T29" fmla="*/ 1 h 386"/>
                <a:gd name="T30" fmla="*/ 1 w 430"/>
                <a:gd name="T31" fmla="*/ 1 h 386"/>
                <a:gd name="T32" fmla="*/ 1 w 430"/>
                <a:gd name="T33" fmla="*/ 1 h 386"/>
                <a:gd name="T34" fmla="*/ 1 w 430"/>
                <a:gd name="T35" fmla="*/ 1 h 386"/>
                <a:gd name="T36" fmla="*/ 1 w 430"/>
                <a:gd name="T37" fmla="*/ 1 h 386"/>
                <a:gd name="T38" fmla="*/ 1 w 430"/>
                <a:gd name="T39" fmla="*/ 1 h 386"/>
                <a:gd name="T40" fmla="*/ 1 w 430"/>
                <a:gd name="T41" fmla="*/ 1 h 386"/>
                <a:gd name="T42" fmla="*/ 1 w 430"/>
                <a:gd name="T43" fmla="*/ 1 h 386"/>
                <a:gd name="T44" fmla="*/ 1 w 430"/>
                <a:gd name="T45" fmla="*/ 1 h 386"/>
                <a:gd name="T46" fmla="*/ 1 w 430"/>
                <a:gd name="T47" fmla="*/ 1 h 386"/>
                <a:gd name="T48" fmla="*/ 1 w 430"/>
                <a:gd name="T49" fmla="*/ 1 h 386"/>
                <a:gd name="T50" fmla="*/ 1 w 430"/>
                <a:gd name="T51" fmla="*/ 1 h 386"/>
                <a:gd name="T52" fmla="*/ 1 w 430"/>
                <a:gd name="T53" fmla="*/ 1 h 386"/>
                <a:gd name="T54" fmla="*/ 1 w 430"/>
                <a:gd name="T55" fmla="*/ 1 h 386"/>
                <a:gd name="T56" fmla="*/ 1 w 430"/>
                <a:gd name="T57" fmla="*/ 0 h 386"/>
                <a:gd name="T58" fmla="*/ 1 w 430"/>
                <a:gd name="T59" fmla="*/ 0 h 386"/>
                <a:gd name="T60" fmla="*/ 1 w 430"/>
                <a:gd name="T61" fmla="*/ 0 h 386"/>
                <a:gd name="T62" fmla="*/ 1 w 430"/>
                <a:gd name="T63" fmla="*/ 0 h 386"/>
                <a:gd name="T64" fmla="*/ 1 w 430"/>
                <a:gd name="T65" fmla="*/ 0 h 386"/>
                <a:gd name="T66" fmla="*/ 1 w 430"/>
                <a:gd name="T67" fmla="*/ 0 h 386"/>
                <a:gd name="T68" fmla="*/ 1 w 430"/>
                <a:gd name="T69" fmla="*/ 0 h 386"/>
                <a:gd name="T70" fmla="*/ 1 w 430"/>
                <a:gd name="T71" fmla="*/ 0 h 386"/>
                <a:gd name="T72" fmla="*/ 1 w 430"/>
                <a:gd name="T73" fmla="*/ 0 h 386"/>
                <a:gd name="T74" fmla="*/ 1 w 430"/>
                <a:gd name="T75" fmla="*/ 0 h 386"/>
                <a:gd name="T76" fmla="*/ 1 w 430"/>
                <a:gd name="T77" fmla="*/ 0 h 386"/>
                <a:gd name="T78" fmla="*/ 1 w 430"/>
                <a:gd name="T79" fmla="*/ 0 h 386"/>
                <a:gd name="T80" fmla="*/ 1 w 430"/>
                <a:gd name="T81" fmla="*/ 0 h 386"/>
                <a:gd name="T82" fmla="*/ 1 w 430"/>
                <a:gd name="T83" fmla="*/ 0 h 386"/>
                <a:gd name="T84" fmla="*/ 1 w 430"/>
                <a:gd name="T85" fmla="*/ 0 h 386"/>
                <a:gd name="T86" fmla="*/ 2 w 430"/>
                <a:gd name="T87" fmla="*/ 0 h 386"/>
                <a:gd name="T88" fmla="*/ 2 w 430"/>
                <a:gd name="T89" fmla="*/ 0 h 386"/>
                <a:gd name="T90" fmla="*/ 2 w 430"/>
                <a:gd name="T91" fmla="*/ 0 h 386"/>
                <a:gd name="T92" fmla="*/ 2 w 430"/>
                <a:gd name="T93" fmla="*/ 0 h 386"/>
                <a:gd name="T94" fmla="*/ 2 w 430"/>
                <a:gd name="T95" fmla="*/ 0 h 386"/>
                <a:gd name="T96" fmla="*/ 2 w 430"/>
                <a:gd name="T97" fmla="*/ 0 h 386"/>
                <a:gd name="T98" fmla="*/ 2 w 430"/>
                <a:gd name="T99" fmla="*/ 0 h 386"/>
                <a:gd name="T100" fmla="*/ 2 w 430"/>
                <a:gd name="T101" fmla="*/ 0 h 386"/>
                <a:gd name="T102" fmla="*/ 2 w 430"/>
                <a:gd name="T103" fmla="*/ 0 h 386"/>
                <a:gd name="T104" fmla="*/ 1 w 430"/>
                <a:gd name="T105" fmla="*/ 0 h 386"/>
                <a:gd name="T106" fmla="*/ 1 w 430"/>
                <a:gd name="T107" fmla="*/ 0 h 386"/>
                <a:gd name="T108" fmla="*/ 1 w 430"/>
                <a:gd name="T109" fmla="*/ 0 h 386"/>
                <a:gd name="T110" fmla="*/ 1 w 430"/>
                <a:gd name="T111" fmla="*/ 0 h 386"/>
                <a:gd name="T112" fmla="*/ 1 w 430"/>
                <a:gd name="T113" fmla="*/ 0 h 386"/>
                <a:gd name="T114" fmla="*/ 1 w 430"/>
                <a:gd name="T115" fmla="*/ 0 h 386"/>
                <a:gd name="T116" fmla="*/ 0 w 430"/>
                <a:gd name="T117" fmla="*/ 0 h 386"/>
                <a:gd name="T118" fmla="*/ 0 w 430"/>
                <a:gd name="T119" fmla="*/ 0 h 386"/>
                <a:gd name="T120" fmla="*/ 0 w 430"/>
                <a:gd name="T121" fmla="*/ 0 h 3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386"/>
                <a:gd name="T185" fmla="*/ 430 w 430"/>
                <a:gd name="T186" fmla="*/ 386 h 3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386">
                  <a:moveTo>
                    <a:pt x="87" y="95"/>
                  </a:moveTo>
                  <a:lnTo>
                    <a:pt x="78" y="102"/>
                  </a:lnTo>
                  <a:lnTo>
                    <a:pt x="68" y="135"/>
                  </a:lnTo>
                  <a:lnTo>
                    <a:pt x="55" y="167"/>
                  </a:lnTo>
                  <a:lnTo>
                    <a:pt x="50" y="171"/>
                  </a:lnTo>
                  <a:lnTo>
                    <a:pt x="44" y="182"/>
                  </a:lnTo>
                  <a:lnTo>
                    <a:pt x="37" y="193"/>
                  </a:lnTo>
                  <a:lnTo>
                    <a:pt x="24" y="200"/>
                  </a:lnTo>
                  <a:lnTo>
                    <a:pt x="13" y="204"/>
                  </a:lnTo>
                  <a:lnTo>
                    <a:pt x="0" y="204"/>
                  </a:lnTo>
                  <a:lnTo>
                    <a:pt x="17" y="241"/>
                  </a:lnTo>
                  <a:lnTo>
                    <a:pt x="31" y="260"/>
                  </a:lnTo>
                  <a:lnTo>
                    <a:pt x="44" y="260"/>
                  </a:lnTo>
                  <a:lnTo>
                    <a:pt x="57" y="260"/>
                  </a:lnTo>
                  <a:lnTo>
                    <a:pt x="61" y="269"/>
                  </a:lnTo>
                  <a:lnTo>
                    <a:pt x="48" y="278"/>
                  </a:lnTo>
                  <a:lnTo>
                    <a:pt x="48" y="290"/>
                  </a:lnTo>
                  <a:lnTo>
                    <a:pt x="57" y="308"/>
                  </a:lnTo>
                  <a:lnTo>
                    <a:pt x="68" y="323"/>
                  </a:lnTo>
                  <a:lnTo>
                    <a:pt x="76" y="330"/>
                  </a:lnTo>
                  <a:lnTo>
                    <a:pt x="80" y="319"/>
                  </a:lnTo>
                  <a:lnTo>
                    <a:pt x="91" y="317"/>
                  </a:lnTo>
                  <a:lnTo>
                    <a:pt x="104" y="328"/>
                  </a:lnTo>
                  <a:lnTo>
                    <a:pt x="107" y="319"/>
                  </a:lnTo>
                  <a:lnTo>
                    <a:pt x="128" y="321"/>
                  </a:lnTo>
                  <a:lnTo>
                    <a:pt x="159" y="325"/>
                  </a:lnTo>
                  <a:lnTo>
                    <a:pt x="181" y="332"/>
                  </a:lnTo>
                  <a:lnTo>
                    <a:pt x="190" y="341"/>
                  </a:lnTo>
                  <a:lnTo>
                    <a:pt x="200" y="354"/>
                  </a:lnTo>
                  <a:lnTo>
                    <a:pt x="207" y="362"/>
                  </a:lnTo>
                  <a:lnTo>
                    <a:pt x="216" y="354"/>
                  </a:lnTo>
                  <a:lnTo>
                    <a:pt x="229" y="353"/>
                  </a:lnTo>
                  <a:lnTo>
                    <a:pt x="248" y="366"/>
                  </a:lnTo>
                  <a:lnTo>
                    <a:pt x="271" y="386"/>
                  </a:lnTo>
                  <a:lnTo>
                    <a:pt x="277" y="382"/>
                  </a:lnTo>
                  <a:lnTo>
                    <a:pt x="278" y="367"/>
                  </a:lnTo>
                  <a:lnTo>
                    <a:pt x="278" y="351"/>
                  </a:lnTo>
                  <a:lnTo>
                    <a:pt x="277" y="336"/>
                  </a:lnTo>
                  <a:lnTo>
                    <a:pt x="266" y="319"/>
                  </a:lnTo>
                  <a:lnTo>
                    <a:pt x="259" y="323"/>
                  </a:lnTo>
                  <a:lnTo>
                    <a:pt x="242" y="315"/>
                  </a:lnTo>
                  <a:lnTo>
                    <a:pt x="215" y="295"/>
                  </a:lnTo>
                  <a:lnTo>
                    <a:pt x="207" y="288"/>
                  </a:lnTo>
                  <a:lnTo>
                    <a:pt x="189" y="286"/>
                  </a:lnTo>
                  <a:lnTo>
                    <a:pt x="179" y="280"/>
                  </a:lnTo>
                  <a:lnTo>
                    <a:pt x="179" y="273"/>
                  </a:lnTo>
                  <a:lnTo>
                    <a:pt x="190" y="262"/>
                  </a:lnTo>
                  <a:lnTo>
                    <a:pt x="194" y="258"/>
                  </a:lnTo>
                  <a:lnTo>
                    <a:pt x="187" y="249"/>
                  </a:lnTo>
                  <a:lnTo>
                    <a:pt x="183" y="236"/>
                  </a:lnTo>
                  <a:lnTo>
                    <a:pt x="187" y="230"/>
                  </a:lnTo>
                  <a:lnTo>
                    <a:pt x="202" y="245"/>
                  </a:lnTo>
                  <a:lnTo>
                    <a:pt x="215" y="251"/>
                  </a:lnTo>
                  <a:lnTo>
                    <a:pt x="215" y="238"/>
                  </a:lnTo>
                  <a:lnTo>
                    <a:pt x="207" y="223"/>
                  </a:lnTo>
                  <a:lnTo>
                    <a:pt x="190" y="202"/>
                  </a:lnTo>
                  <a:lnTo>
                    <a:pt x="172" y="174"/>
                  </a:lnTo>
                  <a:lnTo>
                    <a:pt x="170" y="160"/>
                  </a:lnTo>
                  <a:lnTo>
                    <a:pt x="168" y="147"/>
                  </a:lnTo>
                  <a:lnTo>
                    <a:pt x="165" y="134"/>
                  </a:lnTo>
                  <a:lnTo>
                    <a:pt x="163" y="121"/>
                  </a:lnTo>
                  <a:lnTo>
                    <a:pt x="176" y="117"/>
                  </a:lnTo>
                  <a:lnTo>
                    <a:pt x="174" y="126"/>
                  </a:lnTo>
                  <a:lnTo>
                    <a:pt x="185" y="139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226" y="182"/>
                  </a:lnTo>
                  <a:lnTo>
                    <a:pt x="227" y="176"/>
                  </a:lnTo>
                  <a:lnTo>
                    <a:pt x="220" y="160"/>
                  </a:lnTo>
                  <a:lnTo>
                    <a:pt x="231" y="156"/>
                  </a:lnTo>
                  <a:lnTo>
                    <a:pt x="248" y="163"/>
                  </a:lnTo>
                  <a:lnTo>
                    <a:pt x="257" y="176"/>
                  </a:lnTo>
                  <a:lnTo>
                    <a:pt x="259" y="167"/>
                  </a:lnTo>
                  <a:lnTo>
                    <a:pt x="246" y="152"/>
                  </a:lnTo>
                  <a:lnTo>
                    <a:pt x="248" y="145"/>
                  </a:lnTo>
                  <a:lnTo>
                    <a:pt x="257" y="141"/>
                  </a:lnTo>
                  <a:lnTo>
                    <a:pt x="282" y="152"/>
                  </a:lnTo>
                  <a:lnTo>
                    <a:pt x="288" y="148"/>
                  </a:lnTo>
                  <a:lnTo>
                    <a:pt x="286" y="137"/>
                  </a:lnTo>
                  <a:lnTo>
                    <a:pt x="275" y="130"/>
                  </a:lnTo>
                  <a:lnTo>
                    <a:pt x="257" y="122"/>
                  </a:lnTo>
                  <a:lnTo>
                    <a:pt x="246" y="113"/>
                  </a:lnTo>
                  <a:lnTo>
                    <a:pt x="244" y="106"/>
                  </a:lnTo>
                  <a:lnTo>
                    <a:pt x="248" y="98"/>
                  </a:lnTo>
                  <a:lnTo>
                    <a:pt x="273" y="95"/>
                  </a:lnTo>
                  <a:lnTo>
                    <a:pt x="299" y="87"/>
                  </a:lnTo>
                  <a:lnTo>
                    <a:pt x="317" y="89"/>
                  </a:lnTo>
                  <a:lnTo>
                    <a:pt x="350" y="82"/>
                  </a:lnTo>
                  <a:lnTo>
                    <a:pt x="356" y="78"/>
                  </a:lnTo>
                  <a:lnTo>
                    <a:pt x="378" y="87"/>
                  </a:lnTo>
                  <a:lnTo>
                    <a:pt x="397" y="97"/>
                  </a:lnTo>
                  <a:lnTo>
                    <a:pt x="406" y="76"/>
                  </a:lnTo>
                  <a:lnTo>
                    <a:pt x="423" y="54"/>
                  </a:lnTo>
                  <a:lnTo>
                    <a:pt x="428" y="48"/>
                  </a:lnTo>
                  <a:lnTo>
                    <a:pt x="430" y="9"/>
                  </a:lnTo>
                  <a:lnTo>
                    <a:pt x="428" y="6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402" y="6"/>
                  </a:lnTo>
                  <a:lnTo>
                    <a:pt x="402" y="20"/>
                  </a:lnTo>
                  <a:lnTo>
                    <a:pt x="404" y="32"/>
                  </a:lnTo>
                  <a:lnTo>
                    <a:pt x="389" y="35"/>
                  </a:lnTo>
                  <a:lnTo>
                    <a:pt x="378" y="43"/>
                  </a:lnTo>
                  <a:lnTo>
                    <a:pt x="371" y="45"/>
                  </a:lnTo>
                  <a:lnTo>
                    <a:pt x="347" y="39"/>
                  </a:lnTo>
                  <a:lnTo>
                    <a:pt x="338" y="33"/>
                  </a:lnTo>
                  <a:lnTo>
                    <a:pt x="325" y="41"/>
                  </a:lnTo>
                  <a:lnTo>
                    <a:pt x="306" y="20"/>
                  </a:lnTo>
                  <a:lnTo>
                    <a:pt x="286" y="35"/>
                  </a:lnTo>
                  <a:lnTo>
                    <a:pt x="271" y="45"/>
                  </a:lnTo>
                  <a:lnTo>
                    <a:pt x="255" y="52"/>
                  </a:lnTo>
                  <a:lnTo>
                    <a:pt x="231" y="56"/>
                  </a:lnTo>
                  <a:lnTo>
                    <a:pt x="215" y="61"/>
                  </a:lnTo>
                  <a:lnTo>
                    <a:pt x="202" y="61"/>
                  </a:lnTo>
                  <a:lnTo>
                    <a:pt x="196" y="63"/>
                  </a:lnTo>
                  <a:lnTo>
                    <a:pt x="183" y="78"/>
                  </a:lnTo>
                  <a:lnTo>
                    <a:pt x="172" y="78"/>
                  </a:lnTo>
                  <a:lnTo>
                    <a:pt x="153" y="82"/>
                  </a:lnTo>
                  <a:lnTo>
                    <a:pt x="135" y="80"/>
                  </a:lnTo>
                  <a:lnTo>
                    <a:pt x="126" y="97"/>
                  </a:lnTo>
                  <a:lnTo>
                    <a:pt x="111" y="98"/>
                  </a:lnTo>
                  <a:lnTo>
                    <a:pt x="98" y="97"/>
                  </a:lnTo>
                  <a:lnTo>
                    <a:pt x="87" y="9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" name="Freeform 89"/>
            <p:cNvSpPr>
              <a:spLocks noChangeAspect="1"/>
            </p:cNvSpPr>
            <p:nvPr/>
          </p:nvSpPr>
          <p:spPr bwMode="auto">
            <a:xfrm>
              <a:off x="1670" y="3932"/>
              <a:ext cx="51" cy="39"/>
            </a:xfrm>
            <a:custGeom>
              <a:avLst/>
              <a:gdLst>
                <a:gd name="T0" fmla="*/ 0 w 107"/>
                <a:gd name="T1" fmla="*/ 0 h 87"/>
                <a:gd name="T2" fmla="*/ 0 w 107"/>
                <a:gd name="T3" fmla="*/ 0 h 87"/>
                <a:gd name="T4" fmla="*/ 0 w 107"/>
                <a:gd name="T5" fmla="*/ 0 h 87"/>
                <a:gd name="T6" fmla="*/ 0 w 107"/>
                <a:gd name="T7" fmla="*/ 0 h 87"/>
                <a:gd name="T8" fmla="*/ 0 w 107"/>
                <a:gd name="T9" fmla="*/ 0 h 87"/>
                <a:gd name="T10" fmla="*/ 0 w 107"/>
                <a:gd name="T11" fmla="*/ 0 h 87"/>
                <a:gd name="T12" fmla="*/ 0 w 107"/>
                <a:gd name="T13" fmla="*/ 0 h 87"/>
                <a:gd name="T14" fmla="*/ 0 w 107"/>
                <a:gd name="T15" fmla="*/ 0 h 87"/>
                <a:gd name="T16" fmla="*/ 0 w 107"/>
                <a:gd name="T17" fmla="*/ 0 h 87"/>
                <a:gd name="T18" fmla="*/ 0 w 107"/>
                <a:gd name="T19" fmla="*/ 0 h 87"/>
                <a:gd name="T20" fmla="*/ 0 w 107"/>
                <a:gd name="T21" fmla="*/ 0 h 87"/>
                <a:gd name="T22" fmla="*/ 0 w 107"/>
                <a:gd name="T23" fmla="*/ 0 h 87"/>
                <a:gd name="T24" fmla="*/ 0 w 107"/>
                <a:gd name="T25" fmla="*/ 0 h 87"/>
                <a:gd name="T26" fmla="*/ 0 w 107"/>
                <a:gd name="T27" fmla="*/ 0 h 87"/>
                <a:gd name="T28" fmla="*/ 0 w 107"/>
                <a:gd name="T29" fmla="*/ 0 h 87"/>
                <a:gd name="T30" fmla="*/ 0 w 107"/>
                <a:gd name="T31" fmla="*/ 0 h 87"/>
                <a:gd name="T32" fmla="*/ 0 w 107"/>
                <a:gd name="T33" fmla="*/ 0 h 87"/>
                <a:gd name="T34" fmla="*/ 0 w 107"/>
                <a:gd name="T35" fmla="*/ 0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7"/>
                <a:gd name="T55" fmla="*/ 0 h 87"/>
                <a:gd name="T56" fmla="*/ 107 w 107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7" h="87">
                  <a:moveTo>
                    <a:pt x="9" y="0"/>
                  </a:moveTo>
                  <a:lnTo>
                    <a:pt x="0" y="7"/>
                  </a:lnTo>
                  <a:lnTo>
                    <a:pt x="11" y="26"/>
                  </a:lnTo>
                  <a:lnTo>
                    <a:pt x="24" y="30"/>
                  </a:lnTo>
                  <a:lnTo>
                    <a:pt x="39" y="46"/>
                  </a:lnTo>
                  <a:lnTo>
                    <a:pt x="52" y="54"/>
                  </a:lnTo>
                  <a:lnTo>
                    <a:pt x="74" y="70"/>
                  </a:lnTo>
                  <a:lnTo>
                    <a:pt x="87" y="76"/>
                  </a:lnTo>
                  <a:lnTo>
                    <a:pt x="103" y="87"/>
                  </a:lnTo>
                  <a:lnTo>
                    <a:pt x="107" y="81"/>
                  </a:lnTo>
                  <a:lnTo>
                    <a:pt x="74" y="56"/>
                  </a:lnTo>
                  <a:lnTo>
                    <a:pt x="72" y="44"/>
                  </a:lnTo>
                  <a:lnTo>
                    <a:pt x="68" y="33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32" y="9"/>
                  </a:lnTo>
                  <a:lnTo>
                    <a:pt x="22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5" name="Freeform 90"/>
            <p:cNvSpPr>
              <a:spLocks noChangeAspect="1"/>
            </p:cNvSpPr>
            <p:nvPr/>
          </p:nvSpPr>
          <p:spPr bwMode="auto">
            <a:xfrm>
              <a:off x="1680" y="4062"/>
              <a:ext cx="101" cy="26"/>
            </a:xfrm>
            <a:custGeom>
              <a:avLst/>
              <a:gdLst>
                <a:gd name="T0" fmla="*/ 1 w 201"/>
                <a:gd name="T1" fmla="*/ 0 h 54"/>
                <a:gd name="T2" fmla="*/ 1 w 201"/>
                <a:gd name="T3" fmla="*/ 0 h 54"/>
                <a:gd name="T4" fmla="*/ 1 w 201"/>
                <a:gd name="T5" fmla="*/ 0 h 54"/>
                <a:gd name="T6" fmla="*/ 1 w 201"/>
                <a:gd name="T7" fmla="*/ 0 h 54"/>
                <a:gd name="T8" fmla="*/ 1 w 201"/>
                <a:gd name="T9" fmla="*/ 0 h 54"/>
                <a:gd name="T10" fmla="*/ 1 w 201"/>
                <a:gd name="T11" fmla="*/ 0 h 54"/>
                <a:gd name="T12" fmla="*/ 1 w 201"/>
                <a:gd name="T13" fmla="*/ 0 h 54"/>
                <a:gd name="T14" fmla="*/ 2 w 201"/>
                <a:gd name="T15" fmla="*/ 0 h 54"/>
                <a:gd name="T16" fmla="*/ 2 w 201"/>
                <a:gd name="T17" fmla="*/ 0 h 54"/>
                <a:gd name="T18" fmla="*/ 2 w 201"/>
                <a:gd name="T19" fmla="*/ 0 h 54"/>
                <a:gd name="T20" fmla="*/ 2 w 201"/>
                <a:gd name="T21" fmla="*/ 0 h 54"/>
                <a:gd name="T22" fmla="*/ 2 w 201"/>
                <a:gd name="T23" fmla="*/ 0 h 54"/>
                <a:gd name="T24" fmla="*/ 2 w 201"/>
                <a:gd name="T25" fmla="*/ 0 h 54"/>
                <a:gd name="T26" fmla="*/ 2 w 201"/>
                <a:gd name="T27" fmla="*/ 0 h 54"/>
                <a:gd name="T28" fmla="*/ 2 w 201"/>
                <a:gd name="T29" fmla="*/ 0 h 54"/>
                <a:gd name="T30" fmla="*/ 2 w 201"/>
                <a:gd name="T31" fmla="*/ 0 h 54"/>
                <a:gd name="T32" fmla="*/ 2 w 201"/>
                <a:gd name="T33" fmla="*/ 0 h 54"/>
                <a:gd name="T34" fmla="*/ 1 w 201"/>
                <a:gd name="T35" fmla="*/ 0 h 54"/>
                <a:gd name="T36" fmla="*/ 1 w 201"/>
                <a:gd name="T37" fmla="*/ 0 h 54"/>
                <a:gd name="T38" fmla="*/ 1 w 201"/>
                <a:gd name="T39" fmla="*/ 0 h 54"/>
                <a:gd name="T40" fmla="*/ 1 w 201"/>
                <a:gd name="T41" fmla="*/ 0 h 54"/>
                <a:gd name="T42" fmla="*/ 1 w 201"/>
                <a:gd name="T43" fmla="*/ 0 h 54"/>
                <a:gd name="T44" fmla="*/ 1 w 201"/>
                <a:gd name="T45" fmla="*/ 0 h 54"/>
                <a:gd name="T46" fmla="*/ 1 w 201"/>
                <a:gd name="T47" fmla="*/ 0 h 54"/>
                <a:gd name="T48" fmla="*/ 0 w 201"/>
                <a:gd name="T49" fmla="*/ 0 h 54"/>
                <a:gd name="T50" fmla="*/ 1 w 201"/>
                <a:gd name="T51" fmla="*/ 0 h 54"/>
                <a:gd name="T52" fmla="*/ 1 w 201"/>
                <a:gd name="T53" fmla="*/ 0 h 54"/>
                <a:gd name="T54" fmla="*/ 1 w 201"/>
                <a:gd name="T55" fmla="*/ 0 h 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1"/>
                <a:gd name="T85" fmla="*/ 0 h 54"/>
                <a:gd name="T86" fmla="*/ 201 w 201"/>
                <a:gd name="T87" fmla="*/ 54 h 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1" h="54">
                  <a:moveTo>
                    <a:pt x="42" y="11"/>
                  </a:moveTo>
                  <a:lnTo>
                    <a:pt x="57" y="4"/>
                  </a:lnTo>
                  <a:lnTo>
                    <a:pt x="64" y="11"/>
                  </a:lnTo>
                  <a:lnTo>
                    <a:pt x="70" y="13"/>
                  </a:lnTo>
                  <a:lnTo>
                    <a:pt x="81" y="7"/>
                  </a:lnTo>
                  <a:lnTo>
                    <a:pt x="88" y="4"/>
                  </a:lnTo>
                  <a:lnTo>
                    <a:pt x="120" y="7"/>
                  </a:lnTo>
                  <a:lnTo>
                    <a:pt x="151" y="6"/>
                  </a:lnTo>
                  <a:lnTo>
                    <a:pt x="160" y="15"/>
                  </a:lnTo>
                  <a:lnTo>
                    <a:pt x="160" y="20"/>
                  </a:lnTo>
                  <a:lnTo>
                    <a:pt x="182" y="17"/>
                  </a:lnTo>
                  <a:lnTo>
                    <a:pt x="194" y="19"/>
                  </a:lnTo>
                  <a:lnTo>
                    <a:pt x="201" y="26"/>
                  </a:lnTo>
                  <a:lnTo>
                    <a:pt x="194" y="35"/>
                  </a:lnTo>
                  <a:lnTo>
                    <a:pt x="175" y="34"/>
                  </a:lnTo>
                  <a:lnTo>
                    <a:pt x="162" y="41"/>
                  </a:lnTo>
                  <a:lnTo>
                    <a:pt x="140" y="41"/>
                  </a:lnTo>
                  <a:lnTo>
                    <a:pt x="118" y="50"/>
                  </a:lnTo>
                  <a:lnTo>
                    <a:pt x="99" y="54"/>
                  </a:lnTo>
                  <a:lnTo>
                    <a:pt x="84" y="45"/>
                  </a:lnTo>
                  <a:lnTo>
                    <a:pt x="64" y="34"/>
                  </a:lnTo>
                  <a:lnTo>
                    <a:pt x="44" y="34"/>
                  </a:lnTo>
                  <a:lnTo>
                    <a:pt x="17" y="28"/>
                  </a:lnTo>
                  <a:lnTo>
                    <a:pt x="7" y="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7" y="4"/>
                  </a:lnTo>
                  <a:lnTo>
                    <a:pt x="42" y="1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6" name="Freeform 91"/>
            <p:cNvSpPr>
              <a:spLocks noChangeAspect="1"/>
            </p:cNvSpPr>
            <p:nvPr/>
          </p:nvSpPr>
          <p:spPr bwMode="auto">
            <a:xfrm>
              <a:off x="1713" y="3872"/>
              <a:ext cx="28" cy="26"/>
            </a:xfrm>
            <a:custGeom>
              <a:avLst/>
              <a:gdLst>
                <a:gd name="T0" fmla="*/ 19 w 30"/>
                <a:gd name="T1" fmla="*/ 0 h 28"/>
                <a:gd name="T2" fmla="*/ 7 w 30"/>
                <a:gd name="T3" fmla="*/ 0 h 28"/>
                <a:gd name="T4" fmla="*/ 2 w 30"/>
                <a:gd name="T5" fmla="*/ 6 h 28"/>
                <a:gd name="T6" fmla="*/ 0 w 30"/>
                <a:gd name="T7" fmla="*/ 8 h 28"/>
                <a:gd name="T8" fmla="*/ 0 w 30"/>
                <a:gd name="T9" fmla="*/ 16 h 28"/>
                <a:gd name="T10" fmla="*/ 7 w 30"/>
                <a:gd name="T11" fmla="*/ 17 h 28"/>
                <a:gd name="T12" fmla="*/ 17 w 30"/>
                <a:gd name="T13" fmla="*/ 10 h 28"/>
                <a:gd name="T14" fmla="*/ 19 w 30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8"/>
                <a:gd name="T26" fmla="*/ 30 w 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8">
                  <a:moveTo>
                    <a:pt x="30" y="0"/>
                  </a:moveTo>
                  <a:lnTo>
                    <a:pt x="11" y="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9" y="28"/>
                  </a:lnTo>
                  <a:lnTo>
                    <a:pt x="26" y="17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7" name="Freeform 92"/>
            <p:cNvSpPr>
              <a:spLocks noChangeAspect="1"/>
            </p:cNvSpPr>
            <p:nvPr/>
          </p:nvSpPr>
          <p:spPr bwMode="auto">
            <a:xfrm>
              <a:off x="1772" y="3989"/>
              <a:ext cx="52" cy="29"/>
            </a:xfrm>
            <a:custGeom>
              <a:avLst/>
              <a:gdLst>
                <a:gd name="T0" fmla="*/ 218 w 41"/>
                <a:gd name="T1" fmla="*/ 45 h 22"/>
                <a:gd name="T2" fmla="*/ 119 w 41"/>
                <a:gd name="T3" fmla="*/ 152 h 22"/>
                <a:gd name="T4" fmla="*/ 47 w 41"/>
                <a:gd name="T5" fmla="*/ 152 h 22"/>
                <a:gd name="T6" fmla="*/ 0 w 41"/>
                <a:gd name="T7" fmla="*/ 103 h 22"/>
                <a:gd name="T8" fmla="*/ 32 w 41"/>
                <a:gd name="T9" fmla="*/ 16 h 22"/>
                <a:gd name="T10" fmla="*/ 137 w 41"/>
                <a:gd name="T11" fmla="*/ 0 h 22"/>
                <a:gd name="T12" fmla="*/ 218 w 41"/>
                <a:gd name="T13" fmla="*/ 4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41" y="6"/>
                  </a:moveTo>
                  <a:lnTo>
                    <a:pt x="22" y="22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6" y="2"/>
                  </a:lnTo>
                  <a:lnTo>
                    <a:pt x="26" y="0"/>
                  </a:lnTo>
                  <a:lnTo>
                    <a:pt x="41" y="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8" name="Freeform 93"/>
            <p:cNvSpPr>
              <a:spLocks noChangeAspect="1"/>
            </p:cNvSpPr>
            <p:nvPr/>
          </p:nvSpPr>
          <p:spPr bwMode="auto">
            <a:xfrm>
              <a:off x="1811" y="4016"/>
              <a:ext cx="33" cy="26"/>
            </a:xfrm>
            <a:custGeom>
              <a:avLst/>
              <a:gdLst>
                <a:gd name="T0" fmla="*/ 8 w 42"/>
                <a:gd name="T1" fmla="*/ 0 h 34"/>
                <a:gd name="T2" fmla="*/ 8 w 42"/>
                <a:gd name="T3" fmla="*/ 2 h 34"/>
                <a:gd name="T4" fmla="*/ 3 w 42"/>
                <a:gd name="T5" fmla="*/ 5 h 34"/>
                <a:gd name="T6" fmla="*/ 2 w 42"/>
                <a:gd name="T7" fmla="*/ 5 h 34"/>
                <a:gd name="T8" fmla="*/ 0 w 42"/>
                <a:gd name="T9" fmla="*/ 5 h 34"/>
                <a:gd name="T10" fmla="*/ 2 w 42"/>
                <a:gd name="T11" fmla="*/ 3 h 34"/>
                <a:gd name="T12" fmla="*/ 4 w 42"/>
                <a:gd name="T13" fmla="*/ 2 h 34"/>
                <a:gd name="T14" fmla="*/ 8 w 42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34"/>
                <a:gd name="T26" fmla="*/ 42 w 4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34">
                  <a:moveTo>
                    <a:pt x="42" y="0"/>
                  </a:moveTo>
                  <a:lnTo>
                    <a:pt x="42" y="11"/>
                  </a:lnTo>
                  <a:lnTo>
                    <a:pt x="16" y="29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2" y="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9" name="Freeform 94"/>
            <p:cNvSpPr>
              <a:spLocks noChangeAspect="1"/>
            </p:cNvSpPr>
            <p:nvPr/>
          </p:nvSpPr>
          <p:spPr bwMode="auto">
            <a:xfrm>
              <a:off x="1738" y="3897"/>
              <a:ext cx="39" cy="26"/>
            </a:xfrm>
            <a:custGeom>
              <a:avLst/>
              <a:gdLst>
                <a:gd name="T0" fmla="*/ 4 w 52"/>
                <a:gd name="T1" fmla="*/ 0 h 37"/>
                <a:gd name="T2" fmla="*/ 8 w 52"/>
                <a:gd name="T3" fmla="*/ 2 h 37"/>
                <a:gd name="T4" fmla="*/ 6 w 52"/>
                <a:gd name="T5" fmla="*/ 3 h 37"/>
                <a:gd name="T6" fmla="*/ 5 w 52"/>
                <a:gd name="T7" fmla="*/ 3 h 37"/>
                <a:gd name="T8" fmla="*/ 5 w 52"/>
                <a:gd name="T9" fmla="*/ 3 h 37"/>
                <a:gd name="T10" fmla="*/ 4 w 52"/>
                <a:gd name="T11" fmla="*/ 2 h 37"/>
                <a:gd name="T12" fmla="*/ 3 w 52"/>
                <a:gd name="T13" fmla="*/ 3 h 37"/>
                <a:gd name="T14" fmla="*/ 2 w 52"/>
                <a:gd name="T15" fmla="*/ 2 h 37"/>
                <a:gd name="T16" fmla="*/ 2 w 52"/>
                <a:gd name="T17" fmla="*/ 1 h 37"/>
                <a:gd name="T18" fmla="*/ 2 w 52"/>
                <a:gd name="T19" fmla="*/ 1 h 37"/>
                <a:gd name="T20" fmla="*/ 2 w 52"/>
                <a:gd name="T21" fmla="*/ 1 h 37"/>
                <a:gd name="T22" fmla="*/ 0 w 52"/>
                <a:gd name="T23" fmla="*/ 1 h 37"/>
                <a:gd name="T24" fmla="*/ 2 w 52"/>
                <a:gd name="T25" fmla="*/ 1 h 37"/>
                <a:gd name="T26" fmla="*/ 4 w 52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7"/>
                <a:gd name="T44" fmla="*/ 52 w 52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7">
                  <a:moveTo>
                    <a:pt x="28" y="0"/>
                  </a:moveTo>
                  <a:lnTo>
                    <a:pt x="52" y="26"/>
                  </a:lnTo>
                  <a:lnTo>
                    <a:pt x="48" y="33"/>
                  </a:lnTo>
                  <a:lnTo>
                    <a:pt x="35" y="37"/>
                  </a:lnTo>
                  <a:lnTo>
                    <a:pt x="33" y="28"/>
                  </a:lnTo>
                  <a:lnTo>
                    <a:pt x="28" y="24"/>
                  </a:lnTo>
                  <a:lnTo>
                    <a:pt x="20" y="28"/>
                  </a:lnTo>
                  <a:lnTo>
                    <a:pt x="11" y="22"/>
                  </a:lnTo>
                  <a:lnTo>
                    <a:pt x="7" y="17"/>
                  </a:lnTo>
                  <a:lnTo>
                    <a:pt x="13" y="1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15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0" name="Freeform 95"/>
            <p:cNvSpPr>
              <a:spLocks noChangeAspect="1"/>
            </p:cNvSpPr>
            <p:nvPr/>
          </p:nvSpPr>
          <p:spPr bwMode="auto">
            <a:xfrm>
              <a:off x="1214" y="3753"/>
              <a:ext cx="32" cy="55"/>
            </a:xfrm>
            <a:custGeom>
              <a:avLst/>
              <a:gdLst>
                <a:gd name="T0" fmla="*/ 0 w 68"/>
                <a:gd name="T1" fmla="*/ 0 h 122"/>
                <a:gd name="T2" fmla="*/ 0 w 68"/>
                <a:gd name="T3" fmla="*/ 0 h 122"/>
                <a:gd name="T4" fmla="*/ 0 w 68"/>
                <a:gd name="T5" fmla="*/ 0 h 122"/>
                <a:gd name="T6" fmla="*/ 0 w 68"/>
                <a:gd name="T7" fmla="*/ 0 h 122"/>
                <a:gd name="T8" fmla="*/ 0 w 68"/>
                <a:gd name="T9" fmla="*/ 0 h 122"/>
                <a:gd name="T10" fmla="*/ 0 w 68"/>
                <a:gd name="T11" fmla="*/ 0 h 122"/>
                <a:gd name="T12" fmla="*/ 0 w 68"/>
                <a:gd name="T13" fmla="*/ 0 h 122"/>
                <a:gd name="T14" fmla="*/ 0 w 68"/>
                <a:gd name="T15" fmla="*/ 0 h 122"/>
                <a:gd name="T16" fmla="*/ 0 w 68"/>
                <a:gd name="T17" fmla="*/ 0 h 122"/>
                <a:gd name="T18" fmla="*/ 0 w 68"/>
                <a:gd name="T19" fmla="*/ 0 h 122"/>
                <a:gd name="T20" fmla="*/ 0 w 68"/>
                <a:gd name="T21" fmla="*/ 0 h 122"/>
                <a:gd name="T22" fmla="*/ 0 w 68"/>
                <a:gd name="T23" fmla="*/ 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122"/>
                <a:gd name="T38" fmla="*/ 68 w 68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122">
                  <a:moveTo>
                    <a:pt x="68" y="0"/>
                  </a:moveTo>
                  <a:lnTo>
                    <a:pt x="46" y="26"/>
                  </a:lnTo>
                  <a:lnTo>
                    <a:pt x="20" y="26"/>
                  </a:lnTo>
                  <a:lnTo>
                    <a:pt x="0" y="41"/>
                  </a:lnTo>
                  <a:lnTo>
                    <a:pt x="4" y="62"/>
                  </a:lnTo>
                  <a:lnTo>
                    <a:pt x="4" y="96"/>
                  </a:lnTo>
                  <a:lnTo>
                    <a:pt x="20" y="122"/>
                  </a:lnTo>
                  <a:lnTo>
                    <a:pt x="38" y="115"/>
                  </a:lnTo>
                  <a:lnTo>
                    <a:pt x="42" y="100"/>
                  </a:lnTo>
                  <a:lnTo>
                    <a:pt x="61" y="66"/>
                  </a:lnTo>
                  <a:lnTo>
                    <a:pt x="61" y="48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1" name="Freeform 96"/>
            <p:cNvSpPr>
              <a:spLocks noChangeAspect="1"/>
            </p:cNvSpPr>
            <p:nvPr/>
          </p:nvSpPr>
          <p:spPr bwMode="auto">
            <a:xfrm>
              <a:off x="889" y="3398"/>
              <a:ext cx="357" cy="337"/>
            </a:xfrm>
            <a:custGeom>
              <a:avLst/>
              <a:gdLst>
                <a:gd name="T0" fmla="*/ 0 w 764"/>
                <a:gd name="T1" fmla="*/ 0 h 746"/>
                <a:gd name="T2" fmla="*/ 0 w 764"/>
                <a:gd name="T3" fmla="*/ 0 h 746"/>
                <a:gd name="T4" fmla="*/ 0 w 764"/>
                <a:gd name="T5" fmla="*/ 1 h 746"/>
                <a:gd name="T6" fmla="*/ 0 w 764"/>
                <a:gd name="T7" fmla="*/ 1 h 746"/>
                <a:gd name="T8" fmla="*/ 0 w 764"/>
                <a:gd name="T9" fmla="*/ 1 h 746"/>
                <a:gd name="T10" fmla="*/ 0 w 764"/>
                <a:gd name="T11" fmla="*/ 1 h 746"/>
                <a:gd name="T12" fmla="*/ 0 w 764"/>
                <a:gd name="T13" fmla="*/ 2 h 746"/>
                <a:gd name="T14" fmla="*/ 0 w 764"/>
                <a:gd name="T15" fmla="*/ 2 h 746"/>
                <a:gd name="T16" fmla="*/ 0 w 764"/>
                <a:gd name="T17" fmla="*/ 2 h 746"/>
                <a:gd name="T18" fmla="*/ 0 w 764"/>
                <a:gd name="T19" fmla="*/ 2 h 746"/>
                <a:gd name="T20" fmla="*/ 0 w 764"/>
                <a:gd name="T21" fmla="*/ 2 h 746"/>
                <a:gd name="T22" fmla="*/ 0 w 764"/>
                <a:gd name="T23" fmla="*/ 2 h 746"/>
                <a:gd name="T24" fmla="*/ 0 w 764"/>
                <a:gd name="T25" fmla="*/ 3 h 746"/>
                <a:gd name="T26" fmla="*/ 1 w 764"/>
                <a:gd name="T27" fmla="*/ 3 h 746"/>
                <a:gd name="T28" fmla="*/ 1 w 764"/>
                <a:gd name="T29" fmla="*/ 3 h 746"/>
                <a:gd name="T30" fmla="*/ 2 w 764"/>
                <a:gd name="T31" fmla="*/ 3 h 746"/>
                <a:gd name="T32" fmla="*/ 2 w 764"/>
                <a:gd name="T33" fmla="*/ 3 h 746"/>
                <a:gd name="T34" fmla="*/ 2 w 764"/>
                <a:gd name="T35" fmla="*/ 3 h 746"/>
                <a:gd name="T36" fmla="*/ 3 w 764"/>
                <a:gd name="T37" fmla="*/ 3 h 746"/>
                <a:gd name="T38" fmla="*/ 3 w 764"/>
                <a:gd name="T39" fmla="*/ 3 h 746"/>
                <a:gd name="T40" fmla="*/ 3 w 764"/>
                <a:gd name="T41" fmla="*/ 3 h 746"/>
                <a:gd name="T42" fmla="*/ 3 w 764"/>
                <a:gd name="T43" fmla="*/ 2 h 746"/>
                <a:gd name="T44" fmla="*/ 3 w 764"/>
                <a:gd name="T45" fmla="*/ 2 h 746"/>
                <a:gd name="T46" fmla="*/ 3 w 764"/>
                <a:gd name="T47" fmla="*/ 2 h 746"/>
                <a:gd name="T48" fmla="*/ 3 w 764"/>
                <a:gd name="T49" fmla="*/ 2 h 746"/>
                <a:gd name="T50" fmla="*/ 3 w 764"/>
                <a:gd name="T51" fmla="*/ 2 h 746"/>
                <a:gd name="T52" fmla="*/ 3 w 764"/>
                <a:gd name="T53" fmla="*/ 2 h 746"/>
                <a:gd name="T54" fmla="*/ 3 w 764"/>
                <a:gd name="T55" fmla="*/ 2 h 746"/>
                <a:gd name="T56" fmla="*/ 3 w 764"/>
                <a:gd name="T57" fmla="*/ 1 h 746"/>
                <a:gd name="T58" fmla="*/ 3 w 764"/>
                <a:gd name="T59" fmla="*/ 1 h 746"/>
                <a:gd name="T60" fmla="*/ 3 w 764"/>
                <a:gd name="T61" fmla="*/ 1 h 746"/>
                <a:gd name="T62" fmla="*/ 4 w 764"/>
                <a:gd name="T63" fmla="*/ 1 h 746"/>
                <a:gd name="T64" fmla="*/ 3 w 764"/>
                <a:gd name="T65" fmla="*/ 1 h 746"/>
                <a:gd name="T66" fmla="*/ 3 w 764"/>
                <a:gd name="T67" fmla="*/ 1 h 746"/>
                <a:gd name="T68" fmla="*/ 3 w 764"/>
                <a:gd name="T69" fmla="*/ 0 h 746"/>
                <a:gd name="T70" fmla="*/ 3 w 764"/>
                <a:gd name="T71" fmla="*/ 0 h 746"/>
                <a:gd name="T72" fmla="*/ 3 w 764"/>
                <a:gd name="T73" fmla="*/ 0 h 746"/>
                <a:gd name="T74" fmla="*/ 2 w 764"/>
                <a:gd name="T75" fmla="*/ 0 h 746"/>
                <a:gd name="T76" fmla="*/ 2 w 764"/>
                <a:gd name="T77" fmla="*/ 0 h 746"/>
                <a:gd name="T78" fmla="*/ 2 w 764"/>
                <a:gd name="T79" fmla="*/ 0 h 746"/>
                <a:gd name="T80" fmla="*/ 1 w 764"/>
                <a:gd name="T81" fmla="*/ 0 h 746"/>
                <a:gd name="T82" fmla="*/ 1 w 764"/>
                <a:gd name="T83" fmla="*/ 0 h 746"/>
                <a:gd name="T84" fmla="*/ 1 w 764"/>
                <a:gd name="T85" fmla="*/ 0 h 746"/>
                <a:gd name="T86" fmla="*/ 1 w 764"/>
                <a:gd name="T87" fmla="*/ 0 h 746"/>
                <a:gd name="T88" fmla="*/ 1 w 764"/>
                <a:gd name="T89" fmla="*/ 0 h 746"/>
                <a:gd name="T90" fmla="*/ 1 w 764"/>
                <a:gd name="T91" fmla="*/ 0 h 746"/>
                <a:gd name="T92" fmla="*/ 1 w 764"/>
                <a:gd name="T93" fmla="*/ 0 h 746"/>
                <a:gd name="T94" fmla="*/ 0 w 764"/>
                <a:gd name="T95" fmla="*/ 0 h 746"/>
                <a:gd name="T96" fmla="*/ 0 w 764"/>
                <a:gd name="T97" fmla="*/ 0 h 746"/>
                <a:gd name="T98" fmla="*/ 0 w 764"/>
                <a:gd name="T99" fmla="*/ 0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4"/>
                <a:gd name="T151" fmla="*/ 0 h 746"/>
                <a:gd name="T152" fmla="*/ 764 w 764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4" h="746">
                  <a:moveTo>
                    <a:pt x="13" y="106"/>
                  </a:moveTo>
                  <a:lnTo>
                    <a:pt x="20" y="124"/>
                  </a:lnTo>
                  <a:lnTo>
                    <a:pt x="13" y="139"/>
                  </a:lnTo>
                  <a:lnTo>
                    <a:pt x="11" y="145"/>
                  </a:lnTo>
                  <a:lnTo>
                    <a:pt x="0" y="141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13" y="174"/>
                  </a:lnTo>
                  <a:lnTo>
                    <a:pt x="30" y="169"/>
                  </a:lnTo>
                  <a:lnTo>
                    <a:pt x="52" y="193"/>
                  </a:lnTo>
                  <a:lnTo>
                    <a:pt x="61" y="209"/>
                  </a:lnTo>
                  <a:lnTo>
                    <a:pt x="74" y="221"/>
                  </a:lnTo>
                  <a:lnTo>
                    <a:pt x="91" y="221"/>
                  </a:lnTo>
                  <a:lnTo>
                    <a:pt x="98" y="235"/>
                  </a:lnTo>
                  <a:lnTo>
                    <a:pt x="113" y="248"/>
                  </a:lnTo>
                  <a:lnTo>
                    <a:pt x="122" y="250"/>
                  </a:lnTo>
                  <a:lnTo>
                    <a:pt x="124" y="256"/>
                  </a:lnTo>
                  <a:lnTo>
                    <a:pt x="119" y="268"/>
                  </a:lnTo>
                  <a:lnTo>
                    <a:pt x="119" y="279"/>
                  </a:lnTo>
                  <a:lnTo>
                    <a:pt x="117" y="290"/>
                  </a:lnTo>
                  <a:lnTo>
                    <a:pt x="113" y="309"/>
                  </a:lnTo>
                  <a:lnTo>
                    <a:pt x="128" y="327"/>
                  </a:lnTo>
                  <a:lnTo>
                    <a:pt x="145" y="340"/>
                  </a:lnTo>
                  <a:lnTo>
                    <a:pt x="145" y="349"/>
                  </a:lnTo>
                  <a:lnTo>
                    <a:pt x="143" y="381"/>
                  </a:lnTo>
                  <a:lnTo>
                    <a:pt x="139" y="407"/>
                  </a:lnTo>
                  <a:lnTo>
                    <a:pt x="143" y="418"/>
                  </a:lnTo>
                  <a:lnTo>
                    <a:pt x="158" y="429"/>
                  </a:lnTo>
                  <a:lnTo>
                    <a:pt x="158" y="451"/>
                  </a:lnTo>
                  <a:lnTo>
                    <a:pt x="158" y="466"/>
                  </a:lnTo>
                  <a:lnTo>
                    <a:pt x="141" y="444"/>
                  </a:lnTo>
                  <a:lnTo>
                    <a:pt x="132" y="429"/>
                  </a:lnTo>
                  <a:lnTo>
                    <a:pt x="126" y="433"/>
                  </a:lnTo>
                  <a:lnTo>
                    <a:pt x="130" y="444"/>
                  </a:lnTo>
                  <a:lnTo>
                    <a:pt x="124" y="457"/>
                  </a:lnTo>
                  <a:lnTo>
                    <a:pt x="115" y="470"/>
                  </a:lnTo>
                  <a:lnTo>
                    <a:pt x="109" y="479"/>
                  </a:lnTo>
                  <a:lnTo>
                    <a:pt x="117" y="488"/>
                  </a:lnTo>
                  <a:lnTo>
                    <a:pt x="111" y="498"/>
                  </a:lnTo>
                  <a:lnTo>
                    <a:pt x="98" y="511"/>
                  </a:lnTo>
                  <a:lnTo>
                    <a:pt x="96" y="522"/>
                  </a:lnTo>
                  <a:lnTo>
                    <a:pt x="89" y="535"/>
                  </a:lnTo>
                  <a:lnTo>
                    <a:pt x="69" y="559"/>
                  </a:lnTo>
                  <a:lnTo>
                    <a:pt x="57" y="583"/>
                  </a:lnTo>
                  <a:lnTo>
                    <a:pt x="57" y="587"/>
                  </a:lnTo>
                  <a:lnTo>
                    <a:pt x="63" y="594"/>
                  </a:lnTo>
                  <a:lnTo>
                    <a:pt x="56" y="605"/>
                  </a:lnTo>
                  <a:lnTo>
                    <a:pt x="59" y="618"/>
                  </a:lnTo>
                  <a:lnTo>
                    <a:pt x="70" y="635"/>
                  </a:lnTo>
                  <a:lnTo>
                    <a:pt x="117" y="661"/>
                  </a:lnTo>
                  <a:lnTo>
                    <a:pt x="150" y="689"/>
                  </a:lnTo>
                  <a:lnTo>
                    <a:pt x="161" y="685"/>
                  </a:lnTo>
                  <a:lnTo>
                    <a:pt x="178" y="679"/>
                  </a:lnTo>
                  <a:lnTo>
                    <a:pt x="236" y="703"/>
                  </a:lnTo>
                  <a:lnTo>
                    <a:pt x="244" y="711"/>
                  </a:lnTo>
                  <a:lnTo>
                    <a:pt x="249" y="726"/>
                  </a:lnTo>
                  <a:lnTo>
                    <a:pt x="259" y="731"/>
                  </a:lnTo>
                  <a:lnTo>
                    <a:pt x="272" y="733"/>
                  </a:lnTo>
                  <a:lnTo>
                    <a:pt x="292" y="744"/>
                  </a:lnTo>
                  <a:lnTo>
                    <a:pt x="325" y="746"/>
                  </a:lnTo>
                  <a:lnTo>
                    <a:pt x="335" y="733"/>
                  </a:lnTo>
                  <a:lnTo>
                    <a:pt x="338" y="718"/>
                  </a:lnTo>
                  <a:lnTo>
                    <a:pt x="338" y="702"/>
                  </a:lnTo>
                  <a:lnTo>
                    <a:pt x="353" y="689"/>
                  </a:lnTo>
                  <a:lnTo>
                    <a:pt x="381" y="674"/>
                  </a:lnTo>
                  <a:lnTo>
                    <a:pt x="394" y="672"/>
                  </a:lnTo>
                  <a:lnTo>
                    <a:pt x="409" y="664"/>
                  </a:lnTo>
                  <a:lnTo>
                    <a:pt x="422" y="664"/>
                  </a:lnTo>
                  <a:lnTo>
                    <a:pt x="437" y="674"/>
                  </a:lnTo>
                  <a:lnTo>
                    <a:pt x="448" y="687"/>
                  </a:lnTo>
                  <a:lnTo>
                    <a:pt x="461" y="687"/>
                  </a:lnTo>
                  <a:lnTo>
                    <a:pt x="472" y="690"/>
                  </a:lnTo>
                  <a:lnTo>
                    <a:pt x="494" y="692"/>
                  </a:lnTo>
                  <a:lnTo>
                    <a:pt x="509" y="711"/>
                  </a:lnTo>
                  <a:lnTo>
                    <a:pt x="522" y="720"/>
                  </a:lnTo>
                  <a:lnTo>
                    <a:pt x="541" y="726"/>
                  </a:lnTo>
                  <a:lnTo>
                    <a:pt x="557" y="735"/>
                  </a:lnTo>
                  <a:lnTo>
                    <a:pt x="566" y="737"/>
                  </a:lnTo>
                  <a:lnTo>
                    <a:pt x="589" y="714"/>
                  </a:lnTo>
                  <a:lnTo>
                    <a:pt x="604" y="711"/>
                  </a:lnTo>
                  <a:lnTo>
                    <a:pt x="615" y="702"/>
                  </a:lnTo>
                  <a:lnTo>
                    <a:pt x="631" y="690"/>
                  </a:lnTo>
                  <a:lnTo>
                    <a:pt x="652" y="689"/>
                  </a:lnTo>
                  <a:lnTo>
                    <a:pt x="650" y="663"/>
                  </a:lnTo>
                  <a:lnTo>
                    <a:pt x="646" y="655"/>
                  </a:lnTo>
                  <a:lnTo>
                    <a:pt x="637" y="642"/>
                  </a:lnTo>
                  <a:lnTo>
                    <a:pt x="630" y="644"/>
                  </a:lnTo>
                  <a:lnTo>
                    <a:pt x="622" y="642"/>
                  </a:lnTo>
                  <a:lnTo>
                    <a:pt x="615" y="631"/>
                  </a:lnTo>
                  <a:lnTo>
                    <a:pt x="613" y="605"/>
                  </a:lnTo>
                  <a:lnTo>
                    <a:pt x="628" y="588"/>
                  </a:lnTo>
                  <a:lnTo>
                    <a:pt x="617" y="574"/>
                  </a:lnTo>
                  <a:lnTo>
                    <a:pt x="617" y="568"/>
                  </a:lnTo>
                  <a:lnTo>
                    <a:pt x="639" y="546"/>
                  </a:lnTo>
                  <a:lnTo>
                    <a:pt x="639" y="538"/>
                  </a:lnTo>
                  <a:lnTo>
                    <a:pt x="635" y="511"/>
                  </a:lnTo>
                  <a:lnTo>
                    <a:pt x="648" y="498"/>
                  </a:lnTo>
                  <a:lnTo>
                    <a:pt x="637" y="483"/>
                  </a:lnTo>
                  <a:lnTo>
                    <a:pt x="637" y="472"/>
                  </a:lnTo>
                  <a:lnTo>
                    <a:pt x="635" y="453"/>
                  </a:lnTo>
                  <a:lnTo>
                    <a:pt x="630" y="448"/>
                  </a:lnTo>
                  <a:lnTo>
                    <a:pt x="617" y="448"/>
                  </a:lnTo>
                  <a:lnTo>
                    <a:pt x="605" y="451"/>
                  </a:lnTo>
                  <a:lnTo>
                    <a:pt x="602" y="455"/>
                  </a:lnTo>
                  <a:lnTo>
                    <a:pt x="594" y="462"/>
                  </a:lnTo>
                  <a:lnTo>
                    <a:pt x="583" y="466"/>
                  </a:lnTo>
                  <a:lnTo>
                    <a:pt x="579" y="455"/>
                  </a:lnTo>
                  <a:lnTo>
                    <a:pt x="587" y="446"/>
                  </a:lnTo>
                  <a:lnTo>
                    <a:pt x="591" y="438"/>
                  </a:lnTo>
                  <a:lnTo>
                    <a:pt x="591" y="429"/>
                  </a:lnTo>
                  <a:lnTo>
                    <a:pt x="611" y="409"/>
                  </a:lnTo>
                  <a:lnTo>
                    <a:pt x="622" y="405"/>
                  </a:lnTo>
                  <a:lnTo>
                    <a:pt x="624" y="390"/>
                  </a:lnTo>
                  <a:lnTo>
                    <a:pt x="635" y="377"/>
                  </a:lnTo>
                  <a:lnTo>
                    <a:pt x="667" y="353"/>
                  </a:lnTo>
                  <a:lnTo>
                    <a:pt x="676" y="353"/>
                  </a:lnTo>
                  <a:lnTo>
                    <a:pt x="680" y="344"/>
                  </a:lnTo>
                  <a:lnTo>
                    <a:pt x="691" y="333"/>
                  </a:lnTo>
                  <a:lnTo>
                    <a:pt x="700" y="333"/>
                  </a:lnTo>
                  <a:lnTo>
                    <a:pt x="705" y="327"/>
                  </a:lnTo>
                  <a:lnTo>
                    <a:pt x="710" y="323"/>
                  </a:lnTo>
                  <a:lnTo>
                    <a:pt x="718" y="310"/>
                  </a:lnTo>
                  <a:lnTo>
                    <a:pt x="725" y="290"/>
                  </a:lnTo>
                  <a:lnTo>
                    <a:pt x="727" y="277"/>
                  </a:lnTo>
                  <a:lnTo>
                    <a:pt x="727" y="266"/>
                  </a:lnTo>
                  <a:lnTo>
                    <a:pt x="738" y="252"/>
                  </a:lnTo>
                  <a:lnTo>
                    <a:pt x="755" y="243"/>
                  </a:lnTo>
                  <a:lnTo>
                    <a:pt x="764" y="234"/>
                  </a:lnTo>
                  <a:lnTo>
                    <a:pt x="764" y="230"/>
                  </a:lnTo>
                  <a:lnTo>
                    <a:pt x="749" y="219"/>
                  </a:lnTo>
                  <a:lnTo>
                    <a:pt x="742" y="215"/>
                  </a:lnTo>
                  <a:lnTo>
                    <a:pt x="720" y="213"/>
                  </a:lnTo>
                  <a:lnTo>
                    <a:pt x="694" y="209"/>
                  </a:lnTo>
                  <a:lnTo>
                    <a:pt x="685" y="208"/>
                  </a:lnTo>
                  <a:lnTo>
                    <a:pt x="676" y="204"/>
                  </a:lnTo>
                  <a:lnTo>
                    <a:pt x="667" y="195"/>
                  </a:lnTo>
                  <a:lnTo>
                    <a:pt x="659" y="180"/>
                  </a:lnTo>
                  <a:lnTo>
                    <a:pt x="652" y="171"/>
                  </a:lnTo>
                  <a:lnTo>
                    <a:pt x="642" y="167"/>
                  </a:lnTo>
                  <a:lnTo>
                    <a:pt x="631" y="163"/>
                  </a:lnTo>
                  <a:lnTo>
                    <a:pt x="626" y="161"/>
                  </a:lnTo>
                  <a:lnTo>
                    <a:pt x="611" y="148"/>
                  </a:lnTo>
                  <a:lnTo>
                    <a:pt x="592" y="133"/>
                  </a:lnTo>
                  <a:lnTo>
                    <a:pt x="581" y="119"/>
                  </a:lnTo>
                  <a:lnTo>
                    <a:pt x="568" y="115"/>
                  </a:lnTo>
                  <a:lnTo>
                    <a:pt x="561" y="109"/>
                  </a:lnTo>
                  <a:lnTo>
                    <a:pt x="555" y="95"/>
                  </a:lnTo>
                  <a:lnTo>
                    <a:pt x="539" y="76"/>
                  </a:lnTo>
                  <a:lnTo>
                    <a:pt x="535" y="63"/>
                  </a:lnTo>
                  <a:lnTo>
                    <a:pt x="522" y="50"/>
                  </a:lnTo>
                  <a:lnTo>
                    <a:pt x="516" y="39"/>
                  </a:lnTo>
                  <a:lnTo>
                    <a:pt x="509" y="30"/>
                  </a:lnTo>
                  <a:lnTo>
                    <a:pt x="496" y="20"/>
                  </a:lnTo>
                  <a:lnTo>
                    <a:pt x="483" y="6"/>
                  </a:lnTo>
                  <a:lnTo>
                    <a:pt x="472" y="0"/>
                  </a:lnTo>
                  <a:lnTo>
                    <a:pt x="444" y="2"/>
                  </a:lnTo>
                  <a:lnTo>
                    <a:pt x="433" y="2"/>
                  </a:lnTo>
                  <a:lnTo>
                    <a:pt x="418" y="13"/>
                  </a:lnTo>
                  <a:lnTo>
                    <a:pt x="427" y="22"/>
                  </a:lnTo>
                  <a:lnTo>
                    <a:pt x="416" y="35"/>
                  </a:lnTo>
                  <a:lnTo>
                    <a:pt x="388" y="70"/>
                  </a:lnTo>
                  <a:lnTo>
                    <a:pt x="374" y="78"/>
                  </a:lnTo>
                  <a:lnTo>
                    <a:pt x="335" y="82"/>
                  </a:lnTo>
                  <a:lnTo>
                    <a:pt x="318" y="87"/>
                  </a:lnTo>
                  <a:lnTo>
                    <a:pt x="309" y="96"/>
                  </a:lnTo>
                  <a:lnTo>
                    <a:pt x="305" y="104"/>
                  </a:lnTo>
                  <a:lnTo>
                    <a:pt x="290" y="100"/>
                  </a:lnTo>
                  <a:lnTo>
                    <a:pt x="266" y="104"/>
                  </a:lnTo>
                  <a:lnTo>
                    <a:pt x="251" y="102"/>
                  </a:lnTo>
                  <a:lnTo>
                    <a:pt x="238" y="93"/>
                  </a:lnTo>
                  <a:lnTo>
                    <a:pt x="229" y="82"/>
                  </a:lnTo>
                  <a:lnTo>
                    <a:pt x="220" y="78"/>
                  </a:lnTo>
                  <a:lnTo>
                    <a:pt x="227" y="69"/>
                  </a:lnTo>
                  <a:lnTo>
                    <a:pt x="216" y="59"/>
                  </a:lnTo>
                  <a:lnTo>
                    <a:pt x="207" y="57"/>
                  </a:lnTo>
                  <a:lnTo>
                    <a:pt x="199" y="56"/>
                  </a:lnTo>
                  <a:lnTo>
                    <a:pt x="198" y="59"/>
                  </a:lnTo>
                  <a:lnTo>
                    <a:pt x="205" y="67"/>
                  </a:lnTo>
                  <a:lnTo>
                    <a:pt x="201" y="72"/>
                  </a:lnTo>
                  <a:lnTo>
                    <a:pt x="205" y="83"/>
                  </a:lnTo>
                  <a:lnTo>
                    <a:pt x="207" y="96"/>
                  </a:lnTo>
                  <a:lnTo>
                    <a:pt x="207" y="106"/>
                  </a:lnTo>
                  <a:lnTo>
                    <a:pt x="205" y="108"/>
                  </a:lnTo>
                  <a:lnTo>
                    <a:pt x="198" y="113"/>
                  </a:lnTo>
                  <a:lnTo>
                    <a:pt x="196" y="122"/>
                  </a:lnTo>
                  <a:lnTo>
                    <a:pt x="196" y="132"/>
                  </a:lnTo>
                  <a:lnTo>
                    <a:pt x="194" y="139"/>
                  </a:lnTo>
                  <a:lnTo>
                    <a:pt x="182" y="137"/>
                  </a:lnTo>
                  <a:lnTo>
                    <a:pt x="169" y="130"/>
                  </a:lnTo>
                  <a:lnTo>
                    <a:pt x="161" y="137"/>
                  </a:lnTo>
                  <a:lnTo>
                    <a:pt x="148" y="128"/>
                  </a:lnTo>
                  <a:lnTo>
                    <a:pt x="141" y="126"/>
                  </a:lnTo>
                  <a:lnTo>
                    <a:pt x="132" y="133"/>
                  </a:lnTo>
                  <a:lnTo>
                    <a:pt x="124" y="132"/>
                  </a:lnTo>
                  <a:lnTo>
                    <a:pt x="124" y="126"/>
                  </a:lnTo>
                  <a:lnTo>
                    <a:pt x="93" y="96"/>
                  </a:lnTo>
                  <a:lnTo>
                    <a:pt x="85" y="95"/>
                  </a:lnTo>
                  <a:lnTo>
                    <a:pt x="80" y="100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0" y="98"/>
                  </a:lnTo>
                  <a:lnTo>
                    <a:pt x="28" y="98"/>
                  </a:lnTo>
                  <a:lnTo>
                    <a:pt x="13" y="10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" name="Freeform 97"/>
            <p:cNvSpPr>
              <a:spLocks noChangeAspect="1"/>
            </p:cNvSpPr>
            <p:nvPr/>
          </p:nvSpPr>
          <p:spPr bwMode="auto">
            <a:xfrm>
              <a:off x="1585" y="3173"/>
              <a:ext cx="174" cy="87"/>
            </a:xfrm>
            <a:custGeom>
              <a:avLst/>
              <a:gdLst>
                <a:gd name="T0" fmla="*/ 0 w 371"/>
                <a:gd name="T1" fmla="*/ 0 h 194"/>
                <a:gd name="T2" fmla="*/ 0 w 371"/>
                <a:gd name="T3" fmla="*/ 0 h 194"/>
                <a:gd name="T4" fmla="*/ 0 w 371"/>
                <a:gd name="T5" fmla="*/ 0 h 194"/>
                <a:gd name="T6" fmla="*/ 0 w 371"/>
                <a:gd name="T7" fmla="*/ 0 h 194"/>
                <a:gd name="T8" fmla="*/ 0 w 371"/>
                <a:gd name="T9" fmla="*/ 0 h 194"/>
                <a:gd name="T10" fmla="*/ 0 w 371"/>
                <a:gd name="T11" fmla="*/ 0 h 194"/>
                <a:gd name="T12" fmla="*/ 0 w 371"/>
                <a:gd name="T13" fmla="*/ 0 h 194"/>
                <a:gd name="T14" fmla="*/ 0 w 371"/>
                <a:gd name="T15" fmla="*/ 0 h 194"/>
                <a:gd name="T16" fmla="*/ 0 w 371"/>
                <a:gd name="T17" fmla="*/ 0 h 194"/>
                <a:gd name="T18" fmla="*/ 0 w 371"/>
                <a:gd name="T19" fmla="*/ 0 h 194"/>
                <a:gd name="T20" fmla="*/ 0 w 371"/>
                <a:gd name="T21" fmla="*/ 0 h 194"/>
                <a:gd name="T22" fmla="*/ 0 w 371"/>
                <a:gd name="T23" fmla="*/ 0 h 194"/>
                <a:gd name="T24" fmla="*/ 0 w 371"/>
                <a:gd name="T25" fmla="*/ 0 h 194"/>
                <a:gd name="T26" fmla="*/ 0 w 371"/>
                <a:gd name="T27" fmla="*/ 0 h 194"/>
                <a:gd name="T28" fmla="*/ 1 w 371"/>
                <a:gd name="T29" fmla="*/ 0 h 194"/>
                <a:gd name="T30" fmla="*/ 1 w 371"/>
                <a:gd name="T31" fmla="*/ 0 h 194"/>
                <a:gd name="T32" fmla="*/ 1 w 371"/>
                <a:gd name="T33" fmla="*/ 0 h 194"/>
                <a:gd name="T34" fmla="*/ 1 w 371"/>
                <a:gd name="T35" fmla="*/ 0 h 194"/>
                <a:gd name="T36" fmla="*/ 1 w 371"/>
                <a:gd name="T37" fmla="*/ 1 h 194"/>
                <a:gd name="T38" fmla="*/ 1 w 371"/>
                <a:gd name="T39" fmla="*/ 1 h 194"/>
                <a:gd name="T40" fmla="*/ 2 w 371"/>
                <a:gd name="T41" fmla="*/ 0 h 194"/>
                <a:gd name="T42" fmla="*/ 2 w 371"/>
                <a:gd name="T43" fmla="*/ 0 h 194"/>
                <a:gd name="T44" fmla="*/ 2 w 371"/>
                <a:gd name="T45" fmla="*/ 0 h 194"/>
                <a:gd name="T46" fmla="*/ 2 w 371"/>
                <a:gd name="T47" fmla="*/ 0 h 194"/>
                <a:gd name="T48" fmla="*/ 2 w 371"/>
                <a:gd name="T49" fmla="*/ 0 h 194"/>
                <a:gd name="T50" fmla="*/ 1 w 371"/>
                <a:gd name="T51" fmla="*/ 0 h 194"/>
                <a:gd name="T52" fmla="*/ 1 w 371"/>
                <a:gd name="T53" fmla="*/ 0 h 194"/>
                <a:gd name="T54" fmla="*/ 1 w 371"/>
                <a:gd name="T55" fmla="*/ 0 h 194"/>
                <a:gd name="T56" fmla="*/ 1 w 371"/>
                <a:gd name="T57" fmla="*/ 0 h 194"/>
                <a:gd name="T58" fmla="*/ 1 w 371"/>
                <a:gd name="T59" fmla="*/ 0 h 194"/>
                <a:gd name="T60" fmla="*/ 1 w 371"/>
                <a:gd name="T61" fmla="*/ 0 h 194"/>
                <a:gd name="T62" fmla="*/ 1 w 371"/>
                <a:gd name="T63" fmla="*/ 0 h 194"/>
                <a:gd name="T64" fmla="*/ 1 w 371"/>
                <a:gd name="T65" fmla="*/ 0 h 194"/>
                <a:gd name="T66" fmla="*/ 0 w 371"/>
                <a:gd name="T67" fmla="*/ 0 h 194"/>
                <a:gd name="T68" fmla="*/ 0 w 371"/>
                <a:gd name="T69" fmla="*/ 0 h 1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1"/>
                <a:gd name="T106" fmla="*/ 0 h 194"/>
                <a:gd name="T107" fmla="*/ 371 w 371"/>
                <a:gd name="T108" fmla="*/ 194 h 1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1" h="194">
                  <a:moveTo>
                    <a:pt x="109" y="76"/>
                  </a:moveTo>
                  <a:lnTo>
                    <a:pt x="91" y="65"/>
                  </a:lnTo>
                  <a:lnTo>
                    <a:pt x="87" y="52"/>
                  </a:lnTo>
                  <a:lnTo>
                    <a:pt x="83" y="39"/>
                  </a:lnTo>
                  <a:lnTo>
                    <a:pt x="74" y="26"/>
                  </a:lnTo>
                  <a:lnTo>
                    <a:pt x="59" y="26"/>
                  </a:lnTo>
                  <a:lnTo>
                    <a:pt x="48" y="32"/>
                  </a:lnTo>
                  <a:lnTo>
                    <a:pt x="33" y="46"/>
                  </a:lnTo>
                  <a:lnTo>
                    <a:pt x="15" y="80"/>
                  </a:lnTo>
                  <a:lnTo>
                    <a:pt x="17" y="89"/>
                  </a:lnTo>
                  <a:lnTo>
                    <a:pt x="17" y="98"/>
                  </a:lnTo>
                  <a:lnTo>
                    <a:pt x="13" y="104"/>
                  </a:lnTo>
                  <a:lnTo>
                    <a:pt x="6" y="111"/>
                  </a:lnTo>
                  <a:lnTo>
                    <a:pt x="0" y="119"/>
                  </a:lnTo>
                  <a:lnTo>
                    <a:pt x="4" y="128"/>
                  </a:lnTo>
                  <a:lnTo>
                    <a:pt x="4" y="149"/>
                  </a:lnTo>
                  <a:lnTo>
                    <a:pt x="7" y="165"/>
                  </a:lnTo>
                  <a:lnTo>
                    <a:pt x="15" y="169"/>
                  </a:lnTo>
                  <a:lnTo>
                    <a:pt x="30" y="163"/>
                  </a:lnTo>
                  <a:lnTo>
                    <a:pt x="48" y="152"/>
                  </a:lnTo>
                  <a:lnTo>
                    <a:pt x="56" y="145"/>
                  </a:lnTo>
                  <a:lnTo>
                    <a:pt x="70" y="149"/>
                  </a:lnTo>
                  <a:lnTo>
                    <a:pt x="85" y="152"/>
                  </a:lnTo>
                  <a:lnTo>
                    <a:pt x="98" y="156"/>
                  </a:lnTo>
                  <a:lnTo>
                    <a:pt x="107" y="160"/>
                  </a:lnTo>
                  <a:lnTo>
                    <a:pt x="126" y="149"/>
                  </a:lnTo>
                  <a:lnTo>
                    <a:pt x="135" y="149"/>
                  </a:lnTo>
                  <a:lnTo>
                    <a:pt x="144" y="154"/>
                  </a:lnTo>
                  <a:lnTo>
                    <a:pt x="157" y="158"/>
                  </a:lnTo>
                  <a:lnTo>
                    <a:pt x="168" y="149"/>
                  </a:lnTo>
                  <a:lnTo>
                    <a:pt x="185" y="145"/>
                  </a:lnTo>
                  <a:lnTo>
                    <a:pt x="196" y="147"/>
                  </a:lnTo>
                  <a:lnTo>
                    <a:pt x="205" y="163"/>
                  </a:lnTo>
                  <a:lnTo>
                    <a:pt x="224" y="165"/>
                  </a:lnTo>
                  <a:lnTo>
                    <a:pt x="247" y="163"/>
                  </a:lnTo>
                  <a:lnTo>
                    <a:pt x="262" y="181"/>
                  </a:lnTo>
                  <a:lnTo>
                    <a:pt x="273" y="192"/>
                  </a:lnTo>
                  <a:lnTo>
                    <a:pt x="284" y="194"/>
                  </a:lnTo>
                  <a:lnTo>
                    <a:pt x="301" y="187"/>
                  </a:lnTo>
                  <a:lnTo>
                    <a:pt x="317" y="185"/>
                  </a:lnTo>
                  <a:lnTo>
                    <a:pt x="328" y="176"/>
                  </a:lnTo>
                  <a:lnTo>
                    <a:pt x="334" y="167"/>
                  </a:lnTo>
                  <a:lnTo>
                    <a:pt x="354" y="145"/>
                  </a:lnTo>
                  <a:lnTo>
                    <a:pt x="365" y="134"/>
                  </a:lnTo>
                  <a:lnTo>
                    <a:pt x="371" y="117"/>
                  </a:lnTo>
                  <a:lnTo>
                    <a:pt x="367" y="91"/>
                  </a:lnTo>
                  <a:lnTo>
                    <a:pt x="358" y="85"/>
                  </a:lnTo>
                  <a:lnTo>
                    <a:pt x="341" y="69"/>
                  </a:lnTo>
                  <a:lnTo>
                    <a:pt x="334" y="52"/>
                  </a:lnTo>
                  <a:lnTo>
                    <a:pt x="327" y="33"/>
                  </a:lnTo>
                  <a:lnTo>
                    <a:pt x="312" y="20"/>
                  </a:lnTo>
                  <a:lnTo>
                    <a:pt x="303" y="19"/>
                  </a:lnTo>
                  <a:lnTo>
                    <a:pt x="273" y="20"/>
                  </a:lnTo>
                  <a:lnTo>
                    <a:pt x="260" y="30"/>
                  </a:lnTo>
                  <a:lnTo>
                    <a:pt x="251" y="33"/>
                  </a:lnTo>
                  <a:lnTo>
                    <a:pt x="235" y="19"/>
                  </a:lnTo>
                  <a:lnTo>
                    <a:pt x="222" y="13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8" y="4"/>
                  </a:lnTo>
                  <a:lnTo>
                    <a:pt x="167" y="4"/>
                  </a:lnTo>
                  <a:lnTo>
                    <a:pt x="161" y="9"/>
                  </a:lnTo>
                  <a:lnTo>
                    <a:pt x="155" y="19"/>
                  </a:lnTo>
                  <a:lnTo>
                    <a:pt x="155" y="39"/>
                  </a:lnTo>
                  <a:lnTo>
                    <a:pt x="159" y="61"/>
                  </a:lnTo>
                  <a:lnTo>
                    <a:pt x="159" y="71"/>
                  </a:lnTo>
                  <a:lnTo>
                    <a:pt x="144" y="85"/>
                  </a:lnTo>
                  <a:lnTo>
                    <a:pt x="135" y="93"/>
                  </a:lnTo>
                  <a:lnTo>
                    <a:pt x="128" y="84"/>
                  </a:lnTo>
                  <a:lnTo>
                    <a:pt x="109" y="7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" name="Freeform 98"/>
            <p:cNvSpPr>
              <a:spLocks noChangeAspect="1"/>
            </p:cNvSpPr>
            <p:nvPr/>
          </p:nvSpPr>
          <p:spPr bwMode="auto">
            <a:xfrm>
              <a:off x="949" y="3208"/>
              <a:ext cx="38" cy="26"/>
            </a:xfrm>
            <a:custGeom>
              <a:avLst/>
              <a:gdLst>
                <a:gd name="T0" fmla="*/ 20 w 38"/>
                <a:gd name="T1" fmla="*/ 0 h 27"/>
                <a:gd name="T2" fmla="*/ 36 w 38"/>
                <a:gd name="T3" fmla="*/ 2 h 27"/>
                <a:gd name="T4" fmla="*/ 38 w 38"/>
                <a:gd name="T5" fmla="*/ 12 h 27"/>
                <a:gd name="T6" fmla="*/ 21 w 38"/>
                <a:gd name="T7" fmla="*/ 16 h 27"/>
                <a:gd name="T8" fmla="*/ 2 w 38"/>
                <a:gd name="T9" fmla="*/ 20 h 27"/>
                <a:gd name="T10" fmla="*/ 0 w 38"/>
                <a:gd name="T11" fmla="*/ 13 h 27"/>
                <a:gd name="T12" fmla="*/ 20 w 38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7"/>
                <a:gd name="T23" fmla="*/ 38 w 38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7">
                  <a:moveTo>
                    <a:pt x="20" y="0"/>
                  </a:moveTo>
                  <a:lnTo>
                    <a:pt x="36" y="2"/>
                  </a:lnTo>
                  <a:lnTo>
                    <a:pt x="38" y="12"/>
                  </a:lnTo>
                  <a:lnTo>
                    <a:pt x="21" y="23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" name="Freeform 99"/>
            <p:cNvSpPr>
              <a:spLocks noChangeAspect="1"/>
            </p:cNvSpPr>
            <p:nvPr/>
          </p:nvSpPr>
          <p:spPr bwMode="auto">
            <a:xfrm>
              <a:off x="938" y="3129"/>
              <a:ext cx="36" cy="26"/>
            </a:xfrm>
            <a:custGeom>
              <a:avLst/>
              <a:gdLst>
                <a:gd name="T0" fmla="*/ 24 w 37"/>
                <a:gd name="T1" fmla="*/ 0 h 27"/>
                <a:gd name="T2" fmla="*/ 30 w 37"/>
                <a:gd name="T3" fmla="*/ 13 h 27"/>
                <a:gd name="T4" fmla="*/ 18 w 37"/>
                <a:gd name="T5" fmla="*/ 16 h 27"/>
                <a:gd name="T6" fmla="*/ 4 w 37"/>
                <a:gd name="T7" fmla="*/ 20 h 27"/>
                <a:gd name="T8" fmla="*/ 0 w 37"/>
                <a:gd name="T9" fmla="*/ 13 h 27"/>
                <a:gd name="T10" fmla="*/ 7 w 37"/>
                <a:gd name="T11" fmla="*/ 5 h 27"/>
                <a:gd name="T12" fmla="*/ 24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7"/>
                <a:gd name="T23" fmla="*/ 37 w 3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7">
                  <a:moveTo>
                    <a:pt x="31" y="0"/>
                  </a:moveTo>
                  <a:lnTo>
                    <a:pt x="37" y="13"/>
                  </a:lnTo>
                  <a:lnTo>
                    <a:pt x="19" y="23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" name="Freeform 100"/>
            <p:cNvSpPr>
              <a:spLocks noChangeAspect="1"/>
            </p:cNvSpPr>
            <p:nvPr/>
          </p:nvSpPr>
          <p:spPr bwMode="auto">
            <a:xfrm>
              <a:off x="964" y="3037"/>
              <a:ext cx="28" cy="68"/>
            </a:xfrm>
            <a:custGeom>
              <a:avLst/>
              <a:gdLst>
                <a:gd name="T0" fmla="*/ 97 w 20"/>
                <a:gd name="T1" fmla="*/ 340 h 52"/>
                <a:gd name="T2" fmla="*/ 211 w 20"/>
                <a:gd name="T3" fmla="*/ 256 h 52"/>
                <a:gd name="T4" fmla="*/ 165 w 20"/>
                <a:gd name="T5" fmla="*/ 145 h 52"/>
                <a:gd name="T6" fmla="*/ 136 w 20"/>
                <a:gd name="T7" fmla="*/ 85 h 52"/>
                <a:gd name="T8" fmla="*/ 97 w 20"/>
                <a:gd name="T9" fmla="*/ 0 h 52"/>
                <a:gd name="T10" fmla="*/ 0 w 20"/>
                <a:gd name="T11" fmla="*/ 38 h 52"/>
                <a:gd name="T12" fmla="*/ 55 w 20"/>
                <a:gd name="T13" fmla="*/ 160 h 52"/>
                <a:gd name="T14" fmla="*/ 97 w 20"/>
                <a:gd name="T15" fmla="*/ 34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2"/>
                <a:gd name="T26" fmla="*/ 20 w 2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2">
                  <a:moveTo>
                    <a:pt x="9" y="52"/>
                  </a:moveTo>
                  <a:lnTo>
                    <a:pt x="20" y="39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9" y="52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6" name="Freeform 101"/>
            <p:cNvSpPr>
              <a:spLocks noChangeAspect="1"/>
            </p:cNvSpPr>
            <p:nvPr/>
          </p:nvSpPr>
          <p:spPr bwMode="auto">
            <a:xfrm>
              <a:off x="914" y="3173"/>
              <a:ext cx="45" cy="45"/>
            </a:xfrm>
            <a:custGeom>
              <a:avLst/>
              <a:gdLst>
                <a:gd name="T0" fmla="*/ 0 w 97"/>
                <a:gd name="T1" fmla="*/ 0 h 99"/>
                <a:gd name="T2" fmla="*/ 0 w 97"/>
                <a:gd name="T3" fmla="*/ 0 h 99"/>
                <a:gd name="T4" fmla="*/ 0 w 97"/>
                <a:gd name="T5" fmla="*/ 0 h 99"/>
                <a:gd name="T6" fmla="*/ 0 w 97"/>
                <a:gd name="T7" fmla="*/ 0 h 99"/>
                <a:gd name="T8" fmla="*/ 0 w 97"/>
                <a:gd name="T9" fmla="*/ 0 h 99"/>
                <a:gd name="T10" fmla="*/ 0 w 97"/>
                <a:gd name="T11" fmla="*/ 0 h 99"/>
                <a:gd name="T12" fmla="*/ 0 w 97"/>
                <a:gd name="T13" fmla="*/ 0 h 99"/>
                <a:gd name="T14" fmla="*/ 0 w 97"/>
                <a:gd name="T15" fmla="*/ 0 h 99"/>
                <a:gd name="T16" fmla="*/ 0 w 97"/>
                <a:gd name="T17" fmla="*/ 0 h 99"/>
                <a:gd name="T18" fmla="*/ 0 w 97"/>
                <a:gd name="T19" fmla="*/ 0 h 99"/>
                <a:gd name="T20" fmla="*/ 0 w 97"/>
                <a:gd name="T21" fmla="*/ 0 h 99"/>
                <a:gd name="T22" fmla="*/ 0 w 97"/>
                <a:gd name="T23" fmla="*/ 0 h 99"/>
                <a:gd name="T24" fmla="*/ 0 w 97"/>
                <a:gd name="T25" fmla="*/ 0 h 99"/>
                <a:gd name="T26" fmla="*/ 0 w 97"/>
                <a:gd name="T27" fmla="*/ 0 h 99"/>
                <a:gd name="T28" fmla="*/ 0 w 97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"/>
                <a:gd name="T46" fmla="*/ 0 h 99"/>
                <a:gd name="T47" fmla="*/ 97 w 97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" h="99">
                  <a:moveTo>
                    <a:pt x="34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84" y="20"/>
                  </a:lnTo>
                  <a:lnTo>
                    <a:pt x="95" y="46"/>
                  </a:lnTo>
                  <a:lnTo>
                    <a:pt x="97" y="68"/>
                  </a:lnTo>
                  <a:lnTo>
                    <a:pt x="86" y="79"/>
                  </a:lnTo>
                  <a:lnTo>
                    <a:pt x="82" y="94"/>
                  </a:lnTo>
                  <a:lnTo>
                    <a:pt x="71" y="99"/>
                  </a:lnTo>
                  <a:lnTo>
                    <a:pt x="60" y="86"/>
                  </a:lnTo>
                  <a:lnTo>
                    <a:pt x="50" y="62"/>
                  </a:lnTo>
                  <a:lnTo>
                    <a:pt x="43" y="53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" name="Freeform 102"/>
            <p:cNvSpPr>
              <a:spLocks noChangeAspect="1"/>
            </p:cNvSpPr>
            <p:nvPr/>
          </p:nvSpPr>
          <p:spPr bwMode="auto">
            <a:xfrm>
              <a:off x="969" y="3046"/>
              <a:ext cx="36" cy="26"/>
            </a:xfrm>
            <a:custGeom>
              <a:avLst/>
              <a:gdLst>
                <a:gd name="T0" fmla="*/ 4 w 50"/>
                <a:gd name="T1" fmla="*/ 0 h 37"/>
                <a:gd name="T2" fmla="*/ 5 w 50"/>
                <a:gd name="T3" fmla="*/ 1 h 37"/>
                <a:gd name="T4" fmla="*/ 3 w 50"/>
                <a:gd name="T5" fmla="*/ 2 h 37"/>
                <a:gd name="T6" fmla="*/ 1 w 50"/>
                <a:gd name="T7" fmla="*/ 3 h 37"/>
                <a:gd name="T8" fmla="*/ 1 w 50"/>
                <a:gd name="T9" fmla="*/ 3 h 37"/>
                <a:gd name="T10" fmla="*/ 0 w 50"/>
                <a:gd name="T11" fmla="*/ 1 h 37"/>
                <a:gd name="T12" fmla="*/ 0 w 50"/>
                <a:gd name="T13" fmla="*/ 1 h 37"/>
                <a:gd name="T14" fmla="*/ 3 w 50"/>
                <a:gd name="T15" fmla="*/ 0 h 37"/>
                <a:gd name="T16" fmla="*/ 4 w 50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7"/>
                <a:gd name="T29" fmla="*/ 50 w 50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7">
                  <a:moveTo>
                    <a:pt x="44" y="0"/>
                  </a:moveTo>
                  <a:lnTo>
                    <a:pt x="50" y="9"/>
                  </a:lnTo>
                  <a:lnTo>
                    <a:pt x="31" y="20"/>
                  </a:lnTo>
                  <a:lnTo>
                    <a:pt x="13" y="37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" name="Freeform 103"/>
            <p:cNvSpPr>
              <a:spLocks noChangeAspect="1"/>
            </p:cNvSpPr>
            <p:nvPr/>
          </p:nvSpPr>
          <p:spPr bwMode="auto">
            <a:xfrm>
              <a:off x="836" y="2625"/>
              <a:ext cx="173" cy="146"/>
            </a:xfrm>
            <a:custGeom>
              <a:avLst/>
              <a:gdLst>
                <a:gd name="T0" fmla="*/ 0 w 372"/>
                <a:gd name="T1" fmla="*/ 0 h 323"/>
                <a:gd name="T2" fmla="*/ 0 w 372"/>
                <a:gd name="T3" fmla="*/ 0 h 323"/>
                <a:gd name="T4" fmla="*/ 0 w 372"/>
                <a:gd name="T5" fmla="*/ 0 h 323"/>
                <a:gd name="T6" fmla="*/ 0 w 372"/>
                <a:gd name="T7" fmla="*/ 1 h 323"/>
                <a:gd name="T8" fmla="*/ 0 w 372"/>
                <a:gd name="T9" fmla="*/ 1 h 323"/>
                <a:gd name="T10" fmla="*/ 0 w 372"/>
                <a:gd name="T11" fmla="*/ 1 h 323"/>
                <a:gd name="T12" fmla="*/ 0 w 372"/>
                <a:gd name="T13" fmla="*/ 1 h 323"/>
                <a:gd name="T14" fmla="*/ 0 w 372"/>
                <a:gd name="T15" fmla="*/ 1 h 323"/>
                <a:gd name="T16" fmla="*/ 0 w 372"/>
                <a:gd name="T17" fmla="*/ 1 h 323"/>
                <a:gd name="T18" fmla="*/ 1 w 372"/>
                <a:gd name="T19" fmla="*/ 1 h 323"/>
                <a:gd name="T20" fmla="*/ 1 w 372"/>
                <a:gd name="T21" fmla="*/ 1 h 323"/>
                <a:gd name="T22" fmla="*/ 1 w 372"/>
                <a:gd name="T23" fmla="*/ 1 h 323"/>
                <a:gd name="T24" fmla="*/ 1 w 372"/>
                <a:gd name="T25" fmla="*/ 1 h 323"/>
                <a:gd name="T26" fmla="*/ 1 w 372"/>
                <a:gd name="T27" fmla="*/ 1 h 323"/>
                <a:gd name="T28" fmla="*/ 1 w 372"/>
                <a:gd name="T29" fmla="*/ 1 h 323"/>
                <a:gd name="T30" fmla="*/ 1 w 372"/>
                <a:gd name="T31" fmla="*/ 1 h 323"/>
                <a:gd name="T32" fmla="*/ 2 w 372"/>
                <a:gd name="T33" fmla="*/ 1 h 323"/>
                <a:gd name="T34" fmla="*/ 2 w 372"/>
                <a:gd name="T35" fmla="*/ 1 h 323"/>
                <a:gd name="T36" fmla="*/ 2 w 372"/>
                <a:gd name="T37" fmla="*/ 0 h 323"/>
                <a:gd name="T38" fmla="*/ 1 w 372"/>
                <a:gd name="T39" fmla="*/ 0 h 323"/>
                <a:gd name="T40" fmla="*/ 1 w 372"/>
                <a:gd name="T41" fmla="*/ 0 h 323"/>
                <a:gd name="T42" fmla="*/ 1 w 372"/>
                <a:gd name="T43" fmla="*/ 0 h 323"/>
                <a:gd name="T44" fmla="*/ 1 w 372"/>
                <a:gd name="T45" fmla="*/ 0 h 323"/>
                <a:gd name="T46" fmla="*/ 1 w 372"/>
                <a:gd name="T47" fmla="*/ 0 h 323"/>
                <a:gd name="T48" fmla="*/ 1 w 372"/>
                <a:gd name="T49" fmla="*/ 0 h 323"/>
                <a:gd name="T50" fmla="*/ 1 w 372"/>
                <a:gd name="T51" fmla="*/ 0 h 323"/>
                <a:gd name="T52" fmla="*/ 1 w 372"/>
                <a:gd name="T53" fmla="*/ 0 h 323"/>
                <a:gd name="T54" fmla="*/ 1 w 372"/>
                <a:gd name="T55" fmla="*/ 0 h 323"/>
                <a:gd name="T56" fmla="*/ 1 w 372"/>
                <a:gd name="T57" fmla="*/ 0 h 323"/>
                <a:gd name="T58" fmla="*/ 1 w 372"/>
                <a:gd name="T59" fmla="*/ 0 h 323"/>
                <a:gd name="T60" fmla="*/ 0 w 372"/>
                <a:gd name="T61" fmla="*/ 0 h 323"/>
                <a:gd name="T62" fmla="*/ 0 w 372"/>
                <a:gd name="T63" fmla="*/ 0 h 323"/>
                <a:gd name="T64" fmla="*/ 0 w 372"/>
                <a:gd name="T65" fmla="*/ 0 h 323"/>
                <a:gd name="T66" fmla="*/ 0 w 372"/>
                <a:gd name="T67" fmla="*/ 0 h 323"/>
                <a:gd name="T68" fmla="*/ 0 w 372"/>
                <a:gd name="T69" fmla="*/ 0 h 323"/>
                <a:gd name="T70" fmla="*/ 0 w 372"/>
                <a:gd name="T71" fmla="*/ 0 h 323"/>
                <a:gd name="T72" fmla="*/ 0 w 372"/>
                <a:gd name="T73" fmla="*/ 0 h 323"/>
                <a:gd name="T74" fmla="*/ 0 w 372"/>
                <a:gd name="T75" fmla="*/ 0 h 323"/>
                <a:gd name="T76" fmla="*/ 0 w 372"/>
                <a:gd name="T77" fmla="*/ 0 h 323"/>
                <a:gd name="T78" fmla="*/ 0 w 372"/>
                <a:gd name="T79" fmla="*/ 0 h 323"/>
                <a:gd name="T80" fmla="*/ 0 w 372"/>
                <a:gd name="T81" fmla="*/ 0 h 323"/>
                <a:gd name="T82" fmla="*/ 0 w 372"/>
                <a:gd name="T83" fmla="*/ 0 h 323"/>
                <a:gd name="T84" fmla="*/ 0 w 372"/>
                <a:gd name="T85" fmla="*/ 0 h 323"/>
                <a:gd name="T86" fmla="*/ 0 w 372"/>
                <a:gd name="T87" fmla="*/ 0 h 323"/>
                <a:gd name="T88" fmla="*/ 0 w 372"/>
                <a:gd name="T89" fmla="*/ 0 h 323"/>
                <a:gd name="T90" fmla="*/ 0 w 372"/>
                <a:gd name="T91" fmla="*/ 0 h 323"/>
                <a:gd name="T92" fmla="*/ 0 w 372"/>
                <a:gd name="T93" fmla="*/ 0 h 323"/>
                <a:gd name="T94" fmla="*/ 0 w 372"/>
                <a:gd name="T95" fmla="*/ 0 h 323"/>
                <a:gd name="T96" fmla="*/ 0 w 372"/>
                <a:gd name="T97" fmla="*/ 0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2"/>
                <a:gd name="T148" fmla="*/ 0 h 323"/>
                <a:gd name="T149" fmla="*/ 372 w 372"/>
                <a:gd name="T150" fmla="*/ 323 h 3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2" h="323">
                  <a:moveTo>
                    <a:pt x="28" y="76"/>
                  </a:moveTo>
                  <a:lnTo>
                    <a:pt x="17" y="89"/>
                  </a:lnTo>
                  <a:lnTo>
                    <a:pt x="30" y="111"/>
                  </a:lnTo>
                  <a:lnTo>
                    <a:pt x="45" y="115"/>
                  </a:lnTo>
                  <a:lnTo>
                    <a:pt x="58" y="124"/>
                  </a:lnTo>
                  <a:lnTo>
                    <a:pt x="59" y="159"/>
                  </a:lnTo>
                  <a:lnTo>
                    <a:pt x="46" y="183"/>
                  </a:lnTo>
                  <a:lnTo>
                    <a:pt x="35" y="18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37" y="224"/>
                  </a:lnTo>
                  <a:lnTo>
                    <a:pt x="48" y="230"/>
                  </a:lnTo>
                  <a:lnTo>
                    <a:pt x="54" y="256"/>
                  </a:lnTo>
                  <a:lnTo>
                    <a:pt x="67" y="282"/>
                  </a:lnTo>
                  <a:lnTo>
                    <a:pt x="89" y="301"/>
                  </a:lnTo>
                  <a:lnTo>
                    <a:pt x="113" y="304"/>
                  </a:lnTo>
                  <a:lnTo>
                    <a:pt x="128" y="316"/>
                  </a:lnTo>
                  <a:lnTo>
                    <a:pt x="141" y="316"/>
                  </a:lnTo>
                  <a:lnTo>
                    <a:pt x="158" y="308"/>
                  </a:lnTo>
                  <a:lnTo>
                    <a:pt x="191" y="317"/>
                  </a:lnTo>
                  <a:lnTo>
                    <a:pt x="208" y="323"/>
                  </a:lnTo>
                  <a:lnTo>
                    <a:pt x="230" y="319"/>
                  </a:lnTo>
                  <a:lnTo>
                    <a:pt x="245" y="316"/>
                  </a:lnTo>
                  <a:lnTo>
                    <a:pt x="258" y="304"/>
                  </a:lnTo>
                  <a:lnTo>
                    <a:pt x="267" y="308"/>
                  </a:lnTo>
                  <a:lnTo>
                    <a:pt x="280" y="319"/>
                  </a:lnTo>
                  <a:lnTo>
                    <a:pt x="293" y="312"/>
                  </a:lnTo>
                  <a:lnTo>
                    <a:pt x="305" y="303"/>
                  </a:lnTo>
                  <a:lnTo>
                    <a:pt x="313" y="295"/>
                  </a:lnTo>
                  <a:lnTo>
                    <a:pt x="342" y="288"/>
                  </a:lnTo>
                  <a:lnTo>
                    <a:pt x="348" y="279"/>
                  </a:lnTo>
                  <a:lnTo>
                    <a:pt x="352" y="266"/>
                  </a:lnTo>
                  <a:lnTo>
                    <a:pt x="370" y="251"/>
                  </a:lnTo>
                  <a:lnTo>
                    <a:pt x="372" y="240"/>
                  </a:lnTo>
                  <a:lnTo>
                    <a:pt x="365" y="233"/>
                  </a:lnTo>
                  <a:lnTo>
                    <a:pt x="355" y="220"/>
                  </a:lnTo>
                  <a:lnTo>
                    <a:pt x="353" y="174"/>
                  </a:lnTo>
                  <a:lnTo>
                    <a:pt x="368" y="168"/>
                  </a:lnTo>
                  <a:lnTo>
                    <a:pt x="359" y="152"/>
                  </a:lnTo>
                  <a:lnTo>
                    <a:pt x="348" y="154"/>
                  </a:lnTo>
                  <a:lnTo>
                    <a:pt x="340" y="152"/>
                  </a:lnTo>
                  <a:lnTo>
                    <a:pt x="344" y="144"/>
                  </a:lnTo>
                  <a:lnTo>
                    <a:pt x="340" y="130"/>
                  </a:lnTo>
                  <a:lnTo>
                    <a:pt x="331" y="126"/>
                  </a:lnTo>
                  <a:lnTo>
                    <a:pt x="316" y="135"/>
                  </a:lnTo>
                  <a:lnTo>
                    <a:pt x="303" y="146"/>
                  </a:lnTo>
                  <a:lnTo>
                    <a:pt x="293" y="144"/>
                  </a:lnTo>
                  <a:lnTo>
                    <a:pt x="284" y="139"/>
                  </a:lnTo>
                  <a:lnTo>
                    <a:pt x="269" y="130"/>
                  </a:lnTo>
                  <a:lnTo>
                    <a:pt x="254" y="126"/>
                  </a:lnTo>
                  <a:lnTo>
                    <a:pt x="245" y="130"/>
                  </a:lnTo>
                  <a:lnTo>
                    <a:pt x="237" y="124"/>
                  </a:lnTo>
                  <a:lnTo>
                    <a:pt x="236" y="113"/>
                  </a:lnTo>
                  <a:lnTo>
                    <a:pt x="228" y="111"/>
                  </a:lnTo>
                  <a:lnTo>
                    <a:pt x="213" y="115"/>
                  </a:lnTo>
                  <a:lnTo>
                    <a:pt x="197" y="113"/>
                  </a:lnTo>
                  <a:lnTo>
                    <a:pt x="197" y="104"/>
                  </a:lnTo>
                  <a:lnTo>
                    <a:pt x="191" y="96"/>
                  </a:lnTo>
                  <a:lnTo>
                    <a:pt x="180" y="94"/>
                  </a:lnTo>
                  <a:lnTo>
                    <a:pt x="174" y="104"/>
                  </a:lnTo>
                  <a:lnTo>
                    <a:pt x="171" y="109"/>
                  </a:lnTo>
                  <a:lnTo>
                    <a:pt x="163" y="104"/>
                  </a:lnTo>
                  <a:lnTo>
                    <a:pt x="152" y="107"/>
                  </a:lnTo>
                  <a:lnTo>
                    <a:pt x="141" y="117"/>
                  </a:lnTo>
                  <a:lnTo>
                    <a:pt x="134" y="109"/>
                  </a:lnTo>
                  <a:lnTo>
                    <a:pt x="135" y="81"/>
                  </a:lnTo>
                  <a:lnTo>
                    <a:pt x="143" y="67"/>
                  </a:lnTo>
                  <a:lnTo>
                    <a:pt x="152" y="59"/>
                  </a:lnTo>
                  <a:lnTo>
                    <a:pt x="150" y="41"/>
                  </a:lnTo>
                  <a:lnTo>
                    <a:pt x="152" y="22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4" y="9"/>
                  </a:lnTo>
                  <a:lnTo>
                    <a:pt x="130" y="28"/>
                  </a:lnTo>
                  <a:lnTo>
                    <a:pt x="124" y="41"/>
                  </a:lnTo>
                  <a:lnTo>
                    <a:pt x="115" y="30"/>
                  </a:lnTo>
                  <a:lnTo>
                    <a:pt x="121" y="15"/>
                  </a:lnTo>
                  <a:lnTo>
                    <a:pt x="111" y="6"/>
                  </a:lnTo>
                  <a:lnTo>
                    <a:pt x="96" y="9"/>
                  </a:lnTo>
                  <a:lnTo>
                    <a:pt x="89" y="19"/>
                  </a:lnTo>
                  <a:lnTo>
                    <a:pt x="93" y="28"/>
                  </a:lnTo>
                  <a:lnTo>
                    <a:pt x="87" y="37"/>
                  </a:lnTo>
                  <a:lnTo>
                    <a:pt x="80" y="33"/>
                  </a:lnTo>
                  <a:lnTo>
                    <a:pt x="70" y="26"/>
                  </a:lnTo>
                  <a:lnTo>
                    <a:pt x="63" y="28"/>
                  </a:lnTo>
                  <a:lnTo>
                    <a:pt x="56" y="37"/>
                  </a:lnTo>
                  <a:lnTo>
                    <a:pt x="65" y="52"/>
                  </a:lnTo>
                  <a:lnTo>
                    <a:pt x="78" y="54"/>
                  </a:lnTo>
                  <a:lnTo>
                    <a:pt x="95" y="69"/>
                  </a:lnTo>
                  <a:lnTo>
                    <a:pt x="102" y="74"/>
                  </a:lnTo>
                  <a:lnTo>
                    <a:pt x="102" y="83"/>
                  </a:lnTo>
                  <a:lnTo>
                    <a:pt x="87" y="87"/>
                  </a:lnTo>
                  <a:lnTo>
                    <a:pt x="89" y="100"/>
                  </a:lnTo>
                  <a:lnTo>
                    <a:pt x="95" y="109"/>
                  </a:lnTo>
                  <a:lnTo>
                    <a:pt x="89" y="117"/>
                  </a:lnTo>
                  <a:lnTo>
                    <a:pt x="76" y="115"/>
                  </a:lnTo>
                  <a:lnTo>
                    <a:pt x="58" y="96"/>
                  </a:lnTo>
                  <a:lnTo>
                    <a:pt x="45" y="83"/>
                  </a:lnTo>
                  <a:lnTo>
                    <a:pt x="28" y="7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" name="Freeform 104"/>
            <p:cNvSpPr>
              <a:spLocks noChangeAspect="1"/>
            </p:cNvSpPr>
            <p:nvPr/>
          </p:nvSpPr>
          <p:spPr bwMode="auto">
            <a:xfrm>
              <a:off x="1756" y="3802"/>
              <a:ext cx="93" cy="77"/>
            </a:xfrm>
            <a:custGeom>
              <a:avLst/>
              <a:gdLst>
                <a:gd name="T0" fmla="*/ 0 w 199"/>
                <a:gd name="T1" fmla="*/ 0 h 171"/>
                <a:gd name="T2" fmla="*/ 0 w 199"/>
                <a:gd name="T3" fmla="*/ 0 h 171"/>
                <a:gd name="T4" fmla="*/ 0 w 199"/>
                <a:gd name="T5" fmla="*/ 0 h 171"/>
                <a:gd name="T6" fmla="*/ 0 w 199"/>
                <a:gd name="T7" fmla="*/ 0 h 171"/>
                <a:gd name="T8" fmla="*/ 0 w 199"/>
                <a:gd name="T9" fmla="*/ 0 h 171"/>
                <a:gd name="T10" fmla="*/ 0 w 199"/>
                <a:gd name="T11" fmla="*/ 0 h 171"/>
                <a:gd name="T12" fmla="*/ 0 w 199"/>
                <a:gd name="T13" fmla="*/ 0 h 171"/>
                <a:gd name="T14" fmla="*/ 0 w 199"/>
                <a:gd name="T15" fmla="*/ 0 h 171"/>
                <a:gd name="T16" fmla="*/ 0 w 199"/>
                <a:gd name="T17" fmla="*/ 0 h 171"/>
                <a:gd name="T18" fmla="*/ 0 w 199"/>
                <a:gd name="T19" fmla="*/ 0 h 171"/>
                <a:gd name="T20" fmla="*/ 0 w 199"/>
                <a:gd name="T21" fmla="*/ 0 h 171"/>
                <a:gd name="T22" fmla="*/ 0 w 199"/>
                <a:gd name="T23" fmla="*/ 0 h 171"/>
                <a:gd name="T24" fmla="*/ 1 w 199"/>
                <a:gd name="T25" fmla="*/ 0 h 171"/>
                <a:gd name="T26" fmla="*/ 1 w 199"/>
                <a:gd name="T27" fmla="*/ 0 h 171"/>
                <a:gd name="T28" fmla="*/ 1 w 199"/>
                <a:gd name="T29" fmla="*/ 0 h 171"/>
                <a:gd name="T30" fmla="*/ 1 w 199"/>
                <a:gd name="T31" fmla="*/ 0 h 171"/>
                <a:gd name="T32" fmla="*/ 0 w 199"/>
                <a:gd name="T33" fmla="*/ 0 h 171"/>
                <a:gd name="T34" fmla="*/ 0 w 199"/>
                <a:gd name="T35" fmla="*/ 0 h 171"/>
                <a:gd name="T36" fmla="*/ 0 w 199"/>
                <a:gd name="T37" fmla="*/ 0 h 171"/>
                <a:gd name="T38" fmla="*/ 0 w 199"/>
                <a:gd name="T39" fmla="*/ 0 h 171"/>
                <a:gd name="T40" fmla="*/ 0 w 199"/>
                <a:gd name="T41" fmla="*/ 0 h 171"/>
                <a:gd name="T42" fmla="*/ 0 w 199"/>
                <a:gd name="T43" fmla="*/ 0 h 171"/>
                <a:gd name="T44" fmla="*/ 0 w 199"/>
                <a:gd name="T45" fmla="*/ 0 h 171"/>
                <a:gd name="T46" fmla="*/ 0 w 199"/>
                <a:gd name="T47" fmla="*/ 0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9"/>
                <a:gd name="T73" fmla="*/ 0 h 171"/>
                <a:gd name="T74" fmla="*/ 199 w 199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9" h="171">
                  <a:moveTo>
                    <a:pt x="35" y="28"/>
                  </a:moveTo>
                  <a:lnTo>
                    <a:pt x="32" y="71"/>
                  </a:lnTo>
                  <a:lnTo>
                    <a:pt x="0" y="117"/>
                  </a:lnTo>
                  <a:lnTo>
                    <a:pt x="7" y="126"/>
                  </a:lnTo>
                  <a:lnTo>
                    <a:pt x="43" y="123"/>
                  </a:lnTo>
                  <a:lnTo>
                    <a:pt x="26" y="143"/>
                  </a:lnTo>
                  <a:lnTo>
                    <a:pt x="19" y="151"/>
                  </a:lnTo>
                  <a:lnTo>
                    <a:pt x="22" y="171"/>
                  </a:lnTo>
                  <a:lnTo>
                    <a:pt x="50" y="139"/>
                  </a:lnTo>
                  <a:lnTo>
                    <a:pt x="67" y="130"/>
                  </a:lnTo>
                  <a:lnTo>
                    <a:pt x="97" y="91"/>
                  </a:lnTo>
                  <a:lnTo>
                    <a:pt x="132" y="71"/>
                  </a:lnTo>
                  <a:lnTo>
                    <a:pt x="186" y="69"/>
                  </a:lnTo>
                  <a:lnTo>
                    <a:pt x="199" y="63"/>
                  </a:lnTo>
                  <a:lnTo>
                    <a:pt x="197" y="52"/>
                  </a:lnTo>
                  <a:lnTo>
                    <a:pt x="171" y="30"/>
                  </a:lnTo>
                  <a:lnTo>
                    <a:pt x="158" y="32"/>
                  </a:lnTo>
                  <a:lnTo>
                    <a:pt x="154" y="26"/>
                  </a:lnTo>
                  <a:lnTo>
                    <a:pt x="139" y="26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1" y="6"/>
                  </a:lnTo>
                  <a:lnTo>
                    <a:pt x="52" y="15"/>
                  </a:lnTo>
                  <a:lnTo>
                    <a:pt x="35" y="28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" name="Freeform 105"/>
            <p:cNvSpPr>
              <a:spLocks noChangeAspect="1"/>
            </p:cNvSpPr>
            <p:nvPr/>
          </p:nvSpPr>
          <p:spPr bwMode="auto">
            <a:xfrm>
              <a:off x="1770" y="3729"/>
              <a:ext cx="623" cy="302"/>
            </a:xfrm>
            <a:custGeom>
              <a:avLst/>
              <a:gdLst>
                <a:gd name="T0" fmla="*/ 1 w 1334"/>
                <a:gd name="T1" fmla="*/ 1 h 670"/>
                <a:gd name="T2" fmla="*/ 1 w 1334"/>
                <a:gd name="T3" fmla="*/ 1 h 670"/>
                <a:gd name="T4" fmla="*/ 1 w 1334"/>
                <a:gd name="T5" fmla="*/ 1 h 670"/>
                <a:gd name="T6" fmla="*/ 1 w 1334"/>
                <a:gd name="T7" fmla="*/ 0 h 670"/>
                <a:gd name="T8" fmla="*/ 2 w 1334"/>
                <a:gd name="T9" fmla="*/ 0 h 670"/>
                <a:gd name="T10" fmla="*/ 3 w 1334"/>
                <a:gd name="T11" fmla="*/ 0 h 670"/>
                <a:gd name="T12" fmla="*/ 3 w 1334"/>
                <a:gd name="T13" fmla="*/ 0 h 670"/>
                <a:gd name="T14" fmla="*/ 3 w 1334"/>
                <a:gd name="T15" fmla="*/ 0 h 670"/>
                <a:gd name="T16" fmla="*/ 3 w 1334"/>
                <a:gd name="T17" fmla="*/ 0 h 670"/>
                <a:gd name="T18" fmla="*/ 4 w 1334"/>
                <a:gd name="T19" fmla="*/ 0 h 670"/>
                <a:gd name="T20" fmla="*/ 4 w 1334"/>
                <a:gd name="T21" fmla="*/ 0 h 670"/>
                <a:gd name="T22" fmla="*/ 5 w 1334"/>
                <a:gd name="T23" fmla="*/ 0 h 670"/>
                <a:gd name="T24" fmla="*/ 5 w 1334"/>
                <a:gd name="T25" fmla="*/ 0 h 670"/>
                <a:gd name="T26" fmla="*/ 5 w 1334"/>
                <a:gd name="T27" fmla="*/ 0 h 670"/>
                <a:gd name="T28" fmla="*/ 5 w 1334"/>
                <a:gd name="T29" fmla="*/ 0 h 670"/>
                <a:gd name="T30" fmla="*/ 6 w 1334"/>
                <a:gd name="T31" fmla="*/ 0 h 670"/>
                <a:gd name="T32" fmla="*/ 6 w 1334"/>
                <a:gd name="T33" fmla="*/ 0 h 670"/>
                <a:gd name="T34" fmla="*/ 6 w 1334"/>
                <a:gd name="T35" fmla="*/ 1 h 670"/>
                <a:gd name="T36" fmla="*/ 7 w 1334"/>
                <a:gd name="T37" fmla="*/ 1 h 670"/>
                <a:gd name="T38" fmla="*/ 7 w 1334"/>
                <a:gd name="T39" fmla="*/ 1 h 670"/>
                <a:gd name="T40" fmla="*/ 6 w 1334"/>
                <a:gd name="T41" fmla="*/ 1 h 670"/>
                <a:gd name="T42" fmla="*/ 6 w 1334"/>
                <a:gd name="T43" fmla="*/ 1 h 670"/>
                <a:gd name="T44" fmla="*/ 6 w 1334"/>
                <a:gd name="T45" fmla="*/ 1 h 670"/>
                <a:gd name="T46" fmla="*/ 6 w 1334"/>
                <a:gd name="T47" fmla="*/ 1 h 670"/>
                <a:gd name="T48" fmla="*/ 5 w 1334"/>
                <a:gd name="T49" fmla="*/ 1 h 670"/>
                <a:gd name="T50" fmla="*/ 5 w 1334"/>
                <a:gd name="T51" fmla="*/ 2 h 670"/>
                <a:gd name="T52" fmla="*/ 5 w 1334"/>
                <a:gd name="T53" fmla="*/ 2 h 670"/>
                <a:gd name="T54" fmla="*/ 5 w 1334"/>
                <a:gd name="T55" fmla="*/ 2 h 670"/>
                <a:gd name="T56" fmla="*/ 4 w 1334"/>
                <a:gd name="T57" fmla="*/ 2 h 670"/>
                <a:gd name="T58" fmla="*/ 4 w 1334"/>
                <a:gd name="T59" fmla="*/ 2 h 670"/>
                <a:gd name="T60" fmla="*/ 4 w 1334"/>
                <a:gd name="T61" fmla="*/ 2 h 670"/>
                <a:gd name="T62" fmla="*/ 3 w 1334"/>
                <a:gd name="T63" fmla="*/ 2 h 670"/>
                <a:gd name="T64" fmla="*/ 3 w 1334"/>
                <a:gd name="T65" fmla="*/ 2 h 670"/>
                <a:gd name="T66" fmla="*/ 3 w 1334"/>
                <a:gd name="T67" fmla="*/ 2 h 670"/>
                <a:gd name="T68" fmla="*/ 3 w 1334"/>
                <a:gd name="T69" fmla="*/ 2 h 670"/>
                <a:gd name="T70" fmla="*/ 3 w 1334"/>
                <a:gd name="T71" fmla="*/ 2 h 670"/>
                <a:gd name="T72" fmla="*/ 2 w 1334"/>
                <a:gd name="T73" fmla="*/ 2 h 670"/>
                <a:gd name="T74" fmla="*/ 1 w 1334"/>
                <a:gd name="T75" fmla="*/ 2 h 670"/>
                <a:gd name="T76" fmla="*/ 1 w 1334"/>
                <a:gd name="T77" fmla="*/ 2 h 670"/>
                <a:gd name="T78" fmla="*/ 1 w 1334"/>
                <a:gd name="T79" fmla="*/ 2 h 670"/>
                <a:gd name="T80" fmla="*/ 1 w 1334"/>
                <a:gd name="T81" fmla="*/ 2 h 670"/>
                <a:gd name="T82" fmla="*/ 1 w 1334"/>
                <a:gd name="T83" fmla="*/ 2 h 670"/>
                <a:gd name="T84" fmla="*/ 0 w 1334"/>
                <a:gd name="T85" fmla="*/ 2 h 670"/>
                <a:gd name="T86" fmla="*/ 0 w 1334"/>
                <a:gd name="T87" fmla="*/ 2 h 670"/>
                <a:gd name="T88" fmla="*/ 0 w 1334"/>
                <a:gd name="T89" fmla="*/ 2 h 670"/>
                <a:gd name="T90" fmla="*/ 0 w 1334"/>
                <a:gd name="T91" fmla="*/ 2 h 670"/>
                <a:gd name="T92" fmla="*/ 0 w 1334"/>
                <a:gd name="T93" fmla="*/ 2 h 670"/>
                <a:gd name="T94" fmla="*/ 0 w 1334"/>
                <a:gd name="T95" fmla="*/ 2 h 670"/>
                <a:gd name="T96" fmla="*/ 0 w 1334"/>
                <a:gd name="T97" fmla="*/ 2 h 670"/>
                <a:gd name="T98" fmla="*/ 0 w 1334"/>
                <a:gd name="T99" fmla="*/ 1 h 670"/>
                <a:gd name="T100" fmla="*/ 0 w 1334"/>
                <a:gd name="T101" fmla="*/ 1 h 670"/>
                <a:gd name="T102" fmla="*/ 0 w 1334"/>
                <a:gd name="T103" fmla="*/ 1 h 670"/>
                <a:gd name="T104" fmla="*/ 0 w 1334"/>
                <a:gd name="T105" fmla="*/ 1 h 6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34"/>
                <a:gd name="T160" fmla="*/ 0 h 670"/>
                <a:gd name="T161" fmla="*/ 1334 w 1334"/>
                <a:gd name="T162" fmla="*/ 670 h 6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34" h="670">
                  <a:moveTo>
                    <a:pt x="178" y="284"/>
                  </a:moveTo>
                  <a:lnTo>
                    <a:pt x="182" y="259"/>
                  </a:lnTo>
                  <a:lnTo>
                    <a:pt x="219" y="255"/>
                  </a:lnTo>
                  <a:lnTo>
                    <a:pt x="229" y="255"/>
                  </a:lnTo>
                  <a:lnTo>
                    <a:pt x="211" y="240"/>
                  </a:lnTo>
                  <a:lnTo>
                    <a:pt x="185" y="233"/>
                  </a:lnTo>
                  <a:lnTo>
                    <a:pt x="185" y="218"/>
                  </a:lnTo>
                  <a:lnTo>
                    <a:pt x="239" y="203"/>
                  </a:lnTo>
                  <a:lnTo>
                    <a:pt x="283" y="199"/>
                  </a:lnTo>
                  <a:lnTo>
                    <a:pt x="313" y="184"/>
                  </a:lnTo>
                  <a:lnTo>
                    <a:pt x="332" y="192"/>
                  </a:lnTo>
                  <a:lnTo>
                    <a:pt x="346" y="170"/>
                  </a:lnTo>
                  <a:lnTo>
                    <a:pt x="381" y="140"/>
                  </a:lnTo>
                  <a:lnTo>
                    <a:pt x="403" y="121"/>
                  </a:lnTo>
                  <a:lnTo>
                    <a:pt x="421" y="110"/>
                  </a:lnTo>
                  <a:lnTo>
                    <a:pt x="455" y="110"/>
                  </a:lnTo>
                  <a:lnTo>
                    <a:pt x="488" y="100"/>
                  </a:lnTo>
                  <a:lnTo>
                    <a:pt x="540" y="82"/>
                  </a:lnTo>
                  <a:lnTo>
                    <a:pt x="551" y="82"/>
                  </a:lnTo>
                  <a:lnTo>
                    <a:pt x="566" y="96"/>
                  </a:lnTo>
                  <a:lnTo>
                    <a:pt x="581" y="108"/>
                  </a:lnTo>
                  <a:lnTo>
                    <a:pt x="603" y="96"/>
                  </a:lnTo>
                  <a:lnTo>
                    <a:pt x="625" y="108"/>
                  </a:lnTo>
                  <a:lnTo>
                    <a:pt x="640" y="118"/>
                  </a:lnTo>
                  <a:lnTo>
                    <a:pt x="659" y="121"/>
                  </a:lnTo>
                  <a:lnTo>
                    <a:pt x="670" y="129"/>
                  </a:lnTo>
                  <a:lnTo>
                    <a:pt x="681" y="114"/>
                  </a:lnTo>
                  <a:lnTo>
                    <a:pt x="714" y="125"/>
                  </a:lnTo>
                  <a:lnTo>
                    <a:pt x="770" y="129"/>
                  </a:lnTo>
                  <a:lnTo>
                    <a:pt x="818" y="121"/>
                  </a:lnTo>
                  <a:lnTo>
                    <a:pt x="840" y="110"/>
                  </a:lnTo>
                  <a:lnTo>
                    <a:pt x="851" y="104"/>
                  </a:lnTo>
                  <a:lnTo>
                    <a:pt x="866" y="93"/>
                  </a:lnTo>
                  <a:lnTo>
                    <a:pt x="893" y="100"/>
                  </a:lnTo>
                  <a:lnTo>
                    <a:pt x="915" y="96"/>
                  </a:lnTo>
                  <a:lnTo>
                    <a:pt x="938" y="78"/>
                  </a:lnTo>
                  <a:lnTo>
                    <a:pt x="971" y="56"/>
                  </a:lnTo>
                  <a:lnTo>
                    <a:pt x="975" y="41"/>
                  </a:lnTo>
                  <a:lnTo>
                    <a:pt x="978" y="26"/>
                  </a:lnTo>
                  <a:lnTo>
                    <a:pt x="997" y="22"/>
                  </a:lnTo>
                  <a:lnTo>
                    <a:pt x="1015" y="26"/>
                  </a:lnTo>
                  <a:lnTo>
                    <a:pt x="1045" y="26"/>
                  </a:lnTo>
                  <a:lnTo>
                    <a:pt x="1056" y="15"/>
                  </a:lnTo>
                  <a:lnTo>
                    <a:pt x="1071" y="0"/>
                  </a:lnTo>
                  <a:lnTo>
                    <a:pt x="1086" y="4"/>
                  </a:lnTo>
                  <a:lnTo>
                    <a:pt x="1093" y="19"/>
                  </a:lnTo>
                  <a:lnTo>
                    <a:pt x="1134" y="26"/>
                  </a:lnTo>
                  <a:lnTo>
                    <a:pt x="1160" y="85"/>
                  </a:lnTo>
                  <a:lnTo>
                    <a:pt x="1241" y="89"/>
                  </a:lnTo>
                  <a:lnTo>
                    <a:pt x="1267" y="121"/>
                  </a:lnTo>
                  <a:lnTo>
                    <a:pt x="1230" y="170"/>
                  </a:lnTo>
                  <a:lnTo>
                    <a:pt x="1249" y="184"/>
                  </a:lnTo>
                  <a:lnTo>
                    <a:pt x="1245" y="218"/>
                  </a:lnTo>
                  <a:lnTo>
                    <a:pt x="1275" y="229"/>
                  </a:lnTo>
                  <a:lnTo>
                    <a:pt x="1260" y="277"/>
                  </a:lnTo>
                  <a:lnTo>
                    <a:pt x="1282" y="277"/>
                  </a:lnTo>
                  <a:lnTo>
                    <a:pt x="1308" y="284"/>
                  </a:lnTo>
                  <a:lnTo>
                    <a:pt x="1304" y="299"/>
                  </a:lnTo>
                  <a:lnTo>
                    <a:pt x="1312" y="322"/>
                  </a:lnTo>
                  <a:lnTo>
                    <a:pt x="1334" y="344"/>
                  </a:lnTo>
                  <a:lnTo>
                    <a:pt x="1319" y="351"/>
                  </a:lnTo>
                  <a:lnTo>
                    <a:pt x="1301" y="355"/>
                  </a:lnTo>
                  <a:lnTo>
                    <a:pt x="1264" y="362"/>
                  </a:lnTo>
                  <a:lnTo>
                    <a:pt x="1249" y="370"/>
                  </a:lnTo>
                  <a:lnTo>
                    <a:pt x="1230" y="355"/>
                  </a:lnTo>
                  <a:lnTo>
                    <a:pt x="1230" y="366"/>
                  </a:lnTo>
                  <a:lnTo>
                    <a:pt x="1219" y="373"/>
                  </a:lnTo>
                  <a:lnTo>
                    <a:pt x="1201" y="377"/>
                  </a:lnTo>
                  <a:lnTo>
                    <a:pt x="1186" y="359"/>
                  </a:lnTo>
                  <a:lnTo>
                    <a:pt x="1164" y="370"/>
                  </a:lnTo>
                  <a:lnTo>
                    <a:pt x="1171" y="385"/>
                  </a:lnTo>
                  <a:lnTo>
                    <a:pt x="1152" y="385"/>
                  </a:lnTo>
                  <a:lnTo>
                    <a:pt x="1123" y="385"/>
                  </a:lnTo>
                  <a:lnTo>
                    <a:pt x="1112" y="399"/>
                  </a:lnTo>
                  <a:lnTo>
                    <a:pt x="1097" y="396"/>
                  </a:lnTo>
                  <a:lnTo>
                    <a:pt x="1082" y="399"/>
                  </a:lnTo>
                  <a:lnTo>
                    <a:pt x="1082" y="410"/>
                  </a:lnTo>
                  <a:lnTo>
                    <a:pt x="1060" y="433"/>
                  </a:lnTo>
                  <a:lnTo>
                    <a:pt x="1030" y="459"/>
                  </a:lnTo>
                  <a:lnTo>
                    <a:pt x="982" y="462"/>
                  </a:lnTo>
                  <a:lnTo>
                    <a:pt x="978" y="477"/>
                  </a:lnTo>
                  <a:lnTo>
                    <a:pt x="975" y="485"/>
                  </a:lnTo>
                  <a:lnTo>
                    <a:pt x="949" y="485"/>
                  </a:lnTo>
                  <a:lnTo>
                    <a:pt x="923" y="492"/>
                  </a:lnTo>
                  <a:lnTo>
                    <a:pt x="900" y="485"/>
                  </a:lnTo>
                  <a:lnTo>
                    <a:pt x="889" y="477"/>
                  </a:lnTo>
                  <a:lnTo>
                    <a:pt x="875" y="492"/>
                  </a:lnTo>
                  <a:lnTo>
                    <a:pt x="840" y="507"/>
                  </a:lnTo>
                  <a:lnTo>
                    <a:pt x="799" y="507"/>
                  </a:lnTo>
                  <a:lnTo>
                    <a:pt x="777" y="499"/>
                  </a:lnTo>
                  <a:lnTo>
                    <a:pt x="759" y="518"/>
                  </a:lnTo>
                  <a:lnTo>
                    <a:pt x="762" y="548"/>
                  </a:lnTo>
                  <a:lnTo>
                    <a:pt x="740" y="588"/>
                  </a:lnTo>
                  <a:lnTo>
                    <a:pt x="722" y="596"/>
                  </a:lnTo>
                  <a:lnTo>
                    <a:pt x="707" y="570"/>
                  </a:lnTo>
                  <a:lnTo>
                    <a:pt x="699" y="559"/>
                  </a:lnTo>
                  <a:lnTo>
                    <a:pt x="707" y="540"/>
                  </a:lnTo>
                  <a:lnTo>
                    <a:pt x="714" y="529"/>
                  </a:lnTo>
                  <a:lnTo>
                    <a:pt x="707" y="522"/>
                  </a:lnTo>
                  <a:lnTo>
                    <a:pt x="696" y="522"/>
                  </a:lnTo>
                  <a:lnTo>
                    <a:pt x="685" y="540"/>
                  </a:lnTo>
                  <a:lnTo>
                    <a:pt x="662" y="559"/>
                  </a:lnTo>
                  <a:lnTo>
                    <a:pt x="640" y="551"/>
                  </a:lnTo>
                  <a:lnTo>
                    <a:pt x="610" y="548"/>
                  </a:lnTo>
                  <a:lnTo>
                    <a:pt x="577" y="592"/>
                  </a:lnTo>
                  <a:lnTo>
                    <a:pt x="566" y="600"/>
                  </a:lnTo>
                  <a:lnTo>
                    <a:pt x="562" y="611"/>
                  </a:lnTo>
                  <a:lnTo>
                    <a:pt x="514" y="626"/>
                  </a:lnTo>
                  <a:lnTo>
                    <a:pt x="503" y="626"/>
                  </a:lnTo>
                  <a:lnTo>
                    <a:pt x="418" y="600"/>
                  </a:lnTo>
                  <a:lnTo>
                    <a:pt x="392" y="596"/>
                  </a:lnTo>
                  <a:lnTo>
                    <a:pt x="362" y="588"/>
                  </a:lnTo>
                  <a:lnTo>
                    <a:pt x="332" y="585"/>
                  </a:lnTo>
                  <a:lnTo>
                    <a:pt x="324" y="603"/>
                  </a:lnTo>
                  <a:lnTo>
                    <a:pt x="320" y="629"/>
                  </a:lnTo>
                  <a:lnTo>
                    <a:pt x="317" y="637"/>
                  </a:lnTo>
                  <a:lnTo>
                    <a:pt x="294" y="644"/>
                  </a:lnTo>
                  <a:lnTo>
                    <a:pt x="291" y="644"/>
                  </a:lnTo>
                  <a:lnTo>
                    <a:pt x="265" y="670"/>
                  </a:lnTo>
                  <a:lnTo>
                    <a:pt x="250" y="670"/>
                  </a:lnTo>
                  <a:lnTo>
                    <a:pt x="243" y="651"/>
                  </a:lnTo>
                  <a:lnTo>
                    <a:pt x="232" y="648"/>
                  </a:lnTo>
                  <a:lnTo>
                    <a:pt x="219" y="637"/>
                  </a:lnTo>
                  <a:lnTo>
                    <a:pt x="215" y="622"/>
                  </a:lnTo>
                  <a:lnTo>
                    <a:pt x="185" y="618"/>
                  </a:lnTo>
                  <a:lnTo>
                    <a:pt x="170" y="611"/>
                  </a:lnTo>
                  <a:lnTo>
                    <a:pt x="167" y="603"/>
                  </a:lnTo>
                  <a:lnTo>
                    <a:pt x="148" y="603"/>
                  </a:lnTo>
                  <a:lnTo>
                    <a:pt x="133" y="588"/>
                  </a:lnTo>
                  <a:lnTo>
                    <a:pt x="130" y="581"/>
                  </a:lnTo>
                  <a:lnTo>
                    <a:pt x="115" y="588"/>
                  </a:lnTo>
                  <a:lnTo>
                    <a:pt x="100" y="585"/>
                  </a:lnTo>
                  <a:lnTo>
                    <a:pt x="93" y="581"/>
                  </a:lnTo>
                  <a:lnTo>
                    <a:pt x="96" y="566"/>
                  </a:lnTo>
                  <a:lnTo>
                    <a:pt x="74" y="551"/>
                  </a:lnTo>
                  <a:lnTo>
                    <a:pt x="78" y="540"/>
                  </a:lnTo>
                  <a:lnTo>
                    <a:pt x="85" y="533"/>
                  </a:lnTo>
                  <a:lnTo>
                    <a:pt x="63" y="518"/>
                  </a:lnTo>
                  <a:lnTo>
                    <a:pt x="7" y="496"/>
                  </a:lnTo>
                  <a:lnTo>
                    <a:pt x="15" y="474"/>
                  </a:lnTo>
                  <a:lnTo>
                    <a:pt x="33" y="474"/>
                  </a:lnTo>
                  <a:lnTo>
                    <a:pt x="41" y="488"/>
                  </a:lnTo>
                  <a:lnTo>
                    <a:pt x="37" y="466"/>
                  </a:lnTo>
                  <a:lnTo>
                    <a:pt x="48" y="448"/>
                  </a:lnTo>
                  <a:lnTo>
                    <a:pt x="56" y="429"/>
                  </a:lnTo>
                  <a:lnTo>
                    <a:pt x="37" y="414"/>
                  </a:lnTo>
                  <a:lnTo>
                    <a:pt x="22" y="399"/>
                  </a:lnTo>
                  <a:lnTo>
                    <a:pt x="22" y="385"/>
                  </a:lnTo>
                  <a:lnTo>
                    <a:pt x="7" y="385"/>
                  </a:lnTo>
                  <a:lnTo>
                    <a:pt x="0" y="381"/>
                  </a:lnTo>
                  <a:lnTo>
                    <a:pt x="4" y="347"/>
                  </a:lnTo>
                  <a:lnTo>
                    <a:pt x="30" y="299"/>
                  </a:lnTo>
                  <a:lnTo>
                    <a:pt x="33" y="299"/>
                  </a:lnTo>
                  <a:lnTo>
                    <a:pt x="56" y="299"/>
                  </a:lnTo>
                  <a:lnTo>
                    <a:pt x="74" y="307"/>
                  </a:lnTo>
                  <a:lnTo>
                    <a:pt x="85" y="307"/>
                  </a:lnTo>
                  <a:lnTo>
                    <a:pt x="85" y="292"/>
                  </a:lnTo>
                  <a:lnTo>
                    <a:pt x="107" y="288"/>
                  </a:lnTo>
                  <a:lnTo>
                    <a:pt x="148" y="288"/>
                  </a:lnTo>
                  <a:lnTo>
                    <a:pt x="178" y="28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" name="Freeform 106"/>
            <p:cNvSpPr>
              <a:spLocks noChangeAspect="1"/>
            </p:cNvSpPr>
            <p:nvPr/>
          </p:nvSpPr>
          <p:spPr bwMode="auto">
            <a:xfrm>
              <a:off x="2290" y="3823"/>
              <a:ext cx="35" cy="31"/>
            </a:xfrm>
            <a:custGeom>
              <a:avLst/>
              <a:gdLst>
                <a:gd name="T0" fmla="*/ 0 w 73"/>
                <a:gd name="T1" fmla="*/ 0 h 70"/>
                <a:gd name="T2" fmla="*/ 0 w 73"/>
                <a:gd name="T3" fmla="*/ 0 h 70"/>
                <a:gd name="T4" fmla="*/ 0 w 73"/>
                <a:gd name="T5" fmla="*/ 0 h 70"/>
                <a:gd name="T6" fmla="*/ 0 w 73"/>
                <a:gd name="T7" fmla="*/ 0 h 70"/>
                <a:gd name="T8" fmla="*/ 0 w 73"/>
                <a:gd name="T9" fmla="*/ 0 h 70"/>
                <a:gd name="T10" fmla="*/ 0 w 73"/>
                <a:gd name="T11" fmla="*/ 0 h 70"/>
                <a:gd name="T12" fmla="*/ 0 w 73"/>
                <a:gd name="T13" fmla="*/ 0 h 70"/>
                <a:gd name="T14" fmla="*/ 0 w 73"/>
                <a:gd name="T15" fmla="*/ 0 h 70"/>
                <a:gd name="T16" fmla="*/ 0 w 73"/>
                <a:gd name="T17" fmla="*/ 0 h 70"/>
                <a:gd name="T18" fmla="*/ 0 w 73"/>
                <a:gd name="T19" fmla="*/ 0 h 70"/>
                <a:gd name="T20" fmla="*/ 0 w 73"/>
                <a:gd name="T21" fmla="*/ 0 h 70"/>
                <a:gd name="T22" fmla="*/ 0 w 73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70"/>
                <a:gd name="T38" fmla="*/ 73 w 73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70">
                  <a:moveTo>
                    <a:pt x="73" y="4"/>
                  </a:moveTo>
                  <a:lnTo>
                    <a:pt x="51" y="33"/>
                  </a:lnTo>
                  <a:lnTo>
                    <a:pt x="55" y="52"/>
                  </a:lnTo>
                  <a:lnTo>
                    <a:pt x="55" y="59"/>
                  </a:lnTo>
                  <a:lnTo>
                    <a:pt x="15" y="70"/>
                  </a:lnTo>
                  <a:lnTo>
                    <a:pt x="4" y="66"/>
                  </a:lnTo>
                  <a:lnTo>
                    <a:pt x="4" y="52"/>
                  </a:lnTo>
                  <a:lnTo>
                    <a:pt x="0" y="37"/>
                  </a:lnTo>
                  <a:lnTo>
                    <a:pt x="18" y="18"/>
                  </a:lnTo>
                  <a:lnTo>
                    <a:pt x="29" y="15"/>
                  </a:lnTo>
                  <a:lnTo>
                    <a:pt x="40" y="0"/>
                  </a:lnTo>
                  <a:lnTo>
                    <a:pt x="73" y="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" name="Freeform 107"/>
            <p:cNvSpPr>
              <a:spLocks noChangeAspect="1"/>
            </p:cNvSpPr>
            <p:nvPr/>
          </p:nvSpPr>
          <p:spPr bwMode="auto">
            <a:xfrm>
              <a:off x="1476" y="3506"/>
              <a:ext cx="165" cy="71"/>
            </a:xfrm>
            <a:custGeom>
              <a:avLst/>
              <a:gdLst>
                <a:gd name="T0" fmla="*/ 0 w 352"/>
                <a:gd name="T1" fmla="*/ 0 h 157"/>
                <a:gd name="T2" fmla="*/ 0 w 352"/>
                <a:gd name="T3" fmla="*/ 0 h 157"/>
                <a:gd name="T4" fmla="*/ 0 w 352"/>
                <a:gd name="T5" fmla="*/ 0 h 157"/>
                <a:gd name="T6" fmla="*/ 0 w 352"/>
                <a:gd name="T7" fmla="*/ 0 h 157"/>
                <a:gd name="T8" fmla="*/ 1 w 352"/>
                <a:gd name="T9" fmla="*/ 0 h 157"/>
                <a:gd name="T10" fmla="*/ 1 w 352"/>
                <a:gd name="T11" fmla="*/ 0 h 157"/>
                <a:gd name="T12" fmla="*/ 1 w 352"/>
                <a:gd name="T13" fmla="*/ 0 h 157"/>
                <a:gd name="T14" fmla="*/ 1 w 352"/>
                <a:gd name="T15" fmla="*/ 0 h 157"/>
                <a:gd name="T16" fmla="*/ 1 w 352"/>
                <a:gd name="T17" fmla="*/ 0 h 157"/>
                <a:gd name="T18" fmla="*/ 1 w 352"/>
                <a:gd name="T19" fmla="*/ 0 h 157"/>
                <a:gd name="T20" fmla="*/ 1 w 352"/>
                <a:gd name="T21" fmla="*/ 0 h 157"/>
                <a:gd name="T22" fmla="*/ 1 w 352"/>
                <a:gd name="T23" fmla="*/ 0 h 157"/>
                <a:gd name="T24" fmla="*/ 1 w 352"/>
                <a:gd name="T25" fmla="*/ 0 h 157"/>
                <a:gd name="T26" fmla="*/ 2 w 352"/>
                <a:gd name="T27" fmla="*/ 0 h 157"/>
                <a:gd name="T28" fmla="*/ 2 w 352"/>
                <a:gd name="T29" fmla="*/ 0 h 157"/>
                <a:gd name="T30" fmla="*/ 1 w 352"/>
                <a:gd name="T31" fmla="*/ 0 h 157"/>
                <a:gd name="T32" fmla="*/ 1 w 352"/>
                <a:gd name="T33" fmla="*/ 0 h 157"/>
                <a:gd name="T34" fmla="*/ 1 w 352"/>
                <a:gd name="T35" fmla="*/ 0 h 157"/>
                <a:gd name="T36" fmla="*/ 1 w 352"/>
                <a:gd name="T37" fmla="*/ 0 h 157"/>
                <a:gd name="T38" fmla="*/ 1 w 352"/>
                <a:gd name="T39" fmla="*/ 0 h 157"/>
                <a:gd name="T40" fmla="*/ 1 w 352"/>
                <a:gd name="T41" fmla="*/ 0 h 157"/>
                <a:gd name="T42" fmla="*/ 1 w 352"/>
                <a:gd name="T43" fmla="*/ 0 h 157"/>
                <a:gd name="T44" fmla="*/ 1 w 352"/>
                <a:gd name="T45" fmla="*/ 0 h 157"/>
                <a:gd name="T46" fmla="*/ 1 w 352"/>
                <a:gd name="T47" fmla="*/ 0 h 157"/>
                <a:gd name="T48" fmla="*/ 1 w 352"/>
                <a:gd name="T49" fmla="*/ 0 h 157"/>
                <a:gd name="T50" fmla="*/ 1 w 352"/>
                <a:gd name="T51" fmla="*/ 0 h 157"/>
                <a:gd name="T52" fmla="*/ 1 w 352"/>
                <a:gd name="T53" fmla="*/ 0 h 157"/>
                <a:gd name="T54" fmla="*/ 1 w 352"/>
                <a:gd name="T55" fmla="*/ 0 h 157"/>
                <a:gd name="T56" fmla="*/ 0 w 352"/>
                <a:gd name="T57" fmla="*/ 0 h 157"/>
                <a:gd name="T58" fmla="*/ 0 w 352"/>
                <a:gd name="T59" fmla="*/ 0 h 157"/>
                <a:gd name="T60" fmla="*/ 0 w 352"/>
                <a:gd name="T61" fmla="*/ 0 h 157"/>
                <a:gd name="T62" fmla="*/ 0 w 352"/>
                <a:gd name="T63" fmla="*/ 0 h 157"/>
                <a:gd name="T64" fmla="*/ 0 w 352"/>
                <a:gd name="T65" fmla="*/ 0 h 157"/>
                <a:gd name="T66" fmla="*/ 0 w 352"/>
                <a:gd name="T67" fmla="*/ 0 h 157"/>
                <a:gd name="T68" fmla="*/ 0 w 352"/>
                <a:gd name="T69" fmla="*/ 0 h 157"/>
                <a:gd name="T70" fmla="*/ 0 w 352"/>
                <a:gd name="T71" fmla="*/ 0 h 157"/>
                <a:gd name="T72" fmla="*/ 0 w 352"/>
                <a:gd name="T73" fmla="*/ 0 h 157"/>
                <a:gd name="T74" fmla="*/ 0 w 352"/>
                <a:gd name="T75" fmla="*/ 0 h 157"/>
                <a:gd name="T76" fmla="*/ 0 w 352"/>
                <a:gd name="T77" fmla="*/ 0 h 157"/>
                <a:gd name="T78" fmla="*/ 0 w 352"/>
                <a:gd name="T79" fmla="*/ 0 h 157"/>
                <a:gd name="T80" fmla="*/ 0 w 352"/>
                <a:gd name="T81" fmla="*/ 0 h 157"/>
                <a:gd name="T82" fmla="*/ 0 w 352"/>
                <a:gd name="T83" fmla="*/ 0 h 157"/>
                <a:gd name="T84" fmla="*/ 0 w 352"/>
                <a:gd name="T85" fmla="*/ 0 h 157"/>
                <a:gd name="T86" fmla="*/ 0 w 352"/>
                <a:gd name="T87" fmla="*/ 0 h 1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157"/>
                <a:gd name="T134" fmla="*/ 352 w 352"/>
                <a:gd name="T135" fmla="*/ 157 h 1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157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8" y="27"/>
                  </a:lnTo>
                  <a:lnTo>
                    <a:pt x="220" y="36"/>
                  </a:lnTo>
                  <a:lnTo>
                    <a:pt x="228" y="38"/>
                  </a:lnTo>
                  <a:lnTo>
                    <a:pt x="239" y="29"/>
                  </a:lnTo>
                  <a:lnTo>
                    <a:pt x="250" y="25"/>
                  </a:lnTo>
                  <a:lnTo>
                    <a:pt x="280" y="33"/>
                  </a:lnTo>
                  <a:lnTo>
                    <a:pt x="320" y="42"/>
                  </a:lnTo>
                  <a:lnTo>
                    <a:pt x="352" y="51"/>
                  </a:lnTo>
                  <a:lnTo>
                    <a:pt x="341" y="64"/>
                  </a:lnTo>
                  <a:lnTo>
                    <a:pt x="320" y="85"/>
                  </a:lnTo>
                  <a:lnTo>
                    <a:pt x="315" y="92"/>
                  </a:lnTo>
                  <a:lnTo>
                    <a:pt x="317" y="107"/>
                  </a:lnTo>
                  <a:lnTo>
                    <a:pt x="302" y="107"/>
                  </a:lnTo>
                  <a:lnTo>
                    <a:pt x="287" y="96"/>
                  </a:lnTo>
                  <a:lnTo>
                    <a:pt x="272" y="92"/>
                  </a:lnTo>
                  <a:lnTo>
                    <a:pt x="233" y="101"/>
                  </a:lnTo>
                  <a:lnTo>
                    <a:pt x="223" y="110"/>
                  </a:lnTo>
                  <a:lnTo>
                    <a:pt x="212" y="124"/>
                  </a:lnTo>
                  <a:lnTo>
                    <a:pt x="191" y="137"/>
                  </a:lnTo>
                  <a:lnTo>
                    <a:pt x="179" y="137"/>
                  </a:lnTo>
                  <a:lnTo>
                    <a:pt x="166" y="126"/>
                  </a:lnTo>
                  <a:lnTo>
                    <a:pt x="155" y="126"/>
                  </a:lnTo>
                  <a:lnTo>
                    <a:pt x="115" y="145"/>
                  </a:lnTo>
                  <a:lnTo>
                    <a:pt x="96" y="155"/>
                  </a:lnTo>
                  <a:lnTo>
                    <a:pt x="82" y="157"/>
                  </a:lnTo>
                  <a:lnTo>
                    <a:pt x="50" y="155"/>
                  </a:lnTo>
                  <a:lnTo>
                    <a:pt x="37" y="155"/>
                  </a:lnTo>
                  <a:lnTo>
                    <a:pt x="27" y="140"/>
                  </a:lnTo>
                  <a:lnTo>
                    <a:pt x="22" y="135"/>
                  </a:lnTo>
                  <a:lnTo>
                    <a:pt x="11" y="129"/>
                  </a:lnTo>
                  <a:lnTo>
                    <a:pt x="5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34" y="76"/>
                  </a:lnTo>
                  <a:lnTo>
                    <a:pt x="72" y="76"/>
                  </a:lnTo>
                  <a:lnTo>
                    <a:pt x="95" y="55"/>
                  </a:lnTo>
                  <a:lnTo>
                    <a:pt x="98" y="19"/>
                  </a:lnTo>
                  <a:lnTo>
                    <a:pt x="120" y="8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" name="Freeform 108"/>
            <p:cNvSpPr>
              <a:spLocks noChangeAspect="1"/>
            </p:cNvSpPr>
            <p:nvPr/>
          </p:nvSpPr>
          <p:spPr bwMode="auto">
            <a:xfrm>
              <a:off x="1436" y="3678"/>
              <a:ext cx="112" cy="174"/>
            </a:xfrm>
            <a:custGeom>
              <a:avLst/>
              <a:gdLst>
                <a:gd name="T0" fmla="*/ 6 w 179"/>
                <a:gd name="T1" fmla="*/ 1 h 312"/>
                <a:gd name="T2" fmla="*/ 6 w 179"/>
                <a:gd name="T3" fmla="*/ 1 h 312"/>
                <a:gd name="T4" fmla="*/ 6 w 179"/>
                <a:gd name="T5" fmla="*/ 1 h 312"/>
                <a:gd name="T6" fmla="*/ 5 w 179"/>
                <a:gd name="T7" fmla="*/ 1 h 312"/>
                <a:gd name="T8" fmla="*/ 4 w 179"/>
                <a:gd name="T9" fmla="*/ 1 h 312"/>
                <a:gd name="T10" fmla="*/ 4 w 179"/>
                <a:gd name="T11" fmla="*/ 1 h 312"/>
                <a:gd name="T12" fmla="*/ 4 w 179"/>
                <a:gd name="T13" fmla="*/ 1 h 312"/>
                <a:gd name="T14" fmla="*/ 4 w 179"/>
                <a:gd name="T15" fmla="*/ 1 h 312"/>
                <a:gd name="T16" fmla="*/ 3 w 179"/>
                <a:gd name="T17" fmla="*/ 1 h 312"/>
                <a:gd name="T18" fmla="*/ 3 w 179"/>
                <a:gd name="T19" fmla="*/ 0 h 312"/>
                <a:gd name="T20" fmla="*/ 2 w 179"/>
                <a:gd name="T21" fmla="*/ 1 h 312"/>
                <a:gd name="T22" fmla="*/ 1 w 179"/>
                <a:gd name="T23" fmla="*/ 1 h 312"/>
                <a:gd name="T24" fmla="*/ 0 w 179"/>
                <a:gd name="T25" fmla="*/ 1 h 312"/>
                <a:gd name="T26" fmla="*/ 0 w 179"/>
                <a:gd name="T27" fmla="*/ 1 h 312"/>
                <a:gd name="T28" fmla="*/ 2 w 179"/>
                <a:gd name="T29" fmla="*/ 1 h 312"/>
                <a:gd name="T30" fmla="*/ 2 w 179"/>
                <a:gd name="T31" fmla="*/ 1 h 312"/>
                <a:gd name="T32" fmla="*/ 3 w 179"/>
                <a:gd name="T33" fmla="*/ 2 h 312"/>
                <a:gd name="T34" fmla="*/ 3 w 179"/>
                <a:gd name="T35" fmla="*/ 2 h 312"/>
                <a:gd name="T36" fmla="*/ 4 w 179"/>
                <a:gd name="T37" fmla="*/ 2 h 312"/>
                <a:gd name="T38" fmla="*/ 4 w 179"/>
                <a:gd name="T39" fmla="*/ 3 h 312"/>
                <a:gd name="T40" fmla="*/ 4 w 179"/>
                <a:gd name="T41" fmla="*/ 3 h 312"/>
                <a:gd name="T42" fmla="*/ 6 w 179"/>
                <a:gd name="T43" fmla="*/ 5 h 312"/>
                <a:gd name="T44" fmla="*/ 4 w 179"/>
                <a:gd name="T45" fmla="*/ 3 h 312"/>
                <a:gd name="T46" fmla="*/ 5 w 179"/>
                <a:gd name="T47" fmla="*/ 3 h 312"/>
                <a:gd name="T48" fmla="*/ 5 w 179"/>
                <a:gd name="T49" fmla="*/ 2 h 312"/>
                <a:gd name="T50" fmla="*/ 6 w 179"/>
                <a:gd name="T51" fmla="*/ 2 h 312"/>
                <a:gd name="T52" fmla="*/ 6 w 179"/>
                <a:gd name="T53" fmla="*/ 2 h 312"/>
                <a:gd name="T54" fmla="*/ 6 w 179"/>
                <a:gd name="T55" fmla="*/ 2 h 312"/>
                <a:gd name="T56" fmla="*/ 7 w 179"/>
                <a:gd name="T57" fmla="*/ 2 h 312"/>
                <a:gd name="T58" fmla="*/ 6 w 179"/>
                <a:gd name="T59" fmla="*/ 2 h 312"/>
                <a:gd name="T60" fmla="*/ 7 w 179"/>
                <a:gd name="T61" fmla="*/ 1 h 312"/>
                <a:gd name="T62" fmla="*/ 6 w 179"/>
                <a:gd name="T63" fmla="*/ 1 h 312"/>
                <a:gd name="T64" fmla="*/ 7 w 179"/>
                <a:gd name="T65" fmla="*/ 1 h 312"/>
                <a:gd name="T66" fmla="*/ 6 w 179"/>
                <a:gd name="T67" fmla="*/ 1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312"/>
                <a:gd name="T104" fmla="*/ 179 w 179"/>
                <a:gd name="T105" fmla="*/ 312 h 3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312">
                  <a:moveTo>
                    <a:pt x="165" y="25"/>
                  </a:moveTo>
                  <a:lnTo>
                    <a:pt x="156" y="25"/>
                  </a:lnTo>
                  <a:lnTo>
                    <a:pt x="147" y="18"/>
                  </a:lnTo>
                  <a:lnTo>
                    <a:pt x="134" y="11"/>
                  </a:lnTo>
                  <a:lnTo>
                    <a:pt x="118" y="19"/>
                  </a:lnTo>
                  <a:lnTo>
                    <a:pt x="104" y="15"/>
                  </a:lnTo>
                  <a:lnTo>
                    <a:pt x="91" y="22"/>
                  </a:lnTo>
                  <a:lnTo>
                    <a:pt x="90" y="15"/>
                  </a:lnTo>
                  <a:lnTo>
                    <a:pt x="79" y="15"/>
                  </a:lnTo>
                  <a:lnTo>
                    <a:pt x="65" y="0"/>
                  </a:lnTo>
                  <a:lnTo>
                    <a:pt x="45" y="24"/>
                  </a:lnTo>
                  <a:lnTo>
                    <a:pt x="13" y="13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35" y="63"/>
                  </a:lnTo>
                  <a:lnTo>
                    <a:pt x="43" y="88"/>
                  </a:lnTo>
                  <a:lnTo>
                    <a:pt x="61" y="103"/>
                  </a:lnTo>
                  <a:lnTo>
                    <a:pt x="68" y="100"/>
                  </a:lnTo>
                  <a:lnTo>
                    <a:pt x="113" y="151"/>
                  </a:lnTo>
                  <a:lnTo>
                    <a:pt x="116" y="163"/>
                  </a:lnTo>
                  <a:lnTo>
                    <a:pt x="113" y="171"/>
                  </a:lnTo>
                  <a:lnTo>
                    <a:pt x="158" y="312"/>
                  </a:lnTo>
                  <a:lnTo>
                    <a:pt x="116" y="174"/>
                  </a:lnTo>
                  <a:lnTo>
                    <a:pt x="138" y="168"/>
                  </a:lnTo>
                  <a:lnTo>
                    <a:pt x="138" y="151"/>
                  </a:lnTo>
                  <a:lnTo>
                    <a:pt x="151" y="139"/>
                  </a:lnTo>
                  <a:lnTo>
                    <a:pt x="156" y="127"/>
                  </a:lnTo>
                  <a:lnTo>
                    <a:pt x="170" y="121"/>
                  </a:lnTo>
                  <a:lnTo>
                    <a:pt x="172" y="107"/>
                  </a:lnTo>
                  <a:lnTo>
                    <a:pt x="170" y="93"/>
                  </a:lnTo>
                  <a:lnTo>
                    <a:pt x="177" y="87"/>
                  </a:lnTo>
                  <a:lnTo>
                    <a:pt x="165" y="69"/>
                  </a:lnTo>
                  <a:lnTo>
                    <a:pt x="179" y="42"/>
                  </a:lnTo>
                  <a:lnTo>
                    <a:pt x="165" y="2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" name="Freeform 109"/>
            <p:cNvSpPr>
              <a:spLocks noChangeAspect="1"/>
            </p:cNvSpPr>
            <p:nvPr/>
          </p:nvSpPr>
          <p:spPr bwMode="auto">
            <a:xfrm>
              <a:off x="1588" y="3808"/>
              <a:ext cx="76" cy="49"/>
            </a:xfrm>
            <a:custGeom>
              <a:avLst/>
              <a:gdLst>
                <a:gd name="T0" fmla="*/ 0 w 162"/>
                <a:gd name="T1" fmla="*/ 0 h 110"/>
                <a:gd name="T2" fmla="*/ 0 w 162"/>
                <a:gd name="T3" fmla="*/ 0 h 110"/>
                <a:gd name="T4" fmla="*/ 0 w 162"/>
                <a:gd name="T5" fmla="*/ 0 h 110"/>
                <a:gd name="T6" fmla="*/ 0 w 162"/>
                <a:gd name="T7" fmla="*/ 0 h 110"/>
                <a:gd name="T8" fmla="*/ 0 w 162"/>
                <a:gd name="T9" fmla="*/ 0 h 110"/>
                <a:gd name="T10" fmla="*/ 0 w 162"/>
                <a:gd name="T11" fmla="*/ 0 h 110"/>
                <a:gd name="T12" fmla="*/ 0 w 162"/>
                <a:gd name="T13" fmla="*/ 0 h 110"/>
                <a:gd name="T14" fmla="*/ 0 w 162"/>
                <a:gd name="T15" fmla="*/ 0 h 110"/>
                <a:gd name="T16" fmla="*/ 1 w 162"/>
                <a:gd name="T17" fmla="*/ 0 h 110"/>
                <a:gd name="T18" fmla="*/ 1 w 162"/>
                <a:gd name="T19" fmla="*/ 0 h 110"/>
                <a:gd name="T20" fmla="*/ 1 w 162"/>
                <a:gd name="T21" fmla="*/ 0 h 110"/>
                <a:gd name="T22" fmla="*/ 0 w 162"/>
                <a:gd name="T23" fmla="*/ 0 h 110"/>
                <a:gd name="T24" fmla="*/ 0 w 162"/>
                <a:gd name="T25" fmla="*/ 0 h 110"/>
                <a:gd name="T26" fmla="*/ 0 w 162"/>
                <a:gd name="T27" fmla="*/ 0 h 110"/>
                <a:gd name="T28" fmla="*/ 0 w 162"/>
                <a:gd name="T29" fmla="*/ 0 h 110"/>
                <a:gd name="T30" fmla="*/ 0 w 162"/>
                <a:gd name="T31" fmla="*/ 0 h 110"/>
                <a:gd name="T32" fmla="*/ 0 w 162"/>
                <a:gd name="T33" fmla="*/ 0 h 110"/>
                <a:gd name="T34" fmla="*/ 0 w 162"/>
                <a:gd name="T35" fmla="*/ 0 h 110"/>
                <a:gd name="T36" fmla="*/ 0 w 162"/>
                <a:gd name="T37" fmla="*/ 0 h 110"/>
                <a:gd name="T38" fmla="*/ 0 w 162"/>
                <a:gd name="T39" fmla="*/ 0 h 110"/>
                <a:gd name="T40" fmla="*/ 0 w 162"/>
                <a:gd name="T41" fmla="*/ 0 h 110"/>
                <a:gd name="T42" fmla="*/ 0 w 162"/>
                <a:gd name="T43" fmla="*/ 0 h 110"/>
                <a:gd name="T44" fmla="*/ 0 w 162"/>
                <a:gd name="T45" fmla="*/ 0 h 110"/>
                <a:gd name="T46" fmla="*/ 0 w 162"/>
                <a:gd name="T47" fmla="*/ 0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2"/>
                <a:gd name="T73" fmla="*/ 0 h 110"/>
                <a:gd name="T74" fmla="*/ 162 w 162"/>
                <a:gd name="T75" fmla="*/ 110 h 1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2" h="110">
                  <a:moveTo>
                    <a:pt x="6" y="33"/>
                  </a:moveTo>
                  <a:lnTo>
                    <a:pt x="34" y="14"/>
                  </a:lnTo>
                  <a:lnTo>
                    <a:pt x="52" y="11"/>
                  </a:lnTo>
                  <a:lnTo>
                    <a:pt x="70" y="6"/>
                  </a:lnTo>
                  <a:lnTo>
                    <a:pt x="85" y="6"/>
                  </a:lnTo>
                  <a:lnTo>
                    <a:pt x="100" y="0"/>
                  </a:lnTo>
                  <a:lnTo>
                    <a:pt x="126" y="6"/>
                  </a:lnTo>
                  <a:lnTo>
                    <a:pt x="141" y="5"/>
                  </a:lnTo>
                  <a:lnTo>
                    <a:pt x="156" y="20"/>
                  </a:lnTo>
                  <a:lnTo>
                    <a:pt x="154" y="63"/>
                  </a:lnTo>
                  <a:lnTo>
                    <a:pt x="162" y="68"/>
                  </a:lnTo>
                  <a:lnTo>
                    <a:pt x="151" y="86"/>
                  </a:lnTo>
                  <a:lnTo>
                    <a:pt x="115" y="93"/>
                  </a:lnTo>
                  <a:lnTo>
                    <a:pt x="100" y="89"/>
                  </a:lnTo>
                  <a:lnTo>
                    <a:pt x="90" y="110"/>
                  </a:lnTo>
                  <a:lnTo>
                    <a:pt x="63" y="108"/>
                  </a:lnTo>
                  <a:lnTo>
                    <a:pt x="52" y="105"/>
                  </a:lnTo>
                  <a:lnTo>
                    <a:pt x="36" y="104"/>
                  </a:lnTo>
                  <a:lnTo>
                    <a:pt x="27" y="95"/>
                  </a:lnTo>
                  <a:lnTo>
                    <a:pt x="21" y="98"/>
                  </a:lnTo>
                  <a:lnTo>
                    <a:pt x="9" y="89"/>
                  </a:lnTo>
                  <a:lnTo>
                    <a:pt x="0" y="63"/>
                  </a:lnTo>
                  <a:lnTo>
                    <a:pt x="7" y="50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" name="Freeform 110"/>
            <p:cNvSpPr>
              <a:spLocks noChangeAspect="1"/>
            </p:cNvSpPr>
            <p:nvPr/>
          </p:nvSpPr>
          <p:spPr bwMode="auto">
            <a:xfrm>
              <a:off x="1533" y="3648"/>
              <a:ext cx="127" cy="174"/>
            </a:xfrm>
            <a:custGeom>
              <a:avLst/>
              <a:gdLst>
                <a:gd name="T0" fmla="*/ 1 w 204"/>
                <a:gd name="T1" fmla="*/ 1 h 314"/>
                <a:gd name="T2" fmla="*/ 3 w 204"/>
                <a:gd name="T3" fmla="*/ 1 h 314"/>
                <a:gd name="T4" fmla="*/ 4 w 204"/>
                <a:gd name="T5" fmla="*/ 1 h 314"/>
                <a:gd name="T6" fmla="*/ 4 w 204"/>
                <a:gd name="T7" fmla="*/ 1 h 314"/>
                <a:gd name="T8" fmla="*/ 4 w 204"/>
                <a:gd name="T9" fmla="*/ 1 h 314"/>
                <a:gd name="T10" fmla="*/ 4 w 204"/>
                <a:gd name="T11" fmla="*/ 1 h 314"/>
                <a:gd name="T12" fmla="*/ 4 w 204"/>
                <a:gd name="T13" fmla="*/ 2 h 314"/>
                <a:gd name="T14" fmla="*/ 6 w 204"/>
                <a:gd name="T15" fmla="*/ 2 h 314"/>
                <a:gd name="T16" fmla="*/ 6 w 204"/>
                <a:gd name="T17" fmla="*/ 2 h 314"/>
                <a:gd name="T18" fmla="*/ 7 w 204"/>
                <a:gd name="T19" fmla="*/ 2 h 314"/>
                <a:gd name="T20" fmla="*/ 7 w 204"/>
                <a:gd name="T21" fmla="*/ 2 h 314"/>
                <a:gd name="T22" fmla="*/ 7 w 204"/>
                <a:gd name="T23" fmla="*/ 2 h 314"/>
                <a:gd name="T24" fmla="*/ 7 w 204"/>
                <a:gd name="T25" fmla="*/ 3 h 314"/>
                <a:gd name="T26" fmla="*/ 7 w 204"/>
                <a:gd name="T27" fmla="*/ 3 h 314"/>
                <a:gd name="T28" fmla="*/ 7 w 204"/>
                <a:gd name="T29" fmla="*/ 4 h 314"/>
                <a:gd name="T30" fmla="*/ 7 w 204"/>
                <a:gd name="T31" fmla="*/ 4 h 314"/>
                <a:gd name="T32" fmla="*/ 6 w 204"/>
                <a:gd name="T33" fmla="*/ 4 h 314"/>
                <a:gd name="T34" fmla="*/ 5 w 204"/>
                <a:gd name="T35" fmla="*/ 5 h 314"/>
                <a:gd name="T36" fmla="*/ 4 w 204"/>
                <a:gd name="T37" fmla="*/ 5 h 314"/>
                <a:gd name="T38" fmla="*/ 4 w 204"/>
                <a:gd name="T39" fmla="*/ 4 h 314"/>
                <a:gd name="T40" fmla="*/ 2 w 204"/>
                <a:gd name="T41" fmla="*/ 4 h 314"/>
                <a:gd name="T42" fmla="*/ 2 w 204"/>
                <a:gd name="T43" fmla="*/ 4 h 314"/>
                <a:gd name="T44" fmla="*/ 1 w 204"/>
                <a:gd name="T45" fmla="*/ 4 h 314"/>
                <a:gd name="T46" fmla="*/ 2 w 204"/>
                <a:gd name="T47" fmla="*/ 4 h 314"/>
                <a:gd name="T48" fmla="*/ 2 w 204"/>
                <a:gd name="T49" fmla="*/ 4 h 314"/>
                <a:gd name="T50" fmla="*/ 1 w 204"/>
                <a:gd name="T51" fmla="*/ 2 h 314"/>
                <a:gd name="T52" fmla="*/ 1 w 204"/>
                <a:gd name="T53" fmla="*/ 3 h 314"/>
                <a:gd name="T54" fmla="*/ 1 w 204"/>
                <a:gd name="T55" fmla="*/ 4 h 314"/>
                <a:gd name="T56" fmla="*/ 1 w 204"/>
                <a:gd name="T57" fmla="*/ 3 h 314"/>
                <a:gd name="T58" fmla="*/ 1 w 204"/>
                <a:gd name="T59" fmla="*/ 2 h 314"/>
                <a:gd name="T60" fmla="*/ 1 w 204"/>
                <a:gd name="T61" fmla="*/ 2 h 314"/>
                <a:gd name="T62" fmla="*/ 1 w 204"/>
                <a:gd name="T63" fmla="*/ 1 h 314"/>
                <a:gd name="T64" fmla="*/ 0 w 204"/>
                <a:gd name="T65" fmla="*/ 1 h 3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314"/>
                <a:gd name="T101" fmla="*/ 204 w 204"/>
                <a:gd name="T102" fmla="*/ 314 h 3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314">
                  <a:moveTo>
                    <a:pt x="0" y="22"/>
                  </a:moveTo>
                  <a:lnTo>
                    <a:pt x="49" y="2"/>
                  </a:lnTo>
                  <a:lnTo>
                    <a:pt x="71" y="0"/>
                  </a:lnTo>
                  <a:lnTo>
                    <a:pt x="85" y="1"/>
                  </a:lnTo>
                  <a:lnTo>
                    <a:pt x="90" y="5"/>
                  </a:lnTo>
                  <a:lnTo>
                    <a:pt x="94" y="10"/>
                  </a:lnTo>
                  <a:lnTo>
                    <a:pt x="95" y="15"/>
                  </a:lnTo>
                  <a:lnTo>
                    <a:pt x="99" y="17"/>
                  </a:lnTo>
                  <a:lnTo>
                    <a:pt x="105" y="29"/>
                  </a:lnTo>
                  <a:lnTo>
                    <a:pt x="106" y="47"/>
                  </a:lnTo>
                  <a:lnTo>
                    <a:pt x="112" y="53"/>
                  </a:lnTo>
                  <a:lnTo>
                    <a:pt x="126" y="53"/>
                  </a:lnTo>
                  <a:lnTo>
                    <a:pt x="135" y="79"/>
                  </a:lnTo>
                  <a:lnTo>
                    <a:pt x="135" y="95"/>
                  </a:lnTo>
                  <a:lnTo>
                    <a:pt x="141" y="107"/>
                  </a:lnTo>
                  <a:lnTo>
                    <a:pt x="148" y="107"/>
                  </a:lnTo>
                  <a:lnTo>
                    <a:pt x="162" y="95"/>
                  </a:lnTo>
                  <a:lnTo>
                    <a:pt x="170" y="103"/>
                  </a:lnTo>
                  <a:lnTo>
                    <a:pt x="171" y="117"/>
                  </a:lnTo>
                  <a:lnTo>
                    <a:pt x="186" y="126"/>
                  </a:lnTo>
                  <a:lnTo>
                    <a:pt x="184" y="142"/>
                  </a:lnTo>
                  <a:lnTo>
                    <a:pt x="185" y="146"/>
                  </a:lnTo>
                  <a:lnTo>
                    <a:pt x="187" y="148"/>
                  </a:lnTo>
                  <a:lnTo>
                    <a:pt x="182" y="156"/>
                  </a:lnTo>
                  <a:lnTo>
                    <a:pt x="180" y="166"/>
                  </a:lnTo>
                  <a:lnTo>
                    <a:pt x="188" y="185"/>
                  </a:lnTo>
                  <a:lnTo>
                    <a:pt x="200" y="188"/>
                  </a:lnTo>
                  <a:lnTo>
                    <a:pt x="204" y="197"/>
                  </a:lnTo>
                  <a:lnTo>
                    <a:pt x="200" y="217"/>
                  </a:lnTo>
                  <a:lnTo>
                    <a:pt x="182" y="235"/>
                  </a:lnTo>
                  <a:lnTo>
                    <a:pt x="187" y="265"/>
                  </a:lnTo>
                  <a:lnTo>
                    <a:pt x="180" y="278"/>
                  </a:lnTo>
                  <a:lnTo>
                    <a:pt x="185" y="293"/>
                  </a:lnTo>
                  <a:lnTo>
                    <a:pt x="162" y="288"/>
                  </a:lnTo>
                  <a:lnTo>
                    <a:pt x="151" y="293"/>
                  </a:lnTo>
                  <a:lnTo>
                    <a:pt x="140" y="293"/>
                  </a:lnTo>
                  <a:lnTo>
                    <a:pt x="126" y="297"/>
                  </a:lnTo>
                  <a:lnTo>
                    <a:pt x="113" y="299"/>
                  </a:lnTo>
                  <a:lnTo>
                    <a:pt x="92" y="314"/>
                  </a:lnTo>
                  <a:lnTo>
                    <a:pt x="93" y="274"/>
                  </a:lnTo>
                  <a:lnTo>
                    <a:pt x="72" y="262"/>
                  </a:lnTo>
                  <a:lnTo>
                    <a:pt x="75" y="244"/>
                  </a:lnTo>
                  <a:lnTo>
                    <a:pt x="69" y="264"/>
                  </a:lnTo>
                  <a:lnTo>
                    <a:pt x="60" y="263"/>
                  </a:lnTo>
                  <a:lnTo>
                    <a:pt x="56" y="266"/>
                  </a:lnTo>
                  <a:lnTo>
                    <a:pt x="38" y="263"/>
                  </a:lnTo>
                  <a:lnTo>
                    <a:pt x="66" y="241"/>
                  </a:lnTo>
                  <a:lnTo>
                    <a:pt x="54" y="253"/>
                  </a:lnTo>
                  <a:lnTo>
                    <a:pt x="30" y="265"/>
                  </a:lnTo>
                  <a:lnTo>
                    <a:pt x="54" y="214"/>
                  </a:lnTo>
                  <a:lnTo>
                    <a:pt x="36" y="187"/>
                  </a:lnTo>
                  <a:lnTo>
                    <a:pt x="33" y="160"/>
                  </a:lnTo>
                  <a:lnTo>
                    <a:pt x="15" y="157"/>
                  </a:lnTo>
                  <a:lnTo>
                    <a:pt x="36" y="187"/>
                  </a:lnTo>
                  <a:lnTo>
                    <a:pt x="51" y="199"/>
                  </a:lnTo>
                  <a:lnTo>
                    <a:pt x="39" y="241"/>
                  </a:lnTo>
                  <a:lnTo>
                    <a:pt x="27" y="151"/>
                  </a:lnTo>
                  <a:lnTo>
                    <a:pt x="15" y="163"/>
                  </a:lnTo>
                  <a:lnTo>
                    <a:pt x="14" y="151"/>
                  </a:lnTo>
                  <a:lnTo>
                    <a:pt x="22" y="143"/>
                  </a:lnTo>
                  <a:lnTo>
                    <a:pt x="11" y="125"/>
                  </a:lnTo>
                  <a:lnTo>
                    <a:pt x="23" y="100"/>
                  </a:lnTo>
                  <a:lnTo>
                    <a:pt x="9" y="83"/>
                  </a:lnTo>
                  <a:lnTo>
                    <a:pt x="13" y="64"/>
                  </a:lnTo>
                  <a:lnTo>
                    <a:pt x="0" y="47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" name="Freeform 111"/>
            <p:cNvSpPr>
              <a:spLocks noChangeAspect="1"/>
            </p:cNvSpPr>
            <p:nvPr/>
          </p:nvSpPr>
          <p:spPr bwMode="auto">
            <a:xfrm>
              <a:off x="1952" y="4052"/>
              <a:ext cx="81" cy="26"/>
            </a:xfrm>
            <a:custGeom>
              <a:avLst/>
              <a:gdLst>
                <a:gd name="T0" fmla="*/ 0 w 255"/>
                <a:gd name="T1" fmla="*/ 0 h 75"/>
                <a:gd name="T2" fmla="*/ 0 w 255"/>
                <a:gd name="T3" fmla="*/ 0 h 75"/>
                <a:gd name="T4" fmla="*/ 0 w 255"/>
                <a:gd name="T5" fmla="*/ 0 h 75"/>
                <a:gd name="T6" fmla="*/ 0 w 255"/>
                <a:gd name="T7" fmla="*/ 0 h 75"/>
                <a:gd name="T8" fmla="*/ 0 w 255"/>
                <a:gd name="T9" fmla="*/ 0 h 75"/>
                <a:gd name="T10" fmla="*/ 0 w 255"/>
                <a:gd name="T11" fmla="*/ 0 h 75"/>
                <a:gd name="T12" fmla="*/ 0 w 255"/>
                <a:gd name="T13" fmla="*/ 0 h 75"/>
                <a:gd name="T14" fmla="*/ 0 w 255"/>
                <a:gd name="T15" fmla="*/ 0 h 75"/>
                <a:gd name="T16" fmla="*/ 0 w 255"/>
                <a:gd name="T17" fmla="*/ 0 h 75"/>
                <a:gd name="T18" fmla="*/ 0 w 255"/>
                <a:gd name="T19" fmla="*/ 0 h 75"/>
                <a:gd name="T20" fmla="*/ 0 w 255"/>
                <a:gd name="T21" fmla="*/ 0 h 75"/>
                <a:gd name="T22" fmla="*/ 0 w 255"/>
                <a:gd name="T23" fmla="*/ 0 h 75"/>
                <a:gd name="T24" fmla="*/ 0 w 255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75"/>
                <a:gd name="T41" fmla="*/ 255 w 255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75">
                  <a:moveTo>
                    <a:pt x="59" y="5"/>
                  </a:moveTo>
                  <a:cubicBezTo>
                    <a:pt x="110" y="0"/>
                    <a:pt x="175" y="8"/>
                    <a:pt x="223" y="9"/>
                  </a:cubicBezTo>
                  <a:cubicBezTo>
                    <a:pt x="237" y="11"/>
                    <a:pt x="242" y="12"/>
                    <a:pt x="253" y="19"/>
                  </a:cubicBezTo>
                  <a:cubicBezTo>
                    <a:pt x="252" y="24"/>
                    <a:pt x="255" y="32"/>
                    <a:pt x="251" y="35"/>
                  </a:cubicBezTo>
                  <a:cubicBezTo>
                    <a:pt x="245" y="39"/>
                    <a:pt x="236" y="36"/>
                    <a:pt x="229" y="37"/>
                  </a:cubicBezTo>
                  <a:cubicBezTo>
                    <a:pt x="204" y="41"/>
                    <a:pt x="202" y="43"/>
                    <a:pt x="167" y="45"/>
                  </a:cubicBezTo>
                  <a:cubicBezTo>
                    <a:pt x="155" y="53"/>
                    <a:pt x="143" y="52"/>
                    <a:pt x="129" y="53"/>
                  </a:cubicBezTo>
                  <a:cubicBezTo>
                    <a:pt x="106" y="61"/>
                    <a:pt x="81" y="60"/>
                    <a:pt x="57" y="61"/>
                  </a:cubicBezTo>
                  <a:cubicBezTo>
                    <a:pt x="52" y="75"/>
                    <a:pt x="45" y="71"/>
                    <a:pt x="31" y="69"/>
                  </a:cubicBezTo>
                  <a:cubicBezTo>
                    <a:pt x="18" y="60"/>
                    <a:pt x="9" y="62"/>
                    <a:pt x="3" y="45"/>
                  </a:cubicBezTo>
                  <a:cubicBezTo>
                    <a:pt x="4" y="32"/>
                    <a:pt x="0" y="19"/>
                    <a:pt x="13" y="15"/>
                  </a:cubicBezTo>
                  <a:cubicBezTo>
                    <a:pt x="30" y="16"/>
                    <a:pt x="49" y="24"/>
                    <a:pt x="63" y="15"/>
                  </a:cubicBezTo>
                  <a:cubicBezTo>
                    <a:pt x="73" y="9"/>
                    <a:pt x="64" y="8"/>
                    <a:pt x="59" y="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" name="Freeform 112"/>
            <p:cNvSpPr>
              <a:spLocks noChangeAspect="1"/>
            </p:cNvSpPr>
            <p:nvPr/>
          </p:nvSpPr>
          <p:spPr bwMode="auto">
            <a:xfrm>
              <a:off x="1359" y="4031"/>
              <a:ext cx="28" cy="26"/>
            </a:xfrm>
            <a:custGeom>
              <a:avLst/>
              <a:gdLst>
                <a:gd name="T0" fmla="*/ 0 w 57"/>
                <a:gd name="T1" fmla="*/ 1 h 52"/>
                <a:gd name="T2" fmla="*/ 0 w 57"/>
                <a:gd name="T3" fmla="*/ 1 h 52"/>
                <a:gd name="T4" fmla="*/ 0 w 57"/>
                <a:gd name="T5" fmla="*/ 1 h 52"/>
                <a:gd name="T6" fmla="*/ 0 w 57"/>
                <a:gd name="T7" fmla="*/ 1 h 52"/>
                <a:gd name="T8" fmla="*/ 0 w 57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2"/>
                <a:gd name="T17" fmla="*/ 57 w 5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2">
                  <a:moveTo>
                    <a:pt x="33" y="6"/>
                  </a:moveTo>
                  <a:cubicBezTo>
                    <a:pt x="22" y="7"/>
                    <a:pt x="9" y="0"/>
                    <a:pt x="1" y="8"/>
                  </a:cubicBezTo>
                  <a:cubicBezTo>
                    <a:pt x="1" y="8"/>
                    <a:pt x="0" y="42"/>
                    <a:pt x="9" y="48"/>
                  </a:cubicBezTo>
                  <a:cubicBezTo>
                    <a:pt x="13" y="50"/>
                    <a:pt x="21" y="52"/>
                    <a:pt x="21" y="52"/>
                  </a:cubicBezTo>
                  <a:cubicBezTo>
                    <a:pt x="39" y="49"/>
                    <a:pt x="57" y="30"/>
                    <a:pt x="33" y="6"/>
                  </a:cubicBezTo>
                  <a:close/>
                </a:path>
              </a:pathLst>
            </a:custGeom>
            <a:grpFill/>
            <a:ln w="9525" cmpd="sng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" name="Freeform 113"/>
            <p:cNvSpPr>
              <a:spLocks/>
            </p:cNvSpPr>
            <p:nvPr/>
          </p:nvSpPr>
          <p:spPr bwMode="auto">
            <a:xfrm>
              <a:off x="1578" y="3262"/>
              <a:ext cx="57" cy="72"/>
            </a:xfrm>
            <a:custGeom>
              <a:avLst/>
              <a:gdLst>
                <a:gd name="T0" fmla="*/ 0 w 197"/>
                <a:gd name="T1" fmla="*/ 7 h 99"/>
                <a:gd name="T2" fmla="*/ 0 w 197"/>
                <a:gd name="T3" fmla="*/ 3 h 99"/>
                <a:gd name="T4" fmla="*/ 0 w 197"/>
                <a:gd name="T5" fmla="*/ 2 h 99"/>
                <a:gd name="T6" fmla="*/ 0 w 197"/>
                <a:gd name="T7" fmla="*/ 0 h 99"/>
                <a:gd name="T8" fmla="*/ 0 w 197"/>
                <a:gd name="T9" fmla="*/ 3 h 99"/>
                <a:gd name="T10" fmla="*/ 0 w 197"/>
                <a:gd name="T11" fmla="*/ 11 h 99"/>
                <a:gd name="T12" fmla="*/ 0 w 197"/>
                <a:gd name="T13" fmla="*/ 9 h 99"/>
                <a:gd name="T14" fmla="*/ 0 w 197"/>
                <a:gd name="T15" fmla="*/ 8 h 99"/>
                <a:gd name="T16" fmla="*/ 0 w 197"/>
                <a:gd name="T17" fmla="*/ 7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99"/>
                <a:gd name="T29" fmla="*/ 197 w 197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99">
                  <a:moveTo>
                    <a:pt x="20" y="63"/>
                  </a:moveTo>
                  <a:cubicBezTo>
                    <a:pt x="77" y="25"/>
                    <a:pt x="0" y="82"/>
                    <a:pt x="44" y="27"/>
                  </a:cubicBezTo>
                  <a:cubicBezTo>
                    <a:pt x="48" y="22"/>
                    <a:pt x="56" y="24"/>
                    <a:pt x="62" y="21"/>
                  </a:cubicBezTo>
                  <a:cubicBezTo>
                    <a:pt x="68" y="18"/>
                    <a:pt x="86" y="4"/>
                    <a:pt x="92" y="0"/>
                  </a:cubicBezTo>
                  <a:cubicBezTo>
                    <a:pt x="112" y="7"/>
                    <a:pt x="114" y="17"/>
                    <a:pt x="134" y="24"/>
                  </a:cubicBezTo>
                  <a:cubicBezTo>
                    <a:pt x="143" y="59"/>
                    <a:pt x="197" y="72"/>
                    <a:pt x="182" y="99"/>
                  </a:cubicBezTo>
                  <a:cubicBezTo>
                    <a:pt x="176" y="97"/>
                    <a:pt x="122" y="82"/>
                    <a:pt x="116" y="81"/>
                  </a:cubicBezTo>
                  <a:cubicBezTo>
                    <a:pt x="90" y="78"/>
                    <a:pt x="63" y="82"/>
                    <a:pt x="38" y="75"/>
                  </a:cubicBezTo>
                  <a:cubicBezTo>
                    <a:pt x="5" y="66"/>
                    <a:pt x="56" y="45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17" name="AutoShape 114"/>
          <p:cNvSpPr>
            <a:spLocks noChangeArrowheads="1"/>
          </p:cNvSpPr>
          <p:nvPr/>
        </p:nvSpPr>
        <p:spPr bwMode="auto">
          <a:xfrm>
            <a:off x="8457642" y="3585147"/>
            <a:ext cx="927100" cy="6731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rgbClr val="F69F1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8" name="AutoShape 115"/>
          <p:cNvSpPr>
            <a:spLocks noChangeArrowheads="1"/>
          </p:cNvSpPr>
          <p:nvPr/>
        </p:nvSpPr>
        <p:spPr bwMode="auto">
          <a:xfrm rot="10800000">
            <a:off x="8457642" y="3873179"/>
            <a:ext cx="927100" cy="6731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rgbClr val="F69F1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9" name="Rectangle 22"/>
          <p:cNvSpPr>
            <a:spLocks noChangeArrowheads="1"/>
          </p:cNvSpPr>
          <p:nvPr/>
        </p:nvSpPr>
        <p:spPr bwMode="auto">
          <a:xfrm>
            <a:off x="7323213" y="5525640"/>
            <a:ext cx="4067945" cy="78691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69F19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cs typeface="Arial" charset="0"/>
              </a:rPr>
              <a:t>European Postdoctoral Fellowships</a:t>
            </a:r>
          </a:p>
        </p:txBody>
      </p:sp>
    </p:spTree>
    <p:extLst>
      <p:ext uri="{BB962C8B-B14F-4D97-AF65-F5344CB8AC3E}">
        <p14:creationId xmlns:p14="http://schemas.microsoft.com/office/powerpoint/2010/main" val="47760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12623588" cy="68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>
                <a:solidFill>
                  <a:srgbClr val="F69F19"/>
                </a:solidFill>
              </a:rPr>
              <a:t>European Postdoctoral Fellowships </a:t>
            </a:r>
            <a:r>
              <a:rPr lang="de-DE" dirty="0">
                <a:solidFill>
                  <a:srgbClr val="575756"/>
                </a:solidFill>
              </a:rPr>
              <a:t>- </a:t>
            </a:r>
            <a:r>
              <a:rPr lang="en-GB" dirty="0">
                <a:solidFill>
                  <a:srgbClr val="575756"/>
                </a:solidFill>
              </a:rPr>
              <a:t>Research Project in Europe (MS / AC)</a:t>
            </a:r>
          </a:p>
          <a:p>
            <a:pPr lvl="0"/>
            <a:r>
              <a:rPr lang="de-DE" dirty="0">
                <a:solidFill>
                  <a:srgbClr val="575756"/>
                </a:solidFill>
              </a:rPr>
              <a:t> 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5464157" y="1928750"/>
            <a:ext cx="365665" cy="382741"/>
            <a:chOff x="3428433" y="2060848"/>
            <a:chExt cx="351479" cy="352338"/>
          </a:xfrm>
        </p:grpSpPr>
        <p:sp>
          <p:nvSpPr>
            <p:cNvPr id="32" name="Web Icon"/>
            <p:cNvSpPr>
              <a:spLocks noChangeAspect="1" noEditPoints="1"/>
            </p:cNvSpPr>
            <p:nvPr/>
          </p:nvSpPr>
          <p:spPr bwMode="auto">
            <a:xfrm>
              <a:off x="3499320" y="2131165"/>
              <a:ext cx="209706" cy="211698"/>
            </a:xfrm>
            <a:custGeom>
              <a:avLst/>
              <a:gdLst>
                <a:gd name="T0" fmla="*/ 790 w 790"/>
                <a:gd name="T1" fmla="*/ 395 h 790"/>
                <a:gd name="T2" fmla="*/ 0 w 790"/>
                <a:gd name="T3" fmla="*/ 395 h 790"/>
                <a:gd name="T4" fmla="*/ 57 w 790"/>
                <a:gd name="T5" fmla="*/ 367 h 790"/>
                <a:gd name="T6" fmla="*/ 188 w 790"/>
                <a:gd name="T7" fmla="*/ 235 h 790"/>
                <a:gd name="T8" fmla="*/ 57 w 790"/>
                <a:gd name="T9" fmla="*/ 367 h 790"/>
                <a:gd name="T10" fmla="*/ 151 w 790"/>
                <a:gd name="T11" fmla="*/ 160 h 790"/>
                <a:gd name="T12" fmla="*/ 253 w 790"/>
                <a:gd name="T13" fmla="*/ 88 h 790"/>
                <a:gd name="T14" fmla="*/ 367 w 790"/>
                <a:gd name="T15" fmla="*/ 268 h 790"/>
                <a:gd name="T16" fmla="*/ 226 w 790"/>
                <a:gd name="T17" fmla="*/ 367 h 790"/>
                <a:gd name="T18" fmla="*/ 367 w 790"/>
                <a:gd name="T19" fmla="*/ 61 h 790"/>
                <a:gd name="T20" fmla="*/ 367 w 790"/>
                <a:gd name="T21" fmla="*/ 211 h 790"/>
                <a:gd name="T22" fmla="*/ 732 w 790"/>
                <a:gd name="T23" fmla="*/ 367 h 790"/>
                <a:gd name="T24" fmla="*/ 601 w 790"/>
                <a:gd name="T25" fmla="*/ 235 h 790"/>
                <a:gd name="T26" fmla="*/ 732 w 790"/>
                <a:gd name="T27" fmla="*/ 367 h 790"/>
                <a:gd name="T28" fmla="*/ 585 w 790"/>
                <a:gd name="T29" fmla="*/ 183 h 790"/>
                <a:gd name="T30" fmla="*/ 537 w 790"/>
                <a:gd name="T31" fmla="*/ 88 h 790"/>
                <a:gd name="T32" fmla="*/ 564 w 790"/>
                <a:gd name="T33" fmla="*/ 367 h 790"/>
                <a:gd name="T34" fmla="*/ 423 w 790"/>
                <a:gd name="T35" fmla="*/ 268 h 790"/>
                <a:gd name="T36" fmla="*/ 423 w 790"/>
                <a:gd name="T37" fmla="*/ 61 h 790"/>
                <a:gd name="T38" fmla="*/ 532 w 790"/>
                <a:gd name="T39" fmla="*/ 197 h 790"/>
                <a:gd name="T40" fmla="*/ 732 w 790"/>
                <a:gd name="T41" fmla="*/ 424 h 790"/>
                <a:gd name="T42" fmla="*/ 601 w 790"/>
                <a:gd name="T43" fmla="*/ 556 h 790"/>
                <a:gd name="T44" fmla="*/ 732 w 790"/>
                <a:gd name="T45" fmla="*/ 424 h 790"/>
                <a:gd name="T46" fmla="*/ 639 w 790"/>
                <a:gd name="T47" fmla="*/ 631 h 790"/>
                <a:gd name="T48" fmla="*/ 537 w 790"/>
                <a:gd name="T49" fmla="*/ 703 h 790"/>
                <a:gd name="T50" fmla="*/ 423 w 790"/>
                <a:gd name="T51" fmla="*/ 523 h 790"/>
                <a:gd name="T52" fmla="*/ 564 w 790"/>
                <a:gd name="T53" fmla="*/ 424 h 790"/>
                <a:gd name="T54" fmla="*/ 423 w 790"/>
                <a:gd name="T55" fmla="*/ 729 h 790"/>
                <a:gd name="T56" fmla="*/ 423 w 790"/>
                <a:gd name="T57" fmla="*/ 579 h 790"/>
                <a:gd name="T58" fmla="*/ 57 w 790"/>
                <a:gd name="T59" fmla="*/ 424 h 790"/>
                <a:gd name="T60" fmla="*/ 188 w 790"/>
                <a:gd name="T61" fmla="*/ 556 h 790"/>
                <a:gd name="T62" fmla="*/ 57 w 790"/>
                <a:gd name="T63" fmla="*/ 424 h 790"/>
                <a:gd name="T64" fmla="*/ 205 w 790"/>
                <a:gd name="T65" fmla="*/ 608 h 790"/>
                <a:gd name="T66" fmla="*/ 253 w 790"/>
                <a:gd name="T67" fmla="*/ 703 h 790"/>
                <a:gd name="T68" fmla="*/ 226 w 790"/>
                <a:gd name="T69" fmla="*/ 424 h 790"/>
                <a:gd name="T70" fmla="*/ 367 w 790"/>
                <a:gd name="T71" fmla="*/ 523 h 790"/>
                <a:gd name="T72" fmla="*/ 367 w 790"/>
                <a:gd name="T73" fmla="*/ 729 h 790"/>
                <a:gd name="T74" fmla="*/ 258 w 790"/>
                <a:gd name="T75" fmla="*/ 59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0" h="790">
                  <a:moveTo>
                    <a:pt x="395" y="0"/>
                  </a:moveTo>
                  <a:cubicBezTo>
                    <a:pt x="613" y="0"/>
                    <a:pt x="790" y="177"/>
                    <a:pt x="790" y="395"/>
                  </a:cubicBezTo>
                  <a:cubicBezTo>
                    <a:pt x="790" y="614"/>
                    <a:pt x="613" y="790"/>
                    <a:pt x="395" y="790"/>
                  </a:cubicBezTo>
                  <a:cubicBezTo>
                    <a:pt x="177" y="790"/>
                    <a:pt x="0" y="614"/>
                    <a:pt x="0" y="395"/>
                  </a:cubicBezTo>
                  <a:cubicBezTo>
                    <a:pt x="0" y="177"/>
                    <a:pt x="177" y="0"/>
                    <a:pt x="395" y="0"/>
                  </a:cubicBezTo>
                  <a:close/>
                  <a:moveTo>
                    <a:pt x="57" y="367"/>
                  </a:moveTo>
                  <a:lnTo>
                    <a:pt x="170" y="367"/>
                  </a:lnTo>
                  <a:cubicBezTo>
                    <a:pt x="172" y="320"/>
                    <a:pt x="178" y="276"/>
                    <a:pt x="188" y="235"/>
                  </a:cubicBezTo>
                  <a:cubicBezTo>
                    <a:pt x="162" y="226"/>
                    <a:pt x="138" y="215"/>
                    <a:pt x="116" y="203"/>
                  </a:cubicBezTo>
                  <a:cubicBezTo>
                    <a:pt x="83" y="250"/>
                    <a:pt x="62" y="306"/>
                    <a:pt x="57" y="367"/>
                  </a:cubicBezTo>
                  <a:close/>
                  <a:moveTo>
                    <a:pt x="253" y="88"/>
                  </a:moveTo>
                  <a:cubicBezTo>
                    <a:pt x="215" y="105"/>
                    <a:pt x="180" y="130"/>
                    <a:pt x="151" y="160"/>
                  </a:cubicBezTo>
                  <a:cubicBezTo>
                    <a:pt x="167" y="169"/>
                    <a:pt x="185" y="176"/>
                    <a:pt x="205" y="183"/>
                  </a:cubicBezTo>
                  <a:cubicBezTo>
                    <a:pt x="218" y="147"/>
                    <a:pt x="234" y="114"/>
                    <a:pt x="253" y="88"/>
                  </a:cubicBezTo>
                  <a:close/>
                  <a:moveTo>
                    <a:pt x="367" y="367"/>
                  </a:moveTo>
                  <a:lnTo>
                    <a:pt x="367" y="268"/>
                  </a:lnTo>
                  <a:cubicBezTo>
                    <a:pt x="323" y="266"/>
                    <a:pt x="281" y="260"/>
                    <a:pt x="242" y="251"/>
                  </a:cubicBezTo>
                  <a:cubicBezTo>
                    <a:pt x="233" y="287"/>
                    <a:pt x="228" y="326"/>
                    <a:pt x="226" y="367"/>
                  </a:cubicBezTo>
                  <a:lnTo>
                    <a:pt x="367" y="367"/>
                  </a:lnTo>
                  <a:close/>
                  <a:moveTo>
                    <a:pt x="367" y="61"/>
                  </a:moveTo>
                  <a:cubicBezTo>
                    <a:pt x="322" y="76"/>
                    <a:pt x="283" y="127"/>
                    <a:pt x="258" y="197"/>
                  </a:cubicBezTo>
                  <a:cubicBezTo>
                    <a:pt x="291" y="205"/>
                    <a:pt x="328" y="210"/>
                    <a:pt x="367" y="211"/>
                  </a:cubicBezTo>
                  <a:lnTo>
                    <a:pt x="367" y="61"/>
                  </a:lnTo>
                  <a:close/>
                  <a:moveTo>
                    <a:pt x="732" y="367"/>
                  </a:moveTo>
                  <a:cubicBezTo>
                    <a:pt x="727" y="306"/>
                    <a:pt x="706" y="250"/>
                    <a:pt x="673" y="203"/>
                  </a:cubicBezTo>
                  <a:cubicBezTo>
                    <a:pt x="652" y="215"/>
                    <a:pt x="628" y="226"/>
                    <a:pt x="601" y="235"/>
                  </a:cubicBezTo>
                  <a:cubicBezTo>
                    <a:pt x="612" y="276"/>
                    <a:pt x="618" y="320"/>
                    <a:pt x="620" y="367"/>
                  </a:cubicBezTo>
                  <a:lnTo>
                    <a:pt x="732" y="367"/>
                  </a:lnTo>
                  <a:close/>
                  <a:moveTo>
                    <a:pt x="537" y="88"/>
                  </a:moveTo>
                  <a:cubicBezTo>
                    <a:pt x="556" y="114"/>
                    <a:pt x="572" y="147"/>
                    <a:pt x="585" y="183"/>
                  </a:cubicBezTo>
                  <a:cubicBezTo>
                    <a:pt x="605" y="176"/>
                    <a:pt x="622" y="169"/>
                    <a:pt x="639" y="160"/>
                  </a:cubicBezTo>
                  <a:cubicBezTo>
                    <a:pt x="610" y="130"/>
                    <a:pt x="575" y="105"/>
                    <a:pt x="537" y="88"/>
                  </a:cubicBezTo>
                  <a:close/>
                  <a:moveTo>
                    <a:pt x="423" y="367"/>
                  </a:moveTo>
                  <a:lnTo>
                    <a:pt x="564" y="367"/>
                  </a:lnTo>
                  <a:cubicBezTo>
                    <a:pt x="562" y="326"/>
                    <a:pt x="557" y="287"/>
                    <a:pt x="548" y="251"/>
                  </a:cubicBezTo>
                  <a:cubicBezTo>
                    <a:pt x="509" y="260"/>
                    <a:pt x="467" y="266"/>
                    <a:pt x="423" y="268"/>
                  </a:cubicBezTo>
                  <a:lnTo>
                    <a:pt x="423" y="367"/>
                  </a:lnTo>
                  <a:close/>
                  <a:moveTo>
                    <a:pt x="423" y="61"/>
                  </a:moveTo>
                  <a:lnTo>
                    <a:pt x="423" y="211"/>
                  </a:lnTo>
                  <a:cubicBezTo>
                    <a:pt x="462" y="210"/>
                    <a:pt x="498" y="205"/>
                    <a:pt x="532" y="197"/>
                  </a:cubicBezTo>
                  <a:cubicBezTo>
                    <a:pt x="507" y="127"/>
                    <a:pt x="468" y="76"/>
                    <a:pt x="423" y="61"/>
                  </a:cubicBezTo>
                  <a:close/>
                  <a:moveTo>
                    <a:pt x="732" y="424"/>
                  </a:moveTo>
                  <a:lnTo>
                    <a:pt x="620" y="424"/>
                  </a:lnTo>
                  <a:cubicBezTo>
                    <a:pt x="618" y="470"/>
                    <a:pt x="612" y="515"/>
                    <a:pt x="601" y="556"/>
                  </a:cubicBezTo>
                  <a:cubicBezTo>
                    <a:pt x="628" y="565"/>
                    <a:pt x="652" y="576"/>
                    <a:pt x="673" y="588"/>
                  </a:cubicBezTo>
                  <a:cubicBezTo>
                    <a:pt x="706" y="541"/>
                    <a:pt x="727" y="484"/>
                    <a:pt x="732" y="424"/>
                  </a:cubicBezTo>
                  <a:close/>
                  <a:moveTo>
                    <a:pt x="537" y="703"/>
                  </a:moveTo>
                  <a:cubicBezTo>
                    <a:pt x="575" y="685"/>
                    <a:pt x="610" y="661"/>
                    <a:pt x="639" y="631"/>
                  </a:cubicBezTo>
                  <a:cubicBezTo>
                    <a:pt x="622" y="622"/>
                    <a:pt x="605" y="615"/>
                    <a:pt x="585" y="608"/>
                  </a:cubicBezTo>
                  <a:cubicBezTo>
                    <a:pt x="572" y="644"/>
                    <a:pt x="556" y="676"/>
                    <a:pt x="537" y="703"/>
                  </a:cubicBezTo>
                  <a:close/>
                  <a:moveTo>
                    <a:pt x="423" y="424"/>
                  </a:moveTo>
                  <a:lnTo>
                    <a:pt x="423" y="523"/>
                  </a:lnTo>
                  <a:cubicBezTo>
                    <a:pt x="467" y="525"/>
                    <a:pt x="509" y="531"/>
                    <a:pt x="548" y="540"/>
                  </a:cubicBezTo>
                  <a:cubicBezTo>
                    <a:pt x="557" y="504"/>
                    <a:pt x="562" y="465"/>
                    <a:pt x="564" y="424"/>
                  </a:cubicBezTo>
                  <a:lnTo>
                    <a:pt x="423" y="424"/>
                  </a:lnTo>
                  <a:close/>
                  <a:moveTo>
                    <a:pt x="423" y="729"/>
                  </a:moveTo>
                  <a:cubicBezTo>
                    <a:pt x="468" y="714"/>
                    <a:pt x="507" y="664"/>
                    <a:pt x="532" y="593"/>
                  </a:cubicBezTo>
                  <a:cubicBezTo>
                    <a:pt x="498" y="586"/>
                    <a:pt x="462" y="581"/>
                    <a:pt x="423" y="579"/>
                  </a:cubicBezTo>
                  <a:lnTo>
                    <a:pt x="423" y="729"/>
                  </a:lnTo>
                  <a:close/>
                  <a:moveTo>
                    <a:pt x="57" y="424"/>
                  </a:moveTo>
                  <a:cubicBezTo>
                    <a:pt x="62" y="484"/>
                    <a:pt x="83" y="541"/>
                    <a:pt x="116" y="588"/>
                  </a:cubicBezTo>
                  <a:cubicBezTo>
                    <a:pt x="138" y="576"/>
                    <a:pt x="162" y="565"/>
                    <a:pt x="188" y="556"/>
                  </a:cubicBezTo>
                  <a:cubicBezTo>
                    <a:pt x="178" y="515"/>
                    <a:pt x="172" y="470"/>
                    <a:pt x="170" y="424"/>
                  </a:cubicBezTo>
                  <a:lnTo>
                    <a:pt x="57" y="424"/>
                  </a:lnTo>
                  <a:close/>
                  <a:moveTo>
                    <a:pt x="253" y="703"/>
                  </a:moveTo>
                  <a:cubicBezTo>
                    <a:pt x="234" y="676"/>
                    <a:pt x="218" y="644"/>
                    <a:pt x="205" y="608"/>
                  </a:cubicBezTo>
                  <a:cubicBezTo>
                    <a:pt x="185" y="615"/>
                    <a:pt x="167" y="622"/>
                    <a:pt x="151" y="631"/>
                  </a:cubicBezTo>
                  <a:cubicBezTo>
                    <a:pt x="180" y="661"/>
                    <a:pt x="215" y="685"/>
                    <a:pt x="253" y="703"/>
                  </a:cubicBezTo>
                  <a:close/>
                  <a:moveTo>
                    <a:pt x="367" y="424"/>
                  </a:moveTo>
                  <a:lnTo>
                    <a:pt x="226" y="424"/>
                  </a:lnTo>
                  <a:cubicBezTo>
                    <a:pt x="228" y="465"/>
                    <a:pt x="233" y="504"/>
                    <a:pt x="242" y="540"/>
                  </a:cubicBezTo>
                  <a:cubicBezTo>
                    <a:pt x="281" y="531"/>
                    <a:pt x="323" y="525"/>
                    <a:pt x="367" y="523"/>
                  </a:cubicBezTo>
                  <a:lnTo>
                    <a:pt x="367" y="424"/>
                  </a:lnTo>
                  <a:close/>
                  <a:moveTo>
                    <a:pt x="367" y="729"/>
                  </a:moveTo>
                  <a:lnTo>
                    <a:pt x="367" y="579"/>
                  </a:lnTo>
                  <a:cubicBezTo>
                    <a:pt x="328" y="581"/>
                    <a:pt x="291" y="586"/>
                    <a:pt x="258" y="593"/>
                  </a:cubicBezTo>
                  <a:cubicBezTo>
                    <a:pt x="283" y="664"/>
                    <a:pt x="322" y="714"/>
                    <a:pt x="367" y="72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Circle"/>
            <p:cNvSpPr>
              <a:spLocks noChangeAspect="1" noEditPoints="1"/>
            </p:cNvSpPr>
            <p:nvPr/>
          </p:nvSpPr>
          <p:spPr bwMode="auto">
            <a:xfrm>
              <a:off x="3428433" y="2060848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2809926" y="1930999"/>
            <a:ext cx="365665" cy="382741"/>
            <a:chOff x="1543929" y="2071742"/>
            <a:chExt cx="351479" cy="352338"/>
          </a:xfrm>
        </p:grpSpPr>
        <p:sp>
          <p:nvSpPr>
            <p:cNvPr id="35" name="Search Icon"/>
            <p:cNvSpPr>
              <a:spLocks noChangeAspect="1" noEditPoints="1"/>
            </p:cNvSpPr>
            <p:nvPr/>
          </p:nvSpPr>
          <p:spPr bwMode="auto">
            <a:xfrm>
              <a:off x="1641398" y="2168707"/>
              <a:ext cx="156541" cy="158405"/>
            </a:xfrm>
            <a:custGeom>
              <a:avLst/>
              <a:gdLst>
                <a:gd name="T0" fmla="*/ 22 w 591"/>
                <a:gd name="T1" fmla="*/ 483 h 592"/>
                <a:gd name="T2" fmla="*/ 170 w 591"/>
                <a:gd name="T3" fmla="*/ 338 h 592"/>
                <a:gd name="T4" fmla="*/ 147 w 591"/>
                <a:gd name="T5" fmla="*/ 226 h 592"/>
                <a:gd name="T6" fmla="*/ 366 w 591"/>
                <a:gd name="T7" fmla="*/ 0 h 592"/>
                <a:gd name="T8" fmla="*/ 591 w 591"/>
                <a:gd name="T9" fmla="*/ 226 h 592"/>
                <a:gd name="T10" fmla="*/ 366 w 591"/>
                <a:gd name="T11" fmla="*/ 444 h 592"/>
                <a:gd name="T12" fmla="*/ 258 w 591"/>
                <a:gd name="T13" fmla="*/ 424 h 592"/>
                <a:gd name="T14" fmla="*/ 108 w 591"/>
                <a:gd name="T15" fmla="*/ 570 h 592"/>
                <a:gd name="T16" fmla="*/ 22 w 591"/>
                <a:gd name="T17" fmla="*/ 570 h 592"/>
                <a:gd name="T18" fmla="*/ 22 w 591"/>
                <a:gd name="T19" fmla="*/ 483 h 592"/>
                <a:gd name="T20" fmla="*/ 366 w 591"/>
                <a:gd name="T21" fmla="*/ 84 h 592"/>
                <a:gd name="T22" fmla="*/ 225 w 591"/>
                <a:gd name="T23" fmla="*/ 226 h 592"/>
                <a:gd name="T24" fmla="*/ 366 w 591"/>
                <a:gd name="T25" fmla="*/ 367 h 592"/>
                <a:gd name="T26" fmla="*/ 507 w 591"/>
                <a:gd name="T27" fmla="*/ 226 h 592"/>
                <a:gd name="T28" fmla="*/ 366 w 591"/>
                <a:gd name="T29" fmla="*/ 8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1" h="592">
                  <a:moveTo>
                    <a:pt x="22" y="483"/>
                  </a:moveTo>
                  <a:lnTo>
                    <a:pt x="170" y="338"/>
                  </a:lnTo>
                  <a:cubicBezTo>
                    <a:pt x="151" y="305"/>
                    <a:pt x="147" y="267"/>
                    <a:pt x="147" y="226"/>
                  </a:cubicBezTo>
                  <a:cubicBezTo>
                    <a:pt x="147" y="101"/>
                    <a:pt x="241" y="0"/>
                    <a:pt x="366" y="0"/>
                  </a:cubicBezTo>
                  <a:cubicBezTo>
                    <a:pt x="490" y="0"/>
                    <a:pt x="591" y="101"/>
                    <a:pt x="591" y="226"/>
                  </a:cubicBezTo>
                  <a:cubicBezTo>
                    <a:pt x="591" y="350"/>
                    <a:pt x="490" y="444"/>
                    <a:pt x="366" y="444"/>
                  </a:cubicBezTo>
                  <a:cubicBezTo>
                    <a:pt x="327" y="444"/>
                    <a:pt x="290" y="441"/>
                    <a:pt x="258" y="424"/>
                  </a:cubicBezTo>
                  <a:lnTo>
                    <a:pt x="108" y="570"/>
                  </a:lnTo>
                  <a:cubicBezTo>
                    <a:pt x="86" y="592"/>
                    <a:pt x="44" y="592"/>
                    <a:pt x="22" y="570"/>
                  </a:cubicBezTo>
                  <a:cubicBezTo>
                    <a:pt x="0" y="548"/>
                    <a:pt x="0" y="505"/>
                    <a:pt x="22" y="483"/>
                  </a:cubicBezTo>
                  <a:close/>
                  <a:moveTo>
                    <a:pt x="366" y="84"/>
                  </a:moveTo>
                  <a:cubicBezTo>
                    <a:pt x="288" y="84"/>
                    <a:pt x="225" y="148"/>
                    <a:pt x="225" y="226"/>
                  </a:cubicBezTo>
                  <a:cubicBezTo>
                    <a:pt x="225" y="303"/>
                    <a:pt x="288" y="367"/>
                    <a:pt x="366" y="367"/>
                  </a:cubicBezTo>
                  <a:cubicBezTo>
                    <a:pt x="444" y="367"/>
                    <a:pt x="507" y="303"/>
                    <a:pt x="507" y="226"/>
                  </a:cubicBezTo>
                  <a:cubicBezTo>
                    <a:pt x="507" y="148"/>
                    <a:pt x="444" y="84"/>
                    <a:pt x="366" y="8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Circle"/>
            <p:cNvSpPr>
              <a:spLocks noChangeAspect="1" noEditPoints="1"/>
            </p:cNvSpPr>
            <p:nvPr/>
          </p:nvSpPr>
          <p:spPr bwMode="auto">
            <a:xfrm>
              <a:off x="1543929" y="2071742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8083177" y="1940674"/>
            <a:ext cx="365665" cy="382741"/>
            <a:chOff x="5832160" y="2072365"/>
            <a:chExt cx="351479" cy="352338"/>
          </a:xfrm>
        </p:grpSpPr>
        <p:sp>
          <p:nvSpPr>
            <p:cNvPr id="38" name="Light Bulb Icon"/>
            <p:cNvSpPr>
              <a:spLocks noChangeAspect="1" noEditPoints="1"/>
            </p:cNvSpPr>
            <p:nvPr/>
          </p:nvSpPr>
          <p:spPr bwMode="auto">
            <a:xfrm>
              <a:off x="5948089" y="2147124"/>
              <a:ext cx="119621" cy="202816"/>
            </a:xfrm>
            <a:custGeom>
              <a:avLst/>
              <a:gdLst>
                <a:gd name="T0" fmla="*/ 170 w 452"/>
                <a:gd name="T1" fmla="*/ 762 h 762"/>
                <a:gd name="T2" fmla="*/ 170 w 452"/>
                <a:gd name="T3" fmla="*/ 713 h 762"/>
                <a:gd name="T4" fmla="*/ 283 w 452"/>
                <a:gd name="T5" fmla="*/ 734 h 762"/>
                <a:gd name="T6" fmla="*/ 283 w 452"/>
                <a:gd name="T7" fmla="*/ 762 h 762"/>
                <a:gd name="T8" fmla="*/ 170 w 452"/>
                <a:gd name="T9" fmla="*/ 762 h 762"/>
                <a:gd name="T10" fmla="*/ 113 w 452"/>
                <a:gd name="T11" fmla="*/ 671 h 762"/>
                <a:gd name="T12" fmla="*/ 113 w 452"/>
                <a:gd name="T13" fmla="*/ 621 h 762"/>
                <a:gd name="T14" fmla="*/ 339 w 452"/>
                <a:gd name="T15" fmla="*/ 649 h 762"/>
                <a:gd name="T16" fmla="*/ 339 w 452"/>
                <a:gd name="T17" fmla="*/ 699 h 762"/>
                <a:gd name="T18" fmla="*/ 113 w 452"/>
                <a:gd name="T19" fmla="*/ 671 h 762"/>
                <a:gd name="T20" fmla="*/ 339 w 452"/>
                <a:gd name="T21" fmla="*/ 614 h 762"/>
                <a:gd name="T22" fmla="*/ 113 w 452"/>
                <a:gd name="T23" fmla="*/ 586 h 762"/>
                <a:gd name="T24" fmla="*/ 113 w 452"/>
                <a:gd name="T25" fmla="*/ 536 h 762"/>
                <a:gd name="T26" fmla="*/ 339 w 452"/>
                <a:gd name="T27" fmla="*/ 565 h 762"/>
                <a:gd name="T28" fmla="*/ 339 w 452"/>
                <a:gd name="T29" fmla="*/ 614 h 762"/>
                <a:gd name="T30" fmla="*/ 226 w 452"/>
                <a:gd name="T31" fmla="*/ 0 h 762"/>
                <a:gd name="T32" fmla="*/ 452 w 452"/>
                <a:gd name="T33" fmla="*/ 240 h 762"/>
                <a:gd name="T34" fmla="*/ 339 w 452"/>
                <a:gd name="T35" fmla="*/ 448 h 762"/>
                <a:gd name="T36" fmla="*/ 339 w 452"/>
                <a:gd name="T37" fmla="*/ 536 h 762"/>
                <a:gd name="T38" fmla="*/ 113 w 452"/>
                <a:gd name="T39" fmla="*/ 508 h 762"/>
                <a:gd name="T40" fmla="*/ 113 w 452"/>
                <a:gd name="T41" fmla="*/ 448 h 762"/>
                <a:gd name="T42" fmla="*/ 0 w 452"/>
                <a:gd name="T43" fmla="*/ 240 h 762"/>
                <a:gd name="T44" fmla="*/ 226 w 452"/>
                <a:gd name="T45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2" h="762">
                  <a:moveTo>
                    <a:pt x="170" y="762"/>
                  </a:moveTo>
                  <a:lnTo>
                    <a:pt x="170" y="713"/>
                  </a:lnTo>
                  <a:lnTo>
                    <a:pt x="283" y="734"/>
                  </a:lnTo>
                  <a:lnTo>
                    <a:pt x="283" y="762"/>
                  </a:lnTo>
                  <a:lnTo>
                    <a:pt x="170" y="762"/>
                  </a:lnTo>
                  <a:close/>
                  <a:moveTo>
                    <a:pt x="113" y="671"/>
                  </a:moveTo>
                  <a:lnTo>
                    <a:pt x="113" y="621"/>
                  </a:lnTo>
                  <a:lnTo>
                    <a:pt x="339" y="649"/>
                  </a:lnTo>
                  <a:lnTo>
                    <a:pt x="339" y="699"/>
                  </a:lnTo>
                  <a:lnTo>
                    <a:pt x="113" y="671"/>
                  </a:lnTo>
                  <a:close/>
                  <a:moveTo>
                    <a:pt x="339" y="614"/>
                  </a:moveTo>
                  <a:lnTo>
                    <a:pt x="113" y="586"/>
                  </a:lnTo>
                  <a:lnTo>
                    <a:pt x="113" y="536"/>
                  </a:lnTo>
                  <a:lnTo>
                    <a:pt x="339" y="565"/>
                  </a:lnTo>
                  <a:lnTo>
                    <a:pt x="339" y="614"/>
                  </a:lnTo>
                  <a:close/>
                  <a:moveTo>
                    <a:pt x="226" y="0"/>
                  </a:moveTo>
                  <a:cubicBezTo>
                    <a:pt x="351" y="0"/>
                    <a:pt x="452" y="108"/>
                    <a:pt x="452" y="240"/>
                  </a:cubicBezTo>
                  <a:cubicBezTo>
                    <a:pt x="452" y="329"/>
                    <a:pt x="339" y="416"/>
                    <a:pt x="339" y="448"/>
                  </a:cubicBezTo>
                  <a:lnTo>
                    <a:pt x="339" y="536"/>
                  </a:lnTo>
                  <a:lnTo>
                    <a:pt x="113" y="508"/>
                  </a:lnTo>
                  <a:lnTo>
                    <a:pt x="113" y="448"/>
                  </a:lnTo>
                  <a:cubicBezTo>
                    <a:pt x="113" y="424"/>
                    <a:pt x="0" y="329"/>
                    <a:pt x="0" y="240"/>
                  </a:cubicBezTo>
                  <a:cubicBezTo>
                    <a:pt x="0" y="108"/>
                    <a:pt x="101" y="0"/>
                    <a:pt x="22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Circle"/>
            <p:cNvSpPr>
              <a:spLocks noChangeAspect="1" noEditPoints="1"/>
            </p:cNvSpPr>
            <p:nvPr/>
          </p:nvSpPr>
          <p:spPr bwMode="auto">
            <a:xfrm>
              <a:off x="5832160" y="2072365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258789" y="1229952"/>
            <a:ext cx="13228611" cy="6351948"/>
          </a:xfrm>
        </p:spPr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575756"/>
                </a:solidFill>
              </a:rPr>
              <a:t>Eligibility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575756"/>
                </a:solidFill>
              </a:rPr>
              <a:t>Postdoctoral </a:t>
            </a:r>
            <a:r>
              <a:rPr lang="en-AU" dirty="0">
                <a:solidFill>
                  <a:srgbClr val="575756"/>
                </a:solidFill>
              </a:rPr>
              <a:t>researchers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with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en-US" dirty="0"/>
              <a:t>up to </a:t>
            </a:r>
            <a:r>
              <a:rPr lang="de-DE" dirty="0">
                <a:solidFill>
                  <a:srgbClr val="575756"/>
                </a:solidFill>
              </a:rPr>
              <a:t>8 </a:t>
            </a:r>
            <a:r>
              <a:rPr lang="de-DE" dirty="0" err="1">
                <a:solidFill>
                  <a:srgbClr val="575756"/>
                </a:solidFill>
              </a:rPr>
              <a:t>years</a:t>
            </a:r>
            <a:r>
              <a:rPr lang="de-DE" dirty="0">
                <a:solidFill>
                  <a:srgbClr val="575756"/>
                </a:solidFill>
              </a:rPr>
              <a:t>* </a:t>
            </a:r>
            <a:r>
              <a:rPr lang="de-DE" dirty="0" err="1">
                <a:solidFill>
                  <a:srgbClr val="575756"/>
                </a:solidFill>
              </a:rPr>
              <a:t>of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en-AU" dirty="0">
                <a:solidFill>
                  <a:srgbClr val="575756"/>
                </a:solidFill>
              </a:rPr>
              <a:t>research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en-AU" dirty="0">
                <a:solidFill>
                  <a:srgbClr val="575756"/>
                </a:solidFill>
              </a:rPr>
              <a:t>experience</a:t>
            </a:r>
            <a:r>
              <a:rPr lang="de-DE" dirty="0">
                <a:solidFill>
                  <a:srgbClr val="575756"/>
                </a:solidFill>
              </a:rPr>
              <a:t> after </a:t>
            </a:r>
            <a:r>
              <a:rPr lang="de-DE" dirty="0" err="1">
                <a:solidFill>
                  <a:srgbClr val="575756"/>
                </a:solidFill>
              </a:rPr>
              <a:t>PhD</a:t>
            </a:r>
            <a:r>
              <a:rPr lang="de-DE" dirty="0">
                <a:solidFill>
                  <a:srgbClr val="575756"/>
                </a:solidFill>
              </a:rPr>
              <a:t> (</a:t>
            </a:r>
            <a:r>
              <a:rPr lang="de-DE" dirty="0" err="1">
                <a:solidFill>
                  <a:srgbClr val="575756"/>
                </a:solidFill>
              </a:rPr>
              <a:t>full</a:t>
            </a:r>
            <a:r>
              <a:rPr lang="de-DE" dirty="0">
                <a:solidFill>
                  <a:srgbClr val="575756"/>
                </a:solidFill>
              </a:rPr>
              <a:t>-time) </a:t>
            </a:r>
            <a:r>
              <a:rPr lang="de-DE" dirty="0" err="1">
                <a:solidFill>
                  <a:srgbClr val="575756"/>
                </a:solidFill>
              </a:rPr>
              <a:t>of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any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en-AU" dirty="0">
                <a:solidFill>
                  <a:srgbClr val="575756"/>
                </a:solidFill>
              </a:rPr>
              <a:t>nationality</a:t>
            </a:r>
            <a:r>
              <a:rPr lang="de-DE" dirty="0">
                <a:solidFill>
                  <a:srgbClr val="575756"/>
                </a:solidFill>
              </a:rPr>
              <a:t>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98B1"/>
                </a:solidFill>
              </a:rPr>
              <a:t>Mobility rule</a:t>
            </a:r>
            <a:r>
              <a:rPr lang="en-GB" dirty="0">
                <a:solidFill>
                  <a:srgbClr val="575756"/>
                </a:solidFill>
              </a:rPr>
              <a:t>: may not have lived / worked more than 12 months within the last 3 years in host country</a:t>
            </a: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de-DE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SG" sz="1800" dirty="0">
                <a:solidFill>
                  <a:srgbClr val="575756"/>
                </a:solidFill>
              </a:rPr>
              <a:t>Funding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NZ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NZ" dirty="0">
                <a:solidFill>
                  <a:srgbClr val="575756"/>
                </a:solidFill>
              </a:rPr>
              <a:t>Implementation of an independent research project at any public or private research institution in Europe (MS or AC)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NZ" dirty="0">
                <a:solidFill>
                  <a:srgbClr val="575756"/>
                </a:solidFill>
              </a:rPr>
              <a:t>1-2 years project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NZ" dirty="0">
                <a:solidFill>
                  <a:srgbClr val="575756"/>
                </a:solidFill>
              </a:rPr>
              <a:t>Worldwide secondments for up to 1/3 of the fellowship duration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75756"/>
                </a:solidFill>
              </a:rPr>
              <a:t>Optional: additional placement of up to 6 months in non-academic sector in Europe</a:t>
            </a: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de-DE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575756"/>
                </a:solidFill>
              </a:rPr>
              <a:t>Application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NZ" sz="18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NZ" dirty="0">
                <a:solidFill>
                  <a:srgbClr val="575756"/>
                </a:solidFill>
              </a:rPr>
              <a:t>Fellow writes individual application jointly with Host Institution</a:t>
            </a:r>
            <a:br>
              <a:rPr lang="en-NZ" dirty="0">
                <a:solidFill>
                  <a:srgbClr val="575756"/>
                </a:solidFill>
              </a:rPr>
            </a:br>
            <a:r>
              <a:rPr lang="en-NZ" dirty="0">
                <a:solidFill>
                  <a:srgbClr val="575756"/>
                </a:solidFill>
                <a:sym typeface="Wingdings" panose="05000000000000000000" pitchFamily="2" charset="2"/>
              </a:rPr>
              <a:t> proposal (10 pages) is submitted jointly with supervisor in the </a:t>
            </a:r>
            <a:r>
              <a:rPr lang="en-NZ" dirty="0">
                <a:solidFill>
                  <a:srgbClr val="575756"/>
                </a:solidFill>
              </a:rPr>
              <a:t>Funding &amp; Tender </a:t>
            </a:r>
            <a:r>
              <a:rPr lang="en-GB" dirty="0">
                <a:solidFill>
                  <a:srgbClr val="575756"/>
                </a:solidFill>
              </a:rPr>
              <a:t>Opportunities </a:t>
            </a:r>
            <a:r>
              <a:rPr lang="en-NZ" dirty="0">
                <a:solidFill>
                  <a:srgbClr val="575756"/>
                </a:solidFill>
              </a:rPr>
              <a:t>Portal</a:t>
            </a:r>
            <a:r>
              <a:rPr lang="de-DE" dirty="0">
                <a:solidFill>
                  <a:srgbClr val="575756"/>
                </a:solidFill>
              </a:rPr>
              <a:t>: </a:t>
            </a:r>
            <a:r>
              <a:rPr lang="de-DE" dirty="0">
                <a:solidFill>
                  <a:srgbClr val="0097AC"/>
                </a:solidFill>
                <a:hlinkClick r:id="rId2"/>
              </a:rPr>
              <a:t>https://ec.europa.eu/info/funding-tenders/opportunities/portal/screen/home</a:t>
            </a:r>
            <a:endParaRPr lang="de-DE" dirty="0">
              <a:solidFill>
                <a:srgbClr val="0097AC"/>
              </a:solidFill>
            </a:endParaRP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de-DE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  <a:sym typeface="Wingdings" panose="05000000000000000000" pitchFamily="2" charset="2"/>
            </a:endParaRP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de-DE" dirty="0">
              <a:solidFill>
                <a:srgbClr val="575756"/>
              </a:solidFill>
              <a:sym typeface="Wingdings" panose="05000000000000000000" pitchFamily="2" charset="2"/>
            </a:endParaRPr>
          </a:p>
          <a:p>
            <a:pPr marL="12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GB" dirty="0">
              <a:solidFill>
                <a:srgbClr val="575756"/>
              </a:solidFill>
              <a:sym typeface="Wingdings" panose="05000000000000000000" pitchFamily="2" charset="2"/>
            </a:endParaRPr>
          </a:p>
          <a:p>
            <a:pPr marL="285762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  <a:sym typeface="Wingdings" panose="05000000000000000000" pitchFamily="2" charset="2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575756"/>
              </a:solidFill>
              <a:sym typeface="Wingdings" panose="05000000000000000000" pitchFamily="2" charset="2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693408" y="7102406"/>
            <a:ext cx="6793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0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*Periods outside research and career breaks as well as periods in a TC can be reduced (only applies to citizens of an EU MS or AC, or "long-term residents").</a:t>
            </a:r>
          </a:p>
        </p:txBody>
      </p:sp>
    </p:spTree>
    <p:extLst>
      <p:ext uri="{BB962C8B-B14F-4D97-AF65-F5344CB8AC3E}">
        <p14:creationId xmlns:p14="http://schemas.microsoft.com/office/powerpoint/2010/main" val="923341660"/>
      </p:ext>
    </p:extLst>
  </p:cSld>
  <p:clrMapOvr>
    <a:masterClrMapping/>
  </p:clrMapOvr>
</p:sld>
</file>

<file path=ppt/theme/theme1.xml><?xml version="1.0" encoding="utf-8"?>
<a:theme xmlns:a="http://schemas.openxmlformats.org/drawingml/2006/main" name="Kooperationsstelle-Masterlayout-2010-dunkleres-grau">
  <a:themeElements>
    <a:clrScheme name="KoWi Standard">
      <a:dk1>
        <a:srgbClr val="292929"/>
      </a:dk1>
      <a:lt1>
        <a:srgbClr val="FFFFFF"/>
      </a:lt1>
      <a:dk2>
        <a:srgbClr val="4B4B4B"/>
      </a:dk2>
      <a:lt2>
        <a:srgbClr val="D8D8D8"/>
      </a:lt2>
      <a:accent1>
        <a:srgbClr val="FEB83E"/>
      </a:accent1>
      <a:accent2>
        <a:srgbClr val="0097AC"/>
      </a:accent2>
      <a:accent3>
        <a:srgbClr val="D8D8D8"/>
      </a:accent3>
      <a:accent4>
        <a:srgbClr val="4A6983"/>
      </a:accent4>
      <a:accent5>
        <a:srgbClr val="4BACC6"/>
      </a:accent5>
      <a:accent6>
        <a:srgbClr val="FEB83E"/>
      </a:accent6>
      <a:hlink>
        <a:srgbClr val="0097AC"/>
      </a:hlink>
      <a:folHlink>
        <a:srgbClr val="0097A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700" i="1" dirty="0">
            <a:solidFill>
              <a:srgbClr val="575756"/>
            </a:solidFill>
            <a:latin typeface="Fira Sans Medium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Wi-Muster_Standard_deutsch.pptx" id="{B6C36B85-C9C3-436D-A0F3-F378C944B39C}" vid="{FBB94F47-1B0B-49CD-9D0C-2EC338D16906}"/>
    </a:ext>
  </a:extLst>
</a:theme>
</file>

<file path=ppt/theme/theme2.xml><?xml version="1.0" encoding="utf-8"?>
<a:theme xmlns:a="http://schemas.openxmlformats.org/drawingml/2006/main" name="1_Kooperationsstelle-Masterlayout-2010-dunkleres-grau">
  <a:themeElements>
    <a:clrScheme name="KoWi Standard">
      <a:dk1>
        <a:srgbClr val="292929"/>
      </a:dk1>
      <a:lt1>
        <a:srgbClr val="FFFFFF"/>
      </a:lt1>
      <a:dk2>
        <a:srgbClr val="4B4B4B"/>
      </a:dk2>
      <a:lt2>
        <a:srgbClr val="D8D8D8"/>
      </a:lt2>
      <a:accent1>
        <a:srgbClr val="FEB83E"/>
      </a:accent1>
      <a:accent2>
        <a:srgbClr val="0097AC"/>
      </a:accent2>
      <a:accent3>
        <a:srgbClr val="D8D8D8"/>
      </a:accent3>
      <a:accent4>
        <a:srgbClr val="4A6983"/>
      </a:accent4>
      <a:accent5>
        <a:srgbClr val="4BACC6"/>
      </a:accent5>
      <a:accent6>
        <a:srgbClr val="FEB83E"/>
      </a:accent6>
      <a:hlink>
        <a:srgbClr val="0097AC"/>
      </a:hlink>
      <a:folHlink>
        <a:srgbClr val="0097A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700" i="1" dirty="0">
            <a:solidFill>
              <a:srgbClr val="575756"/>
            </a:solidFill>
            <a:latin typeface="Fira Sans Medium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Wi_Masterlayout_Standard.potx" id="{B343680A-B794-4DE7-9C8E-631DA94FDEE0}" vid="{2C368194-1BE3-4453-B2E0-BF685D789C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1643</Words>
  <Application>Microsoft Office PowerPoint</Application>
  <PresentationFormat>Benutzerdefiniert</PresentationFormat>
  <Paragraphs>346</Paragraphs>
  <Slides>26</Slides>
  <Notes>6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Arial</vt:lpstr>
      <vt:lpstr>BundesSans Regular</vt:lpstr>
      <vt:lpstr>Calibri</vt:lpstr>
      <vt:lpstr>Fira Sans Book</vt:lpstr>
      <vt:lpstr>Fira Sans Medium</vt:lpstr>
      <vt:lpstr>Verdana</vt:lpstr>
      <vt:lpstr>Wingdings</vt:lpstr>
      <vt:lpstr>Kooperationsstelle-Masterlayout-2010-dunkleres-grau</vt:lpstr>
      <vt:lpstr>1_Kooperationsstelle-Masterlayout-2010-dunkleres-grau</vt:lpstr>
      <vt:lpstr>PowerPoint-Präsentation</vt:lpstr>
      <vt:lpstr>PowerPoint-Präsentation</vt:lpstr>
      <vt:lpstr>                                 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2021-01-18T17:02:49Z</dcterms:created>
  <dcterms:modified xsi:type="dcterms:W3CDTF">2024-04-15T10:42:08Z</dcterms:modified>
</cp:coreProperties>
</file>