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1" r:id="rId3"/>
    <p:sldId id="372" r:id="rId4"/>
    <p:sldId id="373" r:id="rId5"/>
    <p:sldId id="374" r:id="rId6"/>
    <p:sldId id="379" r:id="rId7"/>
    <p:sldId id="375" r:id="rId8"/>
    <p:sldId id="376" r:id="rId9"/>
    <p:sldId id="383" r:id="rId10"/>
    <p:sldId id="393" r:id="rId11"/>
    <p:sldId id="377" r:id="rId12"/>
    <p:sldId id="387" r:id="rId13"/>
    <p:sldId id="392" r:id="rId14"/>
  </p:sldIdLst>
  <p:sldSz cx="13716000" cy="7740650"/>
  <p:notesSz cx="6735763" cy="9866313"/>
  <p:defaultTextStyle>
    <a:defPPr>
      <a:defRPr lang="de-DE"/>
    </a:defPPr>
    <a:lvl1pPr marL="0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BBC"/>
    <a:srgbClr val="F69F19"/>
    <a:srgbClr val="C00000"/>
    <a:srgbClr val="575756"/>
    <a:srgbClr val="4D4D4D"/>
    <a:srgbClr val="292929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88608" autoAdjust="0"/>
  </p:normalViewPr>
  <p:slideViewPr>
    <p:cSldViewPr snapToGrid="0">
      <p:cViewPr varScale="1">
        <p:scale>
          <a:sx n="74" d="100"/>
          <a:sy n="74" d="100"/>
        </p:scale>
        <p:origin x="78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54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69F19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D-4014-8E4A-975C5BECBD7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D-4014-8E4A-975C5BECBD7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57575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D-4014-8E4A-975C5BEC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80136"/>
        <c:axId val="642775872"/>
      </c:barChart>
      <c:catAx>
        <c:axId val="6427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5756"/>
                </a:solidFill>
                <a:latin typeface="Fira Sans Book" panose="020B0503050000020004" pitchFamily="34" charset="0"/>
                <a:ea typeface="+mn-ea"/>
                <a:cs typeface="+mn-cs"/>
              </a:defRPr>
            </a:pPr>
            <a:endParaRPr lang="de-DE"/>
          </a:p>
        </c:txPr>
        <c:crossAx val="642775872"/>
        <c:crosses val="autoZero"/>
        <c:auto val="1"/>
        <c:lblAlgn val="ctr"/>
        <c:lblOffset val="100"/>
        <c:noMultiLvlLbl val="0"/>
      </c:catAx>
      <c:valAx>
        <c:axId val="642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278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B276-5080-4FEC-9719-1305125A2215}" type="datetimeFigureOut">
              <a:rPr lang="fr-BE" smtClean="0"/>
              <a:t>17-04-24</a:t>
            </a:fld>
            <a:endParaRPr lang="fr-B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8C8B-7F43-42F2-8D24-373E537CF72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77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AD3D-1902-48A6-9E4C-5B8EA0B1ED7E}" type="datetimeFigureOut">
              <a:rPr lang="fr-BE" smtClean="0"/>
              <a:t>17-04-24</a:t>
            </a:fld>
            <a:endParaRPr lang="fr-B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3488"/>
            <a:ext cx="58975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B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6DF4-9224-490B-8291-56FAAE171C2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2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b="1"/>
              <a:t>Formatvorlagen des Textmasters bearbeiten</a:t>
            </a:r>
          </a:p>
          <a:p>
            <a:pPr lvl="1"/>
            <a:r>
              <a:rPr lang="de-DE" b="1"/>
              <a:t>Zweite Ebene</a:t>
            </a:r>
          </a:p>
          <a:p>
            <a:pPr lvl="2"/>
            <a:r>
              <a:rPr lang="de-DE" b="1"/>
              <a:t>Dritte Ebene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563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18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79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76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2086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46827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72576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70746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788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06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8547" y="176463"/>
            <a:ext cx="12564478" cy="689811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de-DE" dirty="0"/>
              <a:t>Text durch Klicken hinzufügen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576"/>
            <a:ext cx="13755186" cy="23930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81332" y="3224755"/>
            <a:ext cx="11746648" cy="1590675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Zwischenfolie. Es sind Inhalte des gleichen Kapitels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56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4" y="0"/>
            <a:ext cx="6734175" cy="7740650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1718835" y="7060373"/>
            <a:ext cx="418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>
                <a:solidFill>
                  <a:srgbClr val="575756"/>
                </a:solidFill>
                <a:latin typeface="Fira Sans Book" panose="020B0503050000020004" pitchFamily="34" charset="0"/>
              </a:rPr>
              <a:t>Fußnoten /</a:t>
            </a:r>
            <a:r>
              <a:rPr lang="de-DE" sz="1200" i="0" baseline="0" dirty="0">
                <a:solidFill>
                  <a:srgbClr val="575756"/>
                </a:solidFill>
                <a:latin typeface="Fira Sans Book" panose="020B0503050000020004" pitchFamily="34" charset="0"/>
              </a:rPr>
              <a:t> Quellenangaben</a:t>
            </a:r>
            <a:endParaRPr lang="de-DE" sz="1200" i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7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Fußnoten / Quellennachweis: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>
          <a:xfrm>
            <a:off x="9629775" y="6831013"/>
            <a:ext cx="3086100" cy="412750"/>
          </a:xfrm>
        </p:spPr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05601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06652" y="1440933"/>
            <a:ext cx="5946947" cy="531493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de-DE" sz="1800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aphicFrame>
        <p:nvGraphicFramePr>
          <p:cNvPr id="5" name="Diagramm 4"/>
          <p:cNvGraphicFramePr/>
          <p:nvPr userDrawn="1">
            <p:extLst>
              <p:ext uri="{D42A27DB-BD31-4B8C-83A1-F6EECF244321}">
                <p14:modId xmlns:p14="http://schemas.microsoft.com/office/powerpoint/2010/main" val="731032917"/>
              </p:ext>
            </p:extLst>
          </p:nvPr>
        </p:nvGraphicFramePr>
        <p:xfrm>
          <a:off x="399685" y="2149255"/>
          <a:ext cx="6208294" cy="359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66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8700" y="2404619"/>
            <a:ext cx="11658600" cy="1659223"/>
          </a:xfrm>
        </p:spPr>
        <p:txBody>
          <a:bodyPr/>
          <a:lstStyle>
            <a:lvl1pPr algn="ctr">
              <a:defRPr>
                <a:solidFill>
                  <a:srgbClr val="29292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7400" y="4515384"/>
            <a:ext cx="9601200" cy="1257868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51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Picture 3" descr="P:\Aussendarstellung\Vorlagen\Key-visuals(Headergrafiken)\Web\KoWi-web-rubrik-hoehe-250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-1" r="29452" b="65868"/>
          <a:stretch/>
        </p:blipFill>
        <p:spPr bwMode="auto">
          <a:xfrm>
            <a:off x="0" y="7091584"/>
            <a:ext cx="13716000" cy="65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000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14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189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31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46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6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4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10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529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67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42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31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4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83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422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9686925" y="7173913"/>
            <a:ext cx="3086100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0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6" r:id="rId3"/>
    <p:sldLayoutId id="2147483679" r:id="rId4"/>
    <p:sldLayoutId id="2147483685" r:id="rId5"/>
    <p:sldLayoutId id="2147483682" r:id="rId6"/>
    <p:sldLayoutId id="2147483683" r:id="rId7"/>
    <p:sldLayoutId id="2147483684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2" r:id="rId14"/>
    <p:sldLayoutId id="2147483692" r:id="rId15"/>
    <p:sldLayoutId id="2147483676" r:id="rId16"/>
    <p:sldLayoutId id="2147483677" r:id="rId17"/>
    <p:sldLayoutId id="2147483678" r:id="rId18"/>
    <p:sldLayoutId id="2147483693" r:id="rId19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buero.de/erc.ht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ks-erc.d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wi.de/en/kowi/services/training-events/research-in-europe/research-in-europe.aspx" TargetMode="External"/><Relationship Id="rId2" Type="http://schemas.openxmlformats.org/officeDocument/2006/relationships/hyperlink" Target="https://www.kowi.de/en/kowi/services/training-events/presentations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243762" y="4041862"/>
            <a:ext cx="6207543" cy="2154405"/>
          </a:xfrm>
        </p:spPr>
        <p:txBody>
          <a:bodyPr>
            <a:normAutofit fontScale="40000" lnSpcReduction="20000"/>
          </a:bodyPr>
          <a:lstStyle/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3000" b="0" i="1" dirty="0">
              <a:latin typeface="Fira Sans Medium" panose="020B05030500000200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900" b="0" i="1" dirty="0">
              <a:latin typeface="Fira Sans Medium" panose="020B0503050000020004" pitchFamily="34" charset="0"/>
            </a:endParaRPr>
          </a:p>
          <a:p>
            <a:pPr algn="ctr"/>
            <a:r>
              <a:rPr lang="en-US" sz="9000" b="0" dirty="0">
                <a:latin typeface="Fira Sans Medium" panose="020B0603050000020004" pitchFamily="34" charset="0"/>
              </a:rPr>
              <a:t>Welcome to </a:t>
            </a:r>
          </a:p>
          <a:p>
            <a:pPr algn="ctr"/>
            <a:r>
              <a:rPr lang="en-US" sz="9000" b="0" dirty="0">
                <a:latin typeface="Fira Sans Medium" panose="020B0603050000020004" pitchFamily="34" charset="0"/>
              </a:rPr>
              <a:t>“Research in Europe”</a:t>
            </a:r>
            <a:endParaRPr lang="de-DE" sz="9000" dirty="0">
              <a:solidFill>
                <a:srgbClr val="F69F19"/>
              </a:solidFill>
              <a:latin typeface="Fira Sans SemiBold" panose="020B06030500000200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de-DE" sz="5000" b="0" dirty="0">
                <a:solidFill>
                  <a:srgbClr val="F69F19"/>
                </a:solidFill>
                <a:latin typeface="Fira Sans Medium" panose="020B0603050000020004" pitchFamily="34" charset="0"/>
              </a:rPr>
              <a:t>Dominik Maas, </a:t>
            </a:r>
            <a:r>
              <a:rPr lang="de-DE" sz="5000" b="0" dirty="0" err="1">
                <a:solidFill>
                  <a:srgbClr val="F69F19"/>
                </a:solidFill>
                <a:latin typeface="Fira Sans Medium" panose="020B0603050000020004" pitchFamily="34" charset="0"/>
              </a:rPr>
              <a:t>KoWi</a:t>
            </a:r>
            <a:r>
              <a:rPr lang="de-DE" sz="5000" b="0" dirty="0">
                <a:solidFill>
                  <a:srgbClr val="F69F19"/>
                </a:solidFill>
                <a:latin typeface="Fira Sans Medium" panose="020B0603050000020004" pitchFamily="34" charset="0"/>
              </a:rPr>
              <a:t> Office Bonn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1" y="633766"/>
            <a:ext cx="4178982" cy="21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2573366" cy="662400"/>
          </a:xfrm>
        </p:spPr>
        <p:txBody>
          <a:bodyPr/>
          <a:lstStyle/>
          <a:p>
            <a:r>
              <a:rPr lang="de-DE" dirty="0"/>
              <a:t>Horizon Europe- EU Framework Programme </a:t>
            </a:r>
            <a:r>
              <a:rPr lang="de-DE" dirty="0" err="1"/>
              <a:t>for</a:t>
            </a:r>
            <a:r>
              <a:rPr lang="de-DE" dirty="0"/>
              <a:t> Research and Innovation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14DB3F-D34F-4268-8FED-ECA0C31AD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4" y="1211179"/>
            <a:ext cx="10662411" cy="64135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4D16F0F-EA64-47C6-BCDE-1FDDFC3A0527}"/>
              </a:ext>
            </a:extLst>
          </p:cNvPr>
          <p:cNvSpPr/>
          <p:nvPr/>
        </p:nvSpPr>
        <p:spPr>
          <a:xfrm>
            <a:off x="2076450" y="3390900"/>
            <a:ext cx="2705100" cy="1009650"/>
          </a:xfrm>
          <a:prstGeom prst="rect">
            <a:avLst/>
          </a:prstGeom>
          <a:noFill/>
          <a:ln w="12700">
            <a:solidFill>
              <a:srgbClr val="30A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3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404377" y="1438950"/>
            <a:ext cx="9643254" cy="5734963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... to find a </a:t>
            </a:r>
            <a:r>
              <a:rPr lang="en-US" sz="2200" b="1" dirty="0"/>
              <a:t>suitable funding scheme </a:t>
            </a:r>
            <a:r>
              <a:rPr lang="en-US" sz="2200" dirty="0"/>
              <a:t>in Horizon Europe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... to </a:t>
            </a:r>
            <a:r>
              <a:rPr lang="en-US" sz="2200" b="1" dirty="0"/>
              <a:t>prepare your EU-application </a:t>
            </a:r>
            <a:r>
              <a:rPr lang="en-US" sz="2200" dirty="0"/>
              <a:t>by giving feedback on your proposal and answering your questions including ethical, financial and project management issues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... working together with the funding office at your research </a:t>
            </a:r>
            <a:r>
              <a:rPr lang="en-US" sz="2200" dirty="0" err="1"/>
              <a:t>organisation</a:t>
            </a:r>
            <a:r>
              <a:rPr lang="en-US" sz="2200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11" y="2475061"/>
            <a:ext cx="3007756" cy="2999307"/>
          </a:xfrm>
          <a:prstGeom prst="rect">
            <a:avLst/>
          </a:prstGeom>
        </p:spPr>
      </p:pic>
      <p:sp>
        <p:nvSpPr>
          <p:cNvPr id="17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858615" cy="662400"/>
          </a:xfrm>
        </p:spPr>
        <p:txBody>
          <a:bodyPr/>
          <a:lstStyle/>
          <a:p>
            <a:r>
              <a:rPr lang="de-DE" sz="2800" dirty="0" err="1"/>
              <a:t>KoWi</a:t>
            </a:r>
            <a:r>
              <a:rPr lang="de-DE" sz="2800" dirty="0"/>
              <a:t> </a:t>
            </a:r>
            <a:r>
              <a:rPr lang="de-DE" sz="2800" dirty="0" err="1"/>
              <a:t>helps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363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KoWi</a:t>
            </a:r>
            <a:r>
              <a:rPr lang="de-DE" dirty="0"/>
              <a:t>-Services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1011057" y="1787227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3530604" y="1815706"/>
            <a:ext cx="6664607" cy="11224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events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KoWi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-Newsletter: </a:t>
            </a:r>
            <a:r>
              <a:rPr lang="de-DE" sz="2000" kern="0" dirty="0">
                <a:solidFill>
                  <a:schemeClr val="accent2"/>
                </a:solidFill>
                <a:latin typeface="Fira Sans Book" panose="020B0503050000020004" pitchFamily="34" charset="0"/>
              </a:rPr>
              <a:t>www.kowi.de/aid-newsletter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   </a:t>
            </a: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NKS ERC Newsletter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and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FAQs: </a:t>
            </a:r>
            <a:r>
              <a:rPr lang="de-DE" sz="2000" kern="0" dirty="0">
                <a:solidFill>
                  <a:schemeClr val="accent2"/>
                </a:solidFill>
                <a:latin typeface="Fira Sans Book" panose="020B0503050000020004" pitchFamily="34" charset="0"/>
              </a:rPr>
              <a:t>www.nks-erc.de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1011057" y="3331662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Advice</a:t>
            </a:r>
            <a:endParaRPr lang="de-DE" sz="2000" b="1" dirty="0"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1011056" y="4875703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Training</a:t>
            </a:r>
          </a:p>
        </p:txBody>
      </p:sp>
      <p:sp>
        <p:nvSpPr>
          <p:cNvPr id="9" name="Rechteck 8"/>
          <p:cNvSpPr/>
          <p:nvPr/>
        </p:nvSpPr>
        <p:spPr>
          <a:xfrm>
            <a:off x="3530604" y="3250189"/>
            <a:ext cx="6664607" cy="13004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Individual application feedback and support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Small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group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advice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Project- und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Finance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Management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0604" y="4875703"/>
            <a:ext cx="6664607" cy="10565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Applicant and Grant Management Workshops</a:t>
            </a: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ERC Interview Training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9685" y="1095989"/>
            <a:ext cx="10406899" cy="83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200" dirty="0">
              <a:solidFill>
                <a:srgbClr val="F69F19"/>
              </a:solidFill>
              <a:latin typeface="Fira Sans Book" panose="020B0503050000020004" pitchFamily="34" charset="0"/>
            </a:endParaRP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17"/>
          </p:nvPr>
        </p:nvSpPr>
        <p:spPr>
          <a:xfrm>
            <a:off x="9686925" y="7173913"/>
            <a:ext cx="3086100" cy="412750"/>
          </a:xfrm>
        </p:spPr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6" name="Gruppieren 50"/>
          <p:cNvGrpSpPr/>
          <p:nvPr/>
        </p:nvGrpSpPr>
        <p:grpSpPr>
          <a:xfrm>
            <a:off x="10552327" y="5730429"/>
            <a:ext cx="3721857" cy="1296145"/>
            <a:chOff x="5543115" y="1604798"/>
            <a:chExt cx="3980365" cy="1728194"/>
          </a:xfrm>
        </p:grpSpPr>
        <p:pic>
          <p:nvPicPr>
            <p:cNvPr id="17" name="Picture 2" descr="http://www.horizont2020.de/img/system/logo_pt.png"/>
            <p:cNvPicPr>
              <a:picLocks noChangeAspect="1" noChangeArrowheads="1"/>
            </p:cNvPicPr>
            <p:nvPr/>
          </p:nvPicPr>
          <p:blipFill>
            <a:blip r:embed="rId2" cstate="print"/>
            <a:srcRect r="43478" b="26812"/>
            <a:stretch>
              <a:fillRect/>
            </a:stretch>
          </p:blipFill>
          <p:spPr bwMode="auto">
            <a:xfrm>
              <a:off x="5620124" y="1796819"/>
              <a:ext cx="770124" cy="504056"/>
            </a:xfrm>
            <a:prstGeom prst="rect">
              <a:avLst/>
            </a:prstGeom>
            <a:noFill/>
          </p:spPr>
        </p:pic>
        <p:sp>
          <p:nvSpPr>
            <p:cNvPr id="18" name="Rechteck 17">
              <a:hlinkClick r:id="rId3"/>
            </p:cNvPr>
            <p:cNvSpPr/>
            <p:nvPr/>
          </p:nvSpPr>
          <p:spPr>
            <a:xfrm>
              <a:off x="6300171" y="1604798"/>
              <a:ext cx="2304737" cy="11521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1200"/>
                </a:spcAft>
                <a:defRPr/>
              </a:pPr>
              <a:r>
                <a:rPr lang="de-DE" sz="1100" b="1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National </a:t>
              </a:r>
              <a:r>
                <a:rPr lang="de-DE" sz="1100" b="1" kern="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Contact</a:t>
              </a:r>
              <a:r>
                <a:rPr lang="de-DE" sz="1100" b="1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Point (NCP) </a:t>
              </a:r>
              <a:r>
                <a:rPr lang="de-DE" sz="1100" b="1" kern="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for</a:t>
              </a:r>
              <a:r>
                <a:rPr lang="de-DE" sz="1100" b="1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100" b="1" kern="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the</a:t>
              </a:r>
              <a:r>
                <a:rPr lang="de-DE" sz="1100" b="1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European Research Council (ERC) </a:t>
              </a:r>
              <a:br>
                <a:rPr lang="de-DE" sz="1100" b="1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</a:b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in </a:t>
              </a:r>
              <a:r>
                <a:rPr lang="de-DE" sz="1100" dirty="0" err="1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cooperation</a:t>
              </a: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1100" dirty="0" err="1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with</a:t>
              </a: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1100" dirty="0" err="1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the</a:t>
              </a: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 EU Bureau </a:t>
              </a:r>
              <a:r>
                <a:rPr lang="de-DE" sz="1100" dirty="0" err="1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of</a:t>
              </a: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1100" dirty="0" err="1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the</a:t>
              </a:r>
              <a:r>
                <a:rPr lang="de-DE" sz="1100" dirty="0">
                  <a:solidFill>
                    <a:srgbClr val="575756"/>
                  </a:solidFill>
                  <a:latin typeface="Fira Sans Book" panose="020B0503050000020004" pitchFamily="34" charset="0"/>
                  <a:ea typeface="Verdana" pitchFamily="34" charset="0"/>
                  <a:cs typeface="Verdana" pitchFamily="34" charset="0"/>
                </a:rPr>
                <a:t> BMBF</a:t>
              </a:r>
              <a:endParaRPr lang="de-DE" sz="1100" kern="0" dirty="0">
                <a:solidFill>
                  <a:srgbClr val="575756"/>
                </a:solidFill>
                <a:latin typeface="Fira Sans Book" panose="020B0503050000020004" pitchFamily="34" charset="0"/>
              </a:endParaRPr>
            </a:p>
          </p:txBody>
        </p:sp>
        <p:sp>
          <p:nvSpPr>
            <p:cNvPr id="19" name="Rechteck 18">
              <a:hlinkClick r:id="rId3"/>
            </p:cNvPr>
            <p:cNvSpPr/>
            <p:nvPr/>
          </p:nvSpPr>
          <p:spPr>
            <a:xfrm>
              <a:off x="5704631" y="2737598"/>
              <a:ext cx="3818849" cy="5760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de-DE" sz="1100" kern="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Contacts</a:t>
              </a:r>
              <a:r>
                <a:rPr lang="de-DE" sz="1100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: </a:t>
              </a:r>
              <a:r>
                <a:rPr lang="de-DE" sz="1100" kern="0" dirty="0">
                  <a:solidFill>
                    <a:srgbClr val="575756"/>
                  </a:solidFill>
                  <a:latin typeface="Fira Sans Book" panose="020B0503050000020004" pitchFamily="34" charset="0"/>
                  <a:hlinkClick r:id="rId4"/>
                </a:rPr>
                <a:t>www.nks-erc.de</a:t>
              </a:r>
              <a:r>
                <a:rPr lang="de-DE" sz="1100" kern="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543115" y="1604799"/>
              <a:ext cx="3003368" cy="1728193"/>
            </a:xfrm>
            <a:prstGeom prst="rect">
              <a:avLst/>
            </a:prstGeom>
            <a:noFill/>
            <a:ln>
              <a:solidFill>
                <a:srgbClr val="FEB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5682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7661964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Contact</a:t>
            </a:r>
            <a:r>
              <a:rPr lang="de-DE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Persons</a:t>
            </a:r>
            <a:r>
              <a:rPr lang="de-DE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de-DE" dirty="0">
                <a:solidFill>
                  <a:srgbClr val="F69F19"/>
                </a:solidFill>
                <a:ea typeface="Verdana" pitchFamily="34" charset="0"/>
                <a:cs typeface="Verdana" pitchFamily="34" charset="0"/>
              </a:rPr>
              <a:t>ERC/MSCA</a:t>
            </a:r>
            <a:endParaRPr lang="de-DE" dirty="0">
              <a:solidFill>
                <a:srgbClr val="F69F19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46984" y="3320327"/>
            <a:ext cx="3096344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F69F19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2000" dirty="0">
                <a:solidFill>
                  <a:srgbClr val="F69F19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Team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844824" y="2151341"/>
            <a:ext cx="237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Isabel Herzhoff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Head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team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+49-228-95997-14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isabel.herzhoff@kowi.de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322255" y="5073884"/>
            <a:ext cx="235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Dominik Maas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+49-228-95997-13 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dominik.maas@kowi.de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574356" y="6092563"/>
            <a:ext cx="16161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de-DE" sz="11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management</a:t>
            </a:r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1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Sebastian Claus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Yvette Gafinen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Cristina Condovici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 Henkel</a:t>
            </a:r>
          </a:p>
        </p:txBody>
      </p:sp>
      <p:pic>
        <p:nvPicPr>
          <p:cNvPr id="42" name="Grafik 4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7" y="2151341"/>
            <a:ext cx="1029600" cy="687600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2322255" y="2166060"/>
            <a:ext cx="2537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Dr. Kristina Wien</a:t>
            </a:r>
            <a:endParaRPr lang="de-DE" sz="11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Head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team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+49-228-95997-15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kristina.wien@kowi.de</a:t>
            </a:r>
          </a:p>
        </p:txBody>
      </p:sp>
      <p:pic>
        <p:nvPicPr>
          <p:cNvPr id="45" name="Grafik 4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0" y="3997433"/>
            <a:ext cx="1029600" cy="687600"/>
          </a:xfrm>
          <a:prstGeom prst="rect">
            <a:avLst/>
          </a:prstGeom>
        </p:spPr>
      </p:pic>
      <p:pic>
        <p:nvPicPr>
          <p:cNvPr id="4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98" y="5073884"/>
            <a:ext cx="10296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98" y="2151341"/>
            <a:ext cx="1029600" cy="687600"/>
          </a:xfrm>
          <a:prstGeom prst="rect">
            <a:avLst/>
          </a:prstGeom>
          <a:noFill/>
        </p:spPr>
      </p:pic>
      <p:pic>
        <p:nvPicPr>
          <p:cNvPr id="48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17" y="6190421"/>
            <a:ext cx="1029600" cy="687600"/>
          </a:xfrm>
          <a:prstGeom prst="rect">
            <a:avLst/>
          </a:prstGeom>
          <a:noFill/>
        </p:spPr>
      </p:pic>
      <p:pic>
        <p:nvPicPr>
          <p:cNvPr id="49" name="Grafik 2" descr="image00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99" y="6092563"/>
            <a:ext cx="1029600" cy="6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hteck 50"/>
          <p:cNvSpPr/>
          <p:nvPr/>
        </p:nvSpPr>
        <p:spPr>
          <a:xfrm>
            <a:off x="10696594" y="5073884"/>
            <a:ext cx="2288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Katharina Spannhake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+49-228-95997-17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katharina.spannhake@kowi.de</a:t>
            </a:r>
          </a:p>
        </p:txBody>
      </p:sp>
      <p:pic>
        <p:nvPicPr>
          <p:cNvPr id="52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380" y="5073884"/>
            <a:ext cx="1029600" cy="687600"/>
          </a:xfrm>
          <a:prstGeom prst="rect">
            <a:avLst/>
          </a:prstGeom>
          <a:noFill/>
        </p:spPr>
      </p:pic>
      <p:sp>
        <p:nvSpPr>
          <p:cNvPr id="53" name="Rechteck 52"/>
          <p:cNvSpPr/>
          <p:nvPr/>
        </p:nvSpPr>
        <p:spPr>
          <a:xfrm>
            <a:off x="2316474" y="6190421"/>
            <a:ext cx="190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Martin </a:t>
            </a:r>
            <a:r>
              <a:rPr lang="de-DE" sz="11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Winger</a:t>
            </a:r>
            <a:endParaRPr lang="de-DE" sz="11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ERC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+32-2-54802-21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martin.winger@kowi.de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16"/>
          </p:nvPr>
        </p:nvSpPr>
        <p:spPr>
          <a:xfrm>
            <a:off x="946984" y="1417438"/>
            <a:ext cx="2806968" cy="38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rgbClr val="F69F19"/>
                </a:solidFill>
                <a:ea typeface="Verdana" pitchFamily="34" charset="0"/>
                <a:cs typeface="Verdana" pitchFamily="34" charset="0"/>
              </a:rPr>
              <a:t>Coordination</a:t>
            </a:r>
            <a:endParaRPr lang="de-DE" dirty="0">
              <a:solidFill>
                <a:srgbClr val="F69F1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0696594" y="3997433"/>
            <a:ext cx="190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Dunja Hofmann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+49-228-95997-26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dunja.hofmann@kowi.de</a:t>
            </a:r>
          </a:p>
        </p:txBody>
      </p:sp>
      <p:sp>
        <p:nvSpPr>
          <p:cNvPr id="26" name="Rechteck 25"/>
          <p:cNvSpPr/>
          <p:nvPr/>
        </p:nvSpPr>
        <p:spPr>
          <a:xfrm>
            <a:off x="6574356" y="5073884"/>
            <a:ext cx="2063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Byron Schirbock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+49-228-95997-27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byron.schirbock@kowi.de</a:t>
            </a: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99" y="5073884"/>
            <a:ext cx="1029600" cy="686399"/>
          </a:xfrm>
          <a:prstGeom prst="rect">
            <a:avLst/>
          </a:prstGeom>
          <a:noFill/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109" y="4054004"/>
            <a:ext cx="902130" cy="6876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574356" y="3997433"/>
            <a:ext cx="350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 Henkel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</a:t>
            </a:r>
            <a:endParaRPr lang="de-DE" sz="11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+49-228-95997-21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sarah.henkel@kowi.de</a:t>
            </a:r>
          </a:p>
        </p:txBody>
      </p:sp>
      <p:sp>
        <p:nvSpPr>
          <p:cNvPr id="30" name="Foliennummernplatzhalter 2"/>
          <p:cNvSpPr>
            <a:spLocks noGrp="1"/>
          </p:cNvSpPr>
          <p:nvPr>
            <p:ph type="sldNum" sz="quarter" idx="17"/>
          </p:nvPr>
        </p:nvSpPr>
        <p:spPr>
          <a:xfrm>
            <a:off x="9686925" y="7173913"/>
            <a:ext cx="3086100" cy="412750"/>
          </a:xfrm>
        </p:spPr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C25D9A1-20FA-4E95-9E5E-732278FFED50}"/>
              </a:ext>
            </a:extLst>
          </p:cNvPr>
          <p:cNvSpPr/>
          <p:nvPr/>
        </p:nvSpPr>
        <p:spPr>
          <a:xfrm>
            <a:off x="2376284" y="4035709"/>
            <a:ext cx="2091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Laura Willems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+49-228-95997-23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laura.willems@kowi.de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5C0DB66-01E8-4905-BA68-C9B37648832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46985" y="4030705"/>
            <a:ext cx="1080000" cy="71089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0FF9F14-04D7-402A-99DA-CF6C92960672}"/>
              </a:ext>
            </a:extLst>
          </p:cNvPr>
          <p:cNvSpPr/>
          <p:nvPr/>
        </p:nvSpPr>
        <p:spPr>
          <a:xfrm>
            <a:off x="903868" y="3724605"/>
            <a:ext cx="1323975" cy="2367958"/>
          </a:xfrm>
          <a:prstGeom prst="ellipse">
            <a:avLst/>
          </a:prstGeom>
          <a:noFill/>
          <a:ln w="12700">
            <a:solidFill>
              <a:srgbClr val="30ABB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7915640" cy="662400"/>
          </a:xfrm>
        </p:spPr>
        <p:txBody>
          <a:bodyPr/>
          <a:lstStyle/>
          <a:p>
            <a:r>
              <a:rPr lang="de-DE" dirty="0"/>
              <a:t>Research in Europe – A </a:t>
            </a:r>
            <a:r>
              <a:rPr lang="de-DE" dirty="0" err="1"/>
              <a:t>success</a:t>
            </a:r>
            <a:r>
              <a:rPr lang="de-DE" dirty="0"/>
              <a:t> story </a:t>
            </a:r>
            <a:r>
              <a:rPr lang="de-DE" dirty="0" err="1"/>
              <a:t>since</a:t>
            </a:r>
            <a:r>
              <a:rPr lang="de-DE" dirty="0"/>
              <a:t> 2002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50070" y="1687592"/>
            <a:ext cx="29455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2002, 2005 &amp; 2016 Berlin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2002 &amp; 2011 Mainz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2002 &amp; 2013 Tübingen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2002 &amp; 2018 Bochum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2003 Kassel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2003 Jülich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2003 &amp; 2006 Dresden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2004, 2008 &amp; 2012 München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2004 Marburg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2004, 2014 &amp; 2023 Bremen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2005 Erfurt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2005 Dortmund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2006 Karlsruhe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2006 &amp; 2016 Hamburg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2006 Bamberg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2007 Gießen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2007 &amp; 2018 Jena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2007 Braunschweig</a:t>
            </a:r>
            <a:endParaRPr lang="de-DE" sz="1100" dirty="0">
              <a:solidFill>
                <a:srgbClr val="292929"/>
              </a:solidFill>
              <a:latin typeface="Verdana"/>
            </a:endParaRPr>
          </a:p>
          <a:p>
            <a:pPr defTabSz="914400"/>
            <a:endParaRPr lang="de-DE" sz="1100" dirty="0">
              <a:solidFill>
                <a:srgbClr val="292929"/>
              </a:solidFill>
              <a:latin typeface="Verdan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20775" y="1687592"/>
            <a:ext cx="2627642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2007 Köln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2008 Kiel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2009 &amp; 2015 Leipzig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2009 Heidelberg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2010 Duisburg-Essen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2010 Erlangen-Nürnberg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2011 Hannover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2012 &amp; 2017 Magdeburg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2014 Weimar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2015 Göttingen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2017 Mannheim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2019 Bayreuth</a:t>
            </a:r>
          </a:p>
          <a:p>
            <a:pPr defTabSz="914400"/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2019 Stuttgart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2021 München (</a:t>
            </a:r>
            <a:r>
              <a:rPr lang="de-DE" sz="170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virtually</a:t>
            </a:r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)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2021 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Karlsruhe</a:t>
            </a:r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 (</a:t>
            </a:r>
            <a:r>
              <a:rPr lang="de-DE" sz="170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virtually</a:t>
            </a:r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)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2022 Potsdam (</a:t>
            </a:r>
            <a:r>
              <a:rPr lang="de-DE" sz="170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virtually</a:t>
            </a:r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)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2022 Siegen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2023 Göttingen</a:t>
            </a:r>
          </a:p>
          <a:p>
            <a:pPr defTabSz="914400"/>
            <a:r>
              <a:rPr lang="de-DE" sz="1700" dirty="0">
                <a:solidFill>
                  <a:srgbClr val="4D4D4D"/>
                </a:solidFill>
                <a:latin typeface="Fira Sans Book" panose="020B0503050000020004" pitchFamily="34" charset="0"/>
              </a:rPr>
              <a:t>2024 Eberswalde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08" y="1335775"/>
            <a:ext cx="4300668" cy="583813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753413" y="443518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8174075" y="2979150"/>
            <a:ext cx="216000" cy="216000"/>
          </a:xfrm>
          <a:prstGeom prst="star5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2626B79-D4CC-44A0-8B8F-FFDD99683FB4}"/>
              </a:ext>
            </a:extLst>
          </p:cNvPr>
          <p:cNvSpPr/>
          <p:nvPr/>
        </p:nvSpPr>
        <p:spPr>
          <a:xfrm>
            <a:off x="6150620" y="271885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1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85012" y="1191622"/>
            <a:ext cx="8265694" cy="5734963"/>
          </a:xfrm>
        </p:spPr>
        <p:txBody>
          <a:bodyPr/>
          <a:lstStyle/>
          <a:p>
            <a:endParaRPr lang="en-US" dirty="0"/>
          </a:p>
          <a:p>
            <a:r>
              <a:rPr lang="en-US" sz="2200" dirty="0" err="1"/>
              <a:t>KoWi</a:t>
            </a:r>
            <a:r>
              <a:rPr lang="en-US" sz="2200" dirty="0"/>
              <a:t> = “European Liaison Office of the German Research </a:t>
            </a:r>
            <a:r>
              <a:rPr lang="en-US" sz="2200" dirty="0" err="1"/>
              <a:t>Organisations</a:t>
            </a:r>
            <a:r>
              <a:rPr lang="en-US" sz="2200" dirty="0"/>
              <a:t>”  with two Offices (Bonn &amp; Brussels)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Joint service platform of all German research </a:t>
            </a:r>
            <a:r>
              <a:rPr lang="en-US" sz="2200" dirty="0" err="1"/>
              <a:t>organisations</a:t>
            </a:r>
            <a:r>
              <a:rPr lang="en-US" sz="2200" dirty="0"/>
              <a:t> &amp; universities/universities of applied sciences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Mandate: </a:t>
            </a:r>
            <a:r>
              <a:rPr lang="en-US" sz="2200" b="1" dirty="0"/>
              <a:t>information, advise and training </a:t>
            </a:r>
            <a:r>
              <a:rPr lang="en-US" sz="2200" dirty="0"/>
              <a:t>on EU research funding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work together with the members of our association to create </a:t>
            </a:r>
            <a:r>
              <a:rPr lang="en-US" sz="2200" b="1" dirty="0"/>
              <a:t>linkages between national and EU funding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03B3EC-583F-4C4C-AE28-F03C12189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6" y="2065987"/>
            <a:ext cx="4895363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sz="2200" dirty="0"/>
          </a:p>
          <a:p>
            <a:r>
              <a:rPr lang="en-GB" sz="2200" dirty="0"/>
              <a:t>Inform you about research funding opportunities at national and EU level</a:t>
            </a:r>
          </a:p>
          <a:p>
            <a:endParaRPr lang="en-GB" sz="2200" dirty="0"/>
          </a:p>
          <a:p>
            <a:r>
              <a:rPr lang="en-GB" sz="2200" dirty="0"/>
              <a:t>Provide you with insights on the variety of possibilities for early career researchers</a:t>
            </a:r>
          </a:p>
          <a:p>
            <a:endParaRPr lang="en-GB" sz="2200" dirty="0"/>
          </a:p>
          <a:p>
            <a:r>
              <a:rPr lang="en-GB" sz="2200" dirty="0"/>
              <a:t>Present an overview on the research funding organisations</a:t>
            </a:r>
          </a:p>
          <a:p>
            <a:endParaRPr lang="en-GB" sz="2200" dirty="0"/>
          </a:p>
          <a:p>
            <a:r>
              <a:rPr lang="en-GB" sz="2200" dirty="0"/>
              <a:t>Provide orientation on whom to contact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n-US" sz="2800"/>
              <a:t>“</a:t>
            </a:r>
            <a:r>
              <a:rPr lang="de-DE"/>
              <a:t>Research </a:t>
            </a:r>
            <a:r>
              <a:rPr lang="de-DE" dirty="0"/>
              <a:t>in Europe“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313" y="2490301"/>
            <a:ext cx="957074" cy="9570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8" y="1384738"/>
            <a:ext cx="954026" cy="9570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67" y="3544473"/>
            <a:ext cx="957074" cy="9540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35" y="4589516"/>
            <a:ext cx="954026" cy="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Today’s agenda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D6202A-A317-449A-BD86-F029172BA31E}"/>
              </a:ext>
            </a:extLst>
          </p:cNvPr>
          <p:cNvSpPr/>
          <p:nvPr/>
        </p:nvSpPr>
        <p:spPr>
          <a:xfrm>
            <a:off x="10829925" y="924047"/>
            <a:ext cx="2771775" cy="2284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4458BFC-9484-4F55-800C-C80E5A3513F4}"/>
              </a:ext>
            </a:extLst>
          </p:cNvPr>
          <p:cNvSpPr/>
          <p:nvPr/>
        </p:nvSpPr>
        <p:spPr>
          <a:xfrm>
            <a:off x="30689" y="924047"/>
            <a:ext cx="3578807" cy="2094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69455"/>
          <a:stretch/>
        </p:blipFill>
        <p:spPr>
          <a:xfrm>
            <a:off x="617371" y="3942080"/>
            <a:ext cx="7878711" cy="317166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302000" y="924047"/>
            <a:ext cx="2367280" cy="4170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4720" b="32544"/>
          <a:stretch/>
        </p:blipFill>
        <p:spPr>
          <a:xfrm>
            <a:off x="5557528" y="261647"/>
            <a:ext cx="7215497" cy="34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1152395" y="1191622"/>
            <a:ext cx="12365605" cy="5982291"/>
          </a:xfrm>
        </p:spPr>
        <p:txBody>
          <a:bodyPr/>
          <a:lstStyle/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Presentations</a:t>
            </a:r>
            <a:r>
              <a:rPr lang="de-DE" dirty="0"/>
              <a:t> online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288727" y="1425315"/>
            <a:ext cx="11380897" cy="71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https://www.kowi.de/en/kowi/services/training-events/research-in-europe/research-in-europe.aspx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953316-EE41-4BC6-B0A2-2631227DC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31" r="1443" b="33004"/>
          <a:stretch/>
        </p:blipFill>
        <p:spPr>
          <a:xfrm>
            <a:off x="0" y="2375229"/>
            <a:ext cx="13518000" cy="38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6807232" cy="662400"/>
          </a:xfrm>
        </p:spPr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national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21" y="5126367"/>
            <a:ext cx="2200847" cy="46333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809110" y="4088142"/>
            <a:ext cx="2236573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7BD3CAF-922D-4E1F-87FA-1AF12DFB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407" r="5107" b="6445"/>
          <a:stretch/>
        </p:blipFill>
        <p:spPr>
          <a:xfrm>
            <a:off x="3892542" y="3527400"/>
            <a:ext cx="3524649" cy="12172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7C2AEDE-0DD4-4DC0-8437-0F2208579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58" y="4399802"/>
            <a:ext cx="3552825" cy="128587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C55BE56-84ED-4B17-B87C-93FFFBED9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41" y="3328071"/>
            <a:ext cx="1789718" cy="12172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6E1C203-361A-4D65-ADC6-AADECB22F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29" y="2501545"/>
            <a:ext cx="4082552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9E04D8-6F3E-4494-9C76-6592ECBDD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576" y="2358019"/>
            <a:ext cx="2369820" cy="10469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931377-22AE-49BA-A187-A52E63100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7396" y="5358035"/>
            <a:ext cx="17235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85011" y="1191622"/>
            <a:ext cx="9836675" cy="5734963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Financial support:</a:t>
            </a:r>
          </a:p>
          <a:p>
            <a:r>
              <a:rPr lang="en-US" sz="2200" b="1" dirty="0">
                <a:solidFill>
                  <a:srgbClr val="F69F19"/>
                </a:solidFill>
              </a:rPr>
              <a:t>Horizon Europe </a:t>
            </a:r>
            <a:r>
              <a:rPr lang="en-US" sz="2200" dirty="0"/>
              <a:t>= the current EU Framework </a:t>
            </a:r>
            <a:r>
              <a:rPr lang="en-US" sz="2200" dirty="0" err="1"/>
              <a:t>Programme</a:t>
            </a:r>
            <a:r>
              <a:rPr lang="en-US" sz="2200" dirty="0"/>
              <a:t> for        Research and Innovation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One of the largest public research funding </a:t>
            </a:r>
            <a:r>
              <a:rPr lang="en-US" sz="2200" dirty="0" err="1"/>
              <a:t>programmes</a:t>
            </a:r>
            <a:r>
              <a:rPr lang="en-US" sz="2200" dirty="0"/>
              <a:t> worldwide   (€95.5 billion for 2021-2027)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7F04332C-6DBA-40E7-BC0A-D16336A77AF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8615728" cy="6624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European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57" y="1860057"/>
            <a:ext cx="2778035" cy="27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… but not only financial support: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EU policies aim to improve your research conditions:</a:t>
            </a:r>
          </a:p>
          <a:p>
            <a:pPr marL="720000"/>
            <a:r>
              <a:rPr lang="en-US" sz="2200" dirty="0"/>
              <a:t>support mobility and future networks</a:t>
            </a:r>
          </a:p>
          <a:p>
            <a:pPr marL="720000"/>
            <a:r>
              <a:rPr lang="en-US" sz="2200" dirty="0"/>
              <a:t>employment instead of stipends</a:t>
            </a:r>
          </a:p>
          <a:p>
            <a:pPr marL="720000"/>
            <a:r>
              <a:rPr lang="en-US" sz="2200" dirty="0"/>
              <a:t>worldwide collaboration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858615" cy="6624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European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40" y="1732547"/>
            <a:ext cx="2739185" cy="2746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62" y="4349390"/>
            <a:ext cx="2431878" cy="24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9680"/>
      </p:ext>
    </p:extLst>
  </p:cSld>
  <p:clrMapOvr>
    <a:masterClrMapping/>
  </p:clrMapOvr>
</p:sld>
</file>

<file path=ppt/theme/theme1.xml><?xml version="1.0" encoding="utf-8"?>
<a:theme xmlns:a="http://schemas.openxmlformats.org/drawingml/2006/main" name="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_Masterlayout_Standard.potx" id="{F678B9BE-8F71-4D40-8818-CD41C86DC31B}" vid="{89284BFD-10E9-4AF0-A5CC-031157C6A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KoWi_Masterlayout_Standard</Template>
  <TotalTime>0</TotalTime>
  <Words>571</Words>
  <Application>Microsoft Office PowerPoint</Application>
  <PresentationFormat>Benutzerdefiniert</PresentationFormat>
  <Paragraphs>163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Fira Sans Book</vt:lpstr>
      <vt:lpstr>Fira Sans Medium</vt:lpstr>
      <vt:lpstr>Fira Sans SemiBold</vt:lpstr>
      <vt:lpstr>Verdana</vt:lpstr>
      <vt:lpstr>Wingdings</vt:lpstr>
      <vt:lpstr>Kooperationsstelle-Masterlayout-2010-dunkleres-grau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2021-03-08T08:06:15Z</dcterms:created>
  <dcterms:modified xsi:type="dcterms:W3CDTF">2024-04-17T14:50:53Z</dcterms:modified>
</cp:coreProperties>
</file>