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1"/>
  </p:notesMasterIdLst>
  <p:handoutMasterIdLst>
    <p:handoutMasterId r:id="rId12"/>
  </p:handoutMasterIdLst>
  <p:sldIdLst>
    <p:sldId id="428" r:id="rId5"/>
    <p:sldId id="449" r:id="rId6"/>
    <p:sldId id="444" r:id="rId7"/>
    <p:sldId id="429" r:id="rId8"/>
    <p:sldId id="450" r:id="rId9"/>
    <p:sldId id="45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3D"/>
    <a:srgbClr val="CF5493"/>
    <a:srgbClr val="E8E83A"/>
    <a:srgbClr val="74B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3979" autoAdjust="0"/>
  </p:normalViewPr>
  <p:slideViewPr>
    <p:cSldViewPr snapToGrid="0">
      <p:cViewPr varScale="1">
        <p:scale>
          <a:sx n="104" d="100"/>
          <a:sy n="104" d="100"/>
        </p:scale>
        <p:origin x="330" y="114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800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A0C9-EE51-4DC9-95EE-2E20892BD2BF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82DC8-9E79-4EEF-AB64-BDBF81A34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13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" y="0"/>
            <a:ext cx="12191999" cy="6857999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0373" y="914400"/>
            <a:ext cx="6297809" cy="2701846"/>
          </a:xfrm>
          <a:prstGeom prst="rect">
            <a:avLst/>
          </a:prstGeom>
          <a:noFill/>
        </p:spPr>
        <p:txBody>
          <a:bodyPr anchor="b"/>
          <a:lstStyle>
            <a:lvl1pPr>
              <a:defRPr sz="4000" b="0" baseline="0">
                <a:solidFill>
                  <a:schemeClr val="tx1"/>
                </a:solidFill>
                <a:latin typeface="Source Serif Pro" panose="02040603050405020204" pitchFamily="18" charset="0"/>
                <a:ea typeface="Source Serif Pro" panose="02040603050405020204" pitchFamily="18" charset="0"/>
                <a:cs typeface="Calibri Light" panose="020F0302020204030204" pitchFamily="34" charset="0"/>
              </a:defRPr>
            </a:lvl1pPr>
          </a:lstStyle>
          <a:p>
            <a:r>
              <a:rPr lang="de-DE" dirty="0" smtClean="0"/>
              <a:t>Überschrift</a:t>
            </a:r>
            <a:endParaRPr lang="en-US" dirty="0"/>
          </a:p>
        </p:txBody>
      </p:sp>
      <p:sp>
        <p:nvSpPr>
          <p:cNvPr id="6" name="Rechteck 5"/>
          <p:cNvSpPr/>
          <p:nvPr userDrawn="1"/>
        </p:nvSpPr>
        <p:spPr>
          <a:xfrm>
            <a:off x="5915134" y="3649526"/>
            <a:ext cx="725939" cy="5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99" y="5555449"/>
            <a:ext cx="2467058" cy="962191"/>
          </a:xfrm>
          <a:prstGeom prst="rect">
            <a:avLst/>
          </a:prstGeom>
        </p:spPr>
      </p:pic>
      <p:sp>
        <p:nvSpPr>
          <p:cNvPr id="10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5474" y="1257425"/>
            <a:ext cx="5400000" cy="5400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3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chemeClr val="tx1"/>
                </a:solidFill>
                <a:latin typeface="+mj-lt"/>
              </a:rPr>
              <a:t>Hochschule für nachhaltige Entwicklung Eberswalde (HNEE) </a:t>
            </a:r>
            <a:endParaRPr lang="de-DE" sz="1000" b="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9316" y="648648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solidFill>
                <a:srgbClr val="004D3D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56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Medium durch Klicken hinzufügen 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05" y="999068"/>
            <a:ext cx="1012580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Inhalte hier einfügen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Inhalte hier einfügen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Medium durch Klicken hinzufügen  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Medium durch Klicken hinzufügen 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204" y="999068"/>
            <a:ext cx="974154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Inhalte hier einfügen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Inhalte hier einfügen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Inhalte hier einfügen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8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955743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4487" y="2269840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Inhalten hinzufügen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Inhalte hinzufügen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7106" y="999068"/>
            <a:ext cx="5482312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4400" y="1011607"/>
            <a:ext cx="4837176" cy="4837176"/>
          </a:xfrm>
          <a:prstGeom prst="rect">
            <a:avLst/>
          </a:prstGeom>
          <a:solidFill>
            <a:srgbClr val="004D3D"/>
          </a:solidFill>
        </p:spPr>
        <p:txBody>
          <a:bodyPr/>
          <a:lstStyle>
            <a:lvl1pPr marL="0" indent="0">
              <a:buNone/>
              <a:defRPr sz="180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6316409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/>
              <a:pPr/>
              <a:t>‹Nr.›</a:t>
            </a:fld>
            <a:endParaRPr lang="en-US" sz="1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9125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Schlussfolie</a:t>
            </a:r>
            <a:endParaRPr lang="en-US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chemeClr val="tx1"/>
                </a:solidFill>
                <a:latin typeface="+mj-lt"/>
              </a:rPr>
              <a:t>Hochschule für nachhaltige Entwicklung Eberswalde (HNEE) </a:t>
            </a:r>
            <a:endParaRPr lang="de-DE" sz="1000" b="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9316" y="648648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solidFill>
                <a:srgbClr val="004D3D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8285625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Nach Möglichkeit bitte kein „Danke für Ihre Aufmerksamkeit!“. Verwenden Sie stattdessen ein inspirierendes Zitat, Foto, eine konkrete Fragestellung, eine Aufforderung oder einen zum Thema passenden interessanten Fakt. </a:t>
            </a:r>
          </a:p>
        </p:txBody>
      </p:sp>
    </p:spTree>
    <p:extLst>
      <p:ext uri="{BB962C8B-B14F-4D97-AF65-F5344CB8AC3E}">
        <p14:creationId xmlns:p14="http://schemas.microsoft.com/office/powerpoint/2010/main" val="1363081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3815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Titeltext steht hier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9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882624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2689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Titeltext steht hier</a:t>
            </a:r>
            <a:endParaRPr lang="en-US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1067960" y="1821827"/>
            <a:ext cx="725939" cy="6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628071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en-US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19469" y="1910351"/>
            <a:ext cx="4320000" cy="43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8701" y="2285999"/>
            <a:ext cx="6280712" cy="38284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1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87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8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7558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4829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2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0000" y="2200676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454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Titeltext steht hier</a:t>
            </a:r>
            <a:endParaRPr lang="en-US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476907" y="3999042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435977" y="1288061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8896946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 smtClean="0"/>
              <a:t>Diagramm durch Klicken auf Symbol hinzufügen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3587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3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6" pos="63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9709" y="999068"/>
            <a:ext cx="969329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922608"/>
            <a:ext cx="7810500" cy="21980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 txBox="1">
            <a:spLocks/>
          </p:cNvSpPr>
          <p:nvPr userDrawn="1"/>
        </p:nvSpPr>
        <p:spPr>
          <a:xfrm>
            <a:off x="914400" y="2274797"/>
            <a:ext cx="590310" cy="534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004D3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33153" y="5234007"/>
            <a:ext cx="7806047" cy="21124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 smtClean="0"/>
              <a:t>Vorname Nachname, Funktion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69347" y="412875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1635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94709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Hochschule für nachhaltige Entwicklung Eberswalde (HNEE) </a:t>
            </a:r>
            <a:endParaRPr lang="de-DE" sz="1000" b="0" dirty="0">
              <a:solidFill>
                <a:srgbClr val="004D3D"/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09" y="146111"/>
            <a:ext cx="482303" cy="467348"/>
          </a:xfrm>
          <a:prstGeom prst="rect">
            <a:avLst/>
          </a:prstGeom>
        </p:spPr>
      </p:pic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lvl1pPr algn="ctr">
              <a:defRPr sz="900" b="0">
                <a:solidFill>
                  <a:schemeClr val="tx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4" name="Gerade Verbindung 17"/>
          <p:cNvCxnSpPr/>
          <p:nvPr userDrawn="1"/>
        </p:nvCxnSpPr>
        <p:spPr>
          <a:xfrm>
            <a:off x="1035046" y="6693468"/>
            <a:ext cx="362969" cy="0"/>
          </a:xfrm>
          <a:prstGeom prst="line">
            <a:avLst/>
          </a:prstGeom>
          <a:ln w="19050">
            <a:solidFill>
              <a:srgbClr val="004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85" r:id="rId2"/>
    <p:sldLayoutId id="2147483674" r:id="rId3"/>
    <p:sldLayoutId id="2147483673" r:id="rId4"/>
    <p:sldLayoutId id="2147483687" r:id="rId5"/>
    <p:sldLayoutId id="2147483688" r:id="rId6"/>
    <p:sldLayoutId id="2147483678" r:id="rId7"/>
    <p:sldLayoutId id="2147483686" r:id="rId8"/>
    <p:sldLayoutId id="2147483660" r:id="rId9"/>
    <p:sldLayoutId id="2147483675" r:id="rId10"/>
    <p:sldLayoutId id="2147483679" r:id="rId11"/>
    <p:sldLayoutId id="2147483680" r:id="rId12"/>
    <p:sldLayoutId id="2147483681" r:id="rId13"/>
    <p:sldLayoutId id="2147483684" r:id="rId14"/>
    <p:sldLayoutId id="2147483689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>
          <p15:clr>
            <a:srgbClr val="F26B43"/>
          </p15:clr>
        </p15:guide>
        <p15:guide id="18" orient="horz" pos="3672">
          <p15:clr>
            <a:srgbClr val="F26B43"/>
          </p15:clr>
        </p15:guide>
        <p15:guide id="19" pos="3984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Welcome </a:t>
            </a:r>
            <a:r>
              <a:rPr lang="de-DE" dirty="0" err="1" smtClean="0"/>
              <a:t>to</a:t>
            </a:r>
            <a:r>
              <a:rPr lang="de-DE" dirty="0" smtClean="0"/>
              <a:t> Research in Europe!</a:t>
            </a:r>
            <a:endParaRPr lang="de-DE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3" r="41303"/>
          <a:stretch>
            <a:fillRect/>
          </a:stretch>
        </p:blipFill>
        <p:spPr>
          <a:xfrm>
            <a:off x="184150" y="1257300"/>
            <a:ext cx="5399088" cy="5400675"/>
          </a:xfrm>
          <a:solidFill>
            <a:schemeClr val="tx1">
              <a:lumMod val="6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466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Organisational </a:t>
            </a:r>
            <a:r>
              <a:rPr lang="de-DE" dirty="0" err="1" smtClean="0"/>
              <a:t>aspects</a:t>
            </a:r>
            <a:endParaRPr lang="de-DE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>
          <a:xfrm>
            <a:off x="8640763" y="3130550"/>
            <a:ext cx="3098800" cy="3100388"/>
          </a:xfrm>
          <a:solidFill>
            <a:schemeClr val="bg1">
              <a:alpha val="91000"/>
            </a:schemeClr>
          </a:solidFill>
        </p:spPr>
      </p:pic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1028701" y="2285999"/>
            <a:ext cx="6471226" cy="382847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de-DE" sz="2400" dirty="0" smtClean="0"/>
              <a:t>Coffee 11:00 </a:t>
            </a:r>
            <a:r>
              <a:rPr lang="de-DE" sz="2400" dirty="0" err="1" smtClean="0"/>
              <a:t>to</a:t>
            </a:r>
            <a:r>
              <a:rPr lang="de-DE" sz="2400" dirty="0" smtClean="0"/>
              <a:t> 11:20</a:t>
            </a:r>
          </a:p>
          <a:p>
            <a:pPr marL="457200" indent="-457200">
              <a:buFontTx/>
              <a:buChar char="-"/>
            </a:pPr>
            <a:r>
              <a:rPr lang="de-DE" sz="2400" dirty="0" smtClean="0"/>
              <a:t>Lunch 12:40 </a:t>
            </a:r>
            <a:r>
              <a:rPr lang="de-DE" sz="2400" dirty="0" err="1" smtClean="0"/>
              <a:t>to</a:t>
            </a:r>
            <a:r>
              <a:rPr lang="de-DE" sz="2400" dirty="0" smtClean="0"/>
              <a:t> 13:30 (cash </a:t>
            </a:r>
            <a:r>
              <a:rPr lang="de-DE" sz="2400" dirty="0" err="1" smtClean="0"/>
              <a:t>payment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…)</a:t>
            </a:r>
          </a:p>
          <a:p>
            <a:pPr marL="457200" indent="-457200">
              <a:buFontTx/>
              <a:buChar char="-"/>
            </a:pPr>
            <a:r>
              <a:rPr lang="de-DE" sz="2400" dirty="0" smtClean="0"/>
              <a:t>Info </a:t>
            </a:r>
            <a:r>
              <a:rPr lang="de-DE" sz="2400" dirty="0" err="1" smtClean="0"/>
              <a:t>tables</a:t>
            </a:r>
            <a:r>
              <a:rPr lang="de-DE" sz="2400" dirty="0" smtClean="0"/>
              <a:t> </a:t>
            </a:r>
            <a:r>
              <a:rPr lang="de-DE" sz="2400" dirty="0" err="1" smtClean="0"/>
              <a:t>accessible</a:t>
            </a:r>
            <a:r>
              <a:rPr lang="de-DE" sz="2400" dirty="0" smtClean="0"/>
              <a:t> </a:t>
            </a:r>
            <a:r>
              <a:rPr lang="de-DE" sz="2400" dirty="0" err="1" smtClean="0"/>
              <a:t>throughout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event</a:t>
            </a:r>
            <a:r>
              <a:rPr lang="de-DE" sz="2400" dirty="0" smtClean="0"/>
              <a:t>, </a:t>
            </a:r>
            <a:r>
              <a:rPr lang="de-DE" sz="2400" dirty="0" err="1" smtClean="0"/>
              <a:t>except</a:t>
            </a:r>
            <a:r>
              <a:rPr lang="de-DE" sz="2400" dirty="0" smtClean="0"/>
              <a:t> lunch break</a:t>
            </a:r>
          </a:p>
          <a:p>
            <a:pPr marL="457200" indent="-457200">
              <a:buFontTx/>
              <a:buChar char="-"/>
            </a:pPr>
            <a:r>
              <a:rPr lang="de-DE" sz="2400" dirty="0" smtClean="0"/>
              <a:t>Shuttle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train</a:t>
            </a:r>
            <a:r>
              <a:rPr lang="de-DE" sz="2400" dirty="0" smtClean="0"/>
              <a:t> </a:t>
            </a:r>
            <a:r>
              <a:rPr lang="de-DE" sz="2400" dirty="0" err="1" smtClean="0"/>
              <a:t>station</a:t>
            </a:r>
            <a:r>
              <a:rPr lang="de-DE" sz="2400" dirty="0" smtClean="0"/>
              <a:t>: at 16:35; for registered </a:t>
            </a:r>
            <a:r>
              <a:rPr lang="de-DE" sz="2400" dirty="0" err="1" smtClean="0"/>
              <a:t>persons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endParaRPr lang="de-DE" sz="2400" dirty="0" smtClean="0"/>
          </a:p>
          <a:p>
            <a:pPr marL="457200" indent="-457200">
              <a:buFontTx/>
              <a:buChar char="-"/>
            </a:pPr>
            <a:endParaRPr lang="de-DE" sz="2400" dirty="0" smtClean="0"/>
          </a:p>
          <a:p>
            <a:r>
              <a:rPr lang="de-DE" b="1" dirty="0" smtClean="0"/>
              <a:t>…. </a:t>
            </a:r>
            <a:r>
              <a:rPr lang="de-DE" b="1" dirty="0" err="1" smtClean="0"/>
              <a:t>Enjoy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event</a:t>
            </a:r>
            <a:r>
              <a:rPr lang="de-DE" b="1" dirty="0" smtClean="0"/>
              <a:t>!!</a:t>
            </a:r>
            <a:endParaRPr lang="de-DE" b="1" dirty="0" smtClean="0"/>
          </a:p>
          <a:p>
            <a:pPr marL="457200" indent="-457200">
              <a:buFontTx/>
              <a:buChar char="-"/>
            </a:pPr>
            <a:endParaRPr lang="de-DE" dirty="0"/>
          </a:p>
          <a:p>
            <a:endParaRPr lang="de-DE" dirty="0" smtClean="0"/>
          </a:p>
          <a:p>
            <a:pPr marL="457200" indent="-45720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2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19" y="99776"/>
            <a:ext cx="11212945" cy="1858389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Greetings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941616" y="3067459"/>
            <a:ext cx="3445657" cy="645284"/>
          </a:xfrm>
        </p:spPr>
        <p:txBody>
          <a:bodyPr/>
          <a:lstStyle/>
          <a:p>
            <a:pPr marL="0" indent="0"/>
            <a:r>
              <a:rPr lang="de-DE" b="1" dirty="0" smtClean="0"/>
              <a:t>Prof. Dr. Mattias Barth</a:t>
            </a:r>
          </a:p>
          <a:p>
            <a:pPr marL="0" indent="0"/>
            <a:endParaRPr lang="de-DE" dirty="0" smtClean="0"/>
          </a:p>
          <a:p>
            <a:pPr marL="0" indent="0"/>
            <a:r>
              <a:rPr lang="de-DE" dirty="0" err="1" smtClean="0"/>
              <a:t>President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HNEE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>
          <a:xfrm>
            <a:off x="4637175" y="3067459"/>
            <a:ext cx="3116711" cy="645284"/>
          </a:xfrm>
        </p:spPr>
        <p:txBody>
          <a:bodyPr/>
          <a:lstStyle/>
          <a:p>
            <a:pPr marL="0" indent="0"/>
            <a:r>
              <a:rPr lang="de-DE" b="1" dirty="0" smtClean="0"/>
              <a:t>Dominik </a:t>
            </a:r>
            <a:r>
              <a:rPr lang="de-DE" b="1" dirty="0" err="1" smtClean="0"/>
              <a:t>MaaS</a:t>
            </a:r>
            <a:endParaRPr lang="de-DE" b="1" dirty="0"/>
          </a:p>
          <a:p>
            <a:pPr marL="0" indent="0"/>
            <a:endParaRPr lang="de-DE" b="1" dirty="0" smtClean="0"/>
          </a:p>
          <a:p>
            <a:pPr marL="0" indent="0"/>
            <a:r>
              <a:rPr lang="de-DE" dirty="0" err="1" smtClean="0"/>
              <a:t>KoWi</a:t>
            </a:r>
            <a:r>
              <a:rPr lang="de-DE" dirty="0" smtClean="0"/>
              <a:t> – Liaison Office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smtClean="0"/>
              <a:t>German Research </a:t>
            </a:r>
            <a:r>
              <a:rPr lang="de-DE" dirty="0" err="1" smtClean="0"/>
              <a:t>O</a:t>
            </a:r>
            <a:r>
              <a:rPr lang="de-DE" dirty="0" err="1" smtClean="0"/>
              <a:t>rganisations</a:t>
            </a:r>
            <a:endParaRPr lang="de-DE" dirty="0" smtClean="0"/>
          </a:p>
          <a:p>
            <a:pPr marL="0" indent="0"/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788" y="3076425"/>
            <a:ext cx="3115326" cy="646232"/>
          </a:xfrm>
          <a:prstGeom prst="rect">
            <a:avLst/>
          </a:prstGeom>
        </p:spPr>
      </p:pic>
      <p:sp>
        <p:nvSpPr>
          <p:cNvPr id="8" name="Textplatzhalter 5"/>
          <p:cNvSpPr txBox="1">
            <a:spLocks/>
          </p:cNvSpPr>
          <p:nvPr/>
        </p:nvSpPr>
        <p:spPr>
          <a:xfrm>
            <a:off x="8197836" y="3094897"/>
            <a:ext cx="3116711" cy="64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>
                <a:solidFill>
                  <a:srgbClr val="004D3D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DE" b="1" dirty="0" smtClean="0"/>
              <a:t>Falk-Florian Hoene</a:t>
            </a:r>
          </a:p>
          <a:p>
            <a:pPr marL="0" indent="0"/>
            <a:endParaRPr lang="de-DE" b="1" dirty="0"/>
          </a:p>
          <a:p>
            <a:pPr marL="0" indent="0"/>
            <a:r>
              <a:rPr lang="de-DE" dirty="0" err="1" smtClean="0"/>
              <a:t>Ministry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Science</a:t>
            </a:r>
            <a:r>
              <a:rPr lang="de-DE" dirty="0"/>
              <a:t>, Research and </a:t>
            </a:r>
            <a:r>
              <a:rPr lang="de-DE" dirty="0" smtClean="0"/>
              <a:t>Culture                               Land </a:t>
            </a:r>
            <a:r>
              <a:rPr lang="de-DE" dirty="0"/>
              <a:t>Brandenburg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70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19" y="99776"/>
            <a:ext cx="11212945" cy="1858389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287" y="901842"/>
            <a:ext cx="7810499" cy="2904530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are defining features of „good“ research funding and career support?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00287" y="156106"/>
            <a:ext cx="7810500" cy="645284"/>
          </a:xfrm>
        </p:spPr>
        <p:txBody>
          <a:bodyPr/>
          <a:lstStyle/>
          <a:p>
            <a:r>
              <a:rPr lang="de-DE" dirty="0" smtClean="0"/>
              <a:t>Panel </a:t>
            </a:r>
            <a:r>
              <a:rPr lang="de-DE" dirty="0" err="1" smtClean="0"/>
              <a:t>Discussion</a:t>
            </a:r>
            <a:endParaRPr lang="de-DE" dirty="0"/>
          </a:p>
        </p:txBody>
      </p:sp>
      <p:sp>
        <p:nvSpPr>
          <p:cNvPr id="4" name="Textplatzhalter 4"/>
          <p:cNvSpPr txBox="1">
            <a:spLocks/>
          </p:cNvSpPr>
          <p:nvPr/>
        </p:nvSpPr>
        <p:spPr>
          <a:xfrm>
            <a:off x="1023816" y="2633355"/>
            <a:ext cx="2569130" cy="64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DE" sz="2000" b="1" dirty="0" smtClean="0"/>
              <a:t> Dr. Margret Heinze</a:t>
            </a:r>
          </a:p>
          <a:p>
            <a:pPr marL="0" indent="0">
              <a:buNone/>
            </a:pPr>
            <a:r>
              <a:rPr lang="de-DE" sz="2000" dirty="0" smtClean="0"/>
              <a:t>DFG</a:t>
            </a:r>
          </a:p>
          <a:p>
            <a:pPr marL="0" indent="0">
              <a:buNone/>
            </a:pPr>
            <a:r>
              <a:rPr lang="de-DE" sz="2000" dirty="0" smtClean="0"/>
              <a:t>Support </a:t>
            </a:r>
            <a:r>
              <a:rPr lang="de-DE" sz="2000" dirty="0" err="1" smtClean="0"/>
              <a:t>to</a:t>
            </a:r>
            <a:r>
              <a:rPr lang="de-DE" sz="2000" dirty="0" smtClean="0"/>
              <a:t> Early Career Stages</a:t>
            </a:r>
          </a:p>
        </p:txBody>
      </p:sp>
      <p:sp>
        <p:nvSpPr>
          <p:cNvPr id="5" name="Textplatzhalter 4"/>
          <p:cNvSpPr txBox="1">
            <a:spLocks/>
          </p:cNvSpPr>
          <p:nvPr/>
        </p:nvSpPr>
        <p:spPr>
          <a:xfrm>
            <a:off x="3790107" y="2633355"/>
            <a:ext cx="2569130" cy="64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DE" sz="2000" b="1" dirty="0" smtClean="0"/>
              <a:t> Dominik Maas</a:t>
            </a:r>
          </a:p>
          <a:p>
            <a:pPr marL="0" indent="0">
              <a:buNone/>
            </a:pPr>
            <a:r>
              <a:rPr lang="de-DE" sz="2000" dirty="0" err="1" smtClean="0"/>
              <a:t>KoWi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ERC-</a:t>
            </a:r>
            <a:r>
              <a:rPr lang="de-DE" sz="2000" dirty="0" err="1" smtClean="0"/>
              <a:t>Program</a:t>
            </a:r>
            <a:endParaRPr lang="de-DE" sz="2000" dirty="0" smtClean="0"/>
          </a:p>
        </p:txBody>
      </p:sp>
      <p:sp>
        <p:nvSpPr>
          <p:cNvPr id="6" name="Textplatzhalter 4"/>
          <p:cNvSpPr txBox="1">
            <a:spLocks/>
          </p:cNvSpPr>
          <p:nvPr/>
        </p:nvSpPr>
        <p:spPr>
          <a:xfrm>
            <a:off x="6196185" y="2633355"/>
            <a:ext cx="2569130" cy="64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DE" sz="2000" b="1" dirty="0" smtClean="0"/>
              <a:t> Prof. Dr. Denise M. Matias</a:t>
            </a:r>
          </a:p>
          <a:p>
            <a:pPr marL="0" indent="0">
              <a:buNone/>
            </a:pPr>
            <a:r>
              <a:rPr lang="de-DE" sz="2000" dirty="0" smtClean="0"/>
              <a:t>HNEE</a:t>
            </a:r>
          </a:p>
          <a:p>
            <a:pPr marL="0" indent="0">
              <a:buNone/>
            </a:pPr>
            <a:r>
              <a:rPr lang="de-DE" sz="2000" dirty="0" err="1" smtClean="0"/>
              <a:t>Ecosystem-Based</a:t>
            </a:r>
            <a:r>
              <a:rPr lang="de-DE" sz="2000" dirty="0" smtClean="0"/>
              <a:t> Transformation Management</a:t>
            </a:r>
          </a:p>
        </p:txBody>
      </p:sp>
      <p:sp>
        <p:nvSpPr>
          <p:cNvPr id="7" name="Textplatzhalter 4"/>
          <p:cNvSpPr txBox="1">
            <a:spLocks/>
          </p:cNvSpPr>
          <p:nvPr/>
        </p:nvSpPr>
        <p:spPr>
          <a:xfrm>
            <a:off x="9036360" y="2633355"/>
            <a:ext cx="2569130" cy="64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DE" sz="2000" b="1" dirty="0" smtClean="0"/>
              <a:t> Lia Lang</a:t>
            </a:r>
          </a:p>
          <a:p>
            <a:pPr marL="0" indent="0">
              <a:buNone/>
            </a:pPr>
            <a:r>
              <a:rPr lang="de-DE" sz="2000" dirty="0" smtClean="0"/>
              <a:t>Helmholtz-Gemeinschaft</a:t>
            </a:r>
          </a:p>
          <a:p>
            <a:pPr marL="0" indent="0">
              <a:buNone/>
            </a:pPr>
            <a:r>
              <a:rPr lang="de-DE" sz="2000" dirty="0" smtClean="0"/>
              <a:t>Scientific </a:t>
            </a:r>
            <a:r>
              <a:rPr lang="de-DE" sz="2000" dirty="0" err="1" smtClean="0"/>
              <a:t>Careers</a:t>
            </a:r>
            <a:r>
              <a:rPr lang="de-DE" sz="2000" dirty="0" smtClean="0"/>
              <a:t> and Talent Manager</a:t>
            </a:r>
          </a:p>
        </p:txBody>
      </p:sp>
      <p:sp>
        <p:nvSpPr>
          <p:cNvPr id="13" name="Textplatzhalter 4"/>
          <p:cNvSpPr txBox="1">
            <a:spLocks/>
          </p:cNvSpPr>
          <p:nvPr/>
        </p:nvSpPr>
        <p:spPr>
          <a:xfrm>
            <a:off x="3449966" y="5215243"/>
            <a:ext cx="5492438" cy="64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dirty="0" err="1" smtClean="0"/>
              <a:t>Chair</a:t>
            </a:r>
            <a:r>
              <a:rPr lang="de-DE" sz="2000" dirty="0" smtClean="0"/>
              <a:t>: </a:t>
            </a:r>
            <a:r>
              <a:rPr lang="de-DE" sz="2000" b="1" dirty="0" smtClean="0"/>
              <a:t>Prof. Alexander Pfriem</a:t>
            </a:r>
          </a:p>
          <a:p>
            <a:pPr marL="0" indent="0">
              <a:buNone/>
            </a:pPr>
            <a:r>
              <a:rPr lang="de-DE" sz="2000" dirty="0" smtClean="0"/>
              <a:t>HNEE, </a:t>
            </a:r>
            <a:r>
              <a:rPr lang="de-DE" sz="2000" dirty="0" err="1" smtClean="0"/>
              <a:t>Vice-President</a:t>
            </a:r>
            <a:r>
              <a:rPr lang="de-DE" sz="2000" dirty="0" smtClean="0"/>
              <a:t> for Research and Transfer</a:t>
            </a:r>
          </a:p>
        </p:txBody>
      </p:sp>
    </p:spTree>
    <p:extLst>
      <p:ext uri="{BB962C8B-B14F-4D97-AF65-F5344CB8AC3E}">
        <p14:creationId xmlns:p14="http://schemas.microsoft.com/office/powerpoint/2010/main" val="7351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Coffee Break</a:t>
            </a:r>
            <a:endParaRPr lang="de-DE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>
          <a:xfrm>
            <a:off x="8640763" y="3130550"/>
            <a:ext cx="3098800" cy="3100388"/>
          </a:xfrm>
          <a:solidFill>
            <a:schemeClr val="bg1">
              <a:alpha val="91000"/>
            </a:schemeClr>
          </a:solidFill>
        </p:spPr>
      </p:pic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1028701" y="2285999"/>
            <a:ext cx="6471226" cy="382847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de-DE" sz="2400" dirty="0" smtClean="0"/>
              <a:t>Lectures </a:t>
            </a:r>
            <a:r>
              <a:rPr lang="de-DE" sz="2400" dirty="0" err="1" smtClean="0"/>
              <a:t>continue</a:t>
            </a:r>
            <a:r>
              <a:rPr lang="de-DE" sz="2400" dirty="0" smtClean="0"/>
              <a:t> 11:20!</a:t>
            </a:r>
            <a:endParaRPr lang="de-DE" sz="2400" dirty="0" smtClean="0"/>
          </a:p>
          <a:p>
            <a:pPr marL="457200" indent="-457200">
              <a:buFontTx/>
              <a:buChar char="-"/>
            </a:pPr>
            <a:endParaRPr lang="de-DE" sz="2400" dirty="0" smtClean="0"/>
          </a:p>
          <a:p>
            <a:pPr marL="457200" indent="-457200">
              <a:buFontTx/>
              <a:buChar char="-"/>
            </a:pPr>
            <a:endParaRPr lang="de-DE" dirty="0"/>
          </a:p>
          <a:p>
            <a:endParaRPr lang="de-DE" dirty="0" smtClean="0"/>
          </a:p>
          <a:p>
            <a:pPr marL="457200" indent="-45720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7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701" y="343286"/>
            <a:ext cx="6280713" cy="645284"/>
          </a:xfrm>
        </p:spPr>
        <p:txBody>
          <a:bodyPr/>
          <a:lstStyle/>
          <a:p>
            <a:r>
              <a:rPr lang="de-DE" dirty="0" smtClean="0"/>
              <a:t>Lunch Break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1028701" y="1140690"/>
            <a:ext cx="6471226" cy="382847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de-DE" sz="2400" dirty="0" smtClean="0"/>
              <a:t>Lectures </a:t>
            </a:r>
            <a:r>
              <a:rPr lang="de-DE" sz="2400" dirty="0" err="1" smtClean="0"/>
              <a:t>continue</a:t>
            </a:r>
            <a:r>
              <a:rPr lang="de-DE" sz="2400" dirty="0" smtClean="0"/>
              <a:t> 13:30!</a:t>
            </a:r>
            <a:endParaRPr lang="de-DE" sz="2400" dirty="0" smtClean="0"/>
          </a:p>
          <a:p>
            <a:pPr marL="457200" indent="-457200">
              <a:buFontTx/>
              <a:buChar char="-"/>
            </a:pPr>
            <a:endParaRPr lang="de-DE" sz="2400" dirty="0" smtClean="0"/>
          </a:p>
          <a:p>
            <a:pPr marL="457200" indent="-457200">
              <a:buFontTx/>
              <a:buChar char="-"/>
            </a:pPr>
            <a:endParaRPr lang="de-DE" dirty="0"/>
          </a:p>
          <a:p>
            <a:endParaRPr lang="de-DE" dirty="0" smtClean="0"/>
          </a:p>
          <a:p>
            <a:pPr marL="457200" indent="-457200">
              <a:buFontTx/>
              <a:buChar char="-"/>
            </a:pP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457" y="3285835"/>
            <a:ext cx="8145012" cy="3067478"/>
          </a:xfrm>
          <a:prstGeom prst="rect">
            <a:avLst/>
          </a:prstGeom>
        </p:spPr>
      </p:pic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>
          <a:xfrm>
            <a:off x="8492202" y="343286"/>
            <a:ext cx="2694918" cy="2696299"/>
          </a:xfrm>
          <a:solidFill>
            <a:schemeClr val="bg1">
              <a:alpha val="91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908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HNEE">
      <a:dk1>
        <a:srgbClr val="004D3D"/>
      </a:dk1>
      <a:lt1>
        <a:sysClr val="window" lastClr="FFFFFF"/>
      </a:lt1>
      <a:dk2>
        <a:srgbClr val="004D3D"/>
      </a:dk2>
      <a:lt2>
        <a:srgbClr val="FFFFFF"/>
      </a:lt2>
      <a:accent1>
        <a:srgbClr val="E8E83A"/>
      </a:accent1>
      <a:accent2>
        <a:srgbClr val="CF5493"/>
      </a:accent2>
      <a:accent3>
        <a:srgbClr val="DEAB42"/>
      </a:accent3>
      <a:accent4>
        <a:srgbClr val="74B5BA"/>
      </a:accent4>
      <a:accent5>
        <a:srgbClr val="A8D0F2"/>
      </a:accent5>
      <a:accent6>
        <a:srgbClr val="DEAB42"/>
      </a:accent6>
      <a:hlink>
        <a:srgbClr val="E8E83A"/>
      </a:hlink>
      <a:folHlink>
        <a:srgbClr val="95B3D7"/>
      </a:folHlink>
    </a:clrScheme>
    <a:fontScheme name="HNEE">
      <a:majorFont>
        <a:latin typeface="Source Serif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A_Win32_MW_JS_SL_v2.potx" id="{F3EA0D10-81D8-413D-A4CA-F5D1D5CC8037}" vid="{9BA86A48-81B4-441C-9F07-EEAF91A8FC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BEC32FC8F0EB4F8EF65B28965E35D8" ma:contentTypeVersion="0" ma:contentTypeDescription="Ein neues Dokument erstellen." ma:contentTypeScope="" ma:versionID="ae96c1a093bcf755c4207281099dbb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4273A0-A4DF-47AA-BF1F-8758123399C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48A277-AA8B-42D2-B164-E7DBA0F2A7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Breitbild</PresentationFormat>
  <Paragraphs>43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Source Sans Pro</vt:lpstr>
      <vt:lpstr>Source Sans Pro Light</vt:lpstr>
      <vt:lpstr>Source Serif Pro</vt:lpstr>
      <vt:lpstr>Theme1</vt:lpstr>
      <vt:lpstr>Welcome to Research in Europe!</vt:lpstr>
      <vt:lpstr>Organisational aspects</vt:lpstr>
      <vt:lpstr>Greetings</vt:lpstr>
      <vt:lpstr>Panel Discussion</vt:lpstr>
      <vt:lpstr>Coffee Break</vt:lpstr>
      <vt:lpstr>Lunch Break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2022-03-17T14:24:25Z</dcterms:created>
  <dcterms:modified xsi:type="dcterms:W3CDTF">2024-04-17T10:07:42Z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0x01010073BEC32FC8F0EB4F8EF65B28965E35D8</vt:lpwstr>
  </property>
</Properties>
</file>