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8" r:id="rId4"/>
  </p:sldMasterIdLst>
  <p:notesMasterIdLst>
    <p:notesMasterId r:id="rId11"/>
  </p:notesMasterIdLst>
  <p:handoutMasterIdLst>
    <p:handoutMasterId r:id="rId12"/>
  </p:handoutMasterIdLst>
  <p:sldIdLst>
    <p:sldId id="428" r:id="rId5"/>
    <p:sldId id="449" r:id="rId6"/>
    <p:sldId id="444" r:id="rId7"/>
    <p:sldId id="429" r:id="rId8"/>
    <p:sldId id="450" r:id="rId9"/>
    <p:sldId id="45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7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3D"/>
    <a:srgbClr val="CF5493"/>
    <a:srgbClr val="E8E83A"/>
    <a:srgbClr val="74B5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93979" autoAdjust="0"/>
  </p:normalViewPr>
  <p:slideViewPr>
    <p:cSldViewPr snapToGrid="0">
      <p:cViewPr varScale="1">
        <p:scale>
          <a:sx n="104" d="100"/>
          <a:sy n="104" d="100"/>
        </p:scale>
        <p:origin x="330" y="114"/>
      </p:cViewPr>
      <p:guideLst>
        <p:guide orient="horz" pos="3672"/>
        <p:guide pos="3840"/>
      </p:guideLst>
    </p:cSldViewPr>
  </p:slideViewPr>
  <p:outlineViewPr>
    <p:cViewPr>
      <p:scale>
        <a:sx n="33" d="100"/>
        <a:sy n="33" d="100"/>
      </p:scale>
      <p:origin x="0" y="-1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2800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A0C9-EE51-4DC9-95EE-2E20892BD2BF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82DC8-9E79-4EEF-AB64-BDBF81A34E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79136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31DFB3-42E8-9540-92FB-4AE3F4203FE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" y="0"/>
            <a:ext cx="12191999" cy="6857999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8E2CE6-6A25-40B9-BD31-82C7507389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80373" y="914400"/>
            <a:ext cx="6297809" cy="2701846"/>
          </a:xfrm>
          <a:prstGeom prst="rect">
            <a:avLst/>
          </a:prstGeom>
          <a:noFill/>
        </p:spPr>
        <p:txBody>
          <a:bodyPr anchor="b"/>
          <a:lstStyle>
            <a:lvl1pPr>
              <a:defRPr sz="4000" b="0" baseline="0">
                <a:solidFill>
                  <a:schemeClr val="tx1"/>
                </a:solidFill>
                <a:latin typeface="Source Serif Pro" panose="02040603050405020204" pitchFamily="18" charset="0"/>
                <a:ea typeface="Source Serif Pro" panose="02040603050405020204" pitchFamily="18" charset="0"/>
                <a:cs typeface="Calibri Light" panose="020F0302020204030204" pitchFamily="34" charset="0"/>
              </a:defRPr>
            </a:lvl1pPr>
          </a:lstStyle>
          <a:p>
            <a:r>
              <a:rPr lang="de-DE" dirty="0" smtClean="0"/>
              <a:t>Überschrift</a:t>
            </a:r>
            <a:endParaRPr lang="en-US" dirty="0"/>
          </a:p>
        </p:txBody>
      </p:sp>
      <p:sp>
        <p:nvSpPr>
          <p:cNvPr id="6" name="Rechteck 5"/>
          <p:cNvSpPr/>
          <p:nvPr userDrawn="1"/>
        </p:nvSpPr>
        <p:spPr>
          <a:xfrm>
            <a:off x="5915134" y="3649526"/>
            <a:ext cx="725939" cy="5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9799" y="5555449"/>
            <a:ext cx="2467058" cy="962191"/>
          </a:xfrm>
          <a:prstGeom prst="rect">
            <a:avLst/>
          </a:prstGeom>
        </p:spPr>
      </p:pic>
      <p:sp>
        <p:nvSpPr>
          <p:cNvPr id="10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5474" y="1257425"/>
            <a:ext cx="5400000" cy="54000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indent="0">
              <a:buNone/>
              <a:defRPr sz="3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A116A2E3-682D-BD4F-9FC9-4546B0C9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999068"/>
            <a:ext cx="10216105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1056DE-470B-C64D-99AE-5039A021EC5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41616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4ADA9C53-0DC4-4D43-B80C-9B0A9E0EBDE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672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F8E68047-DF25-AB45-A0F0-F4DFE23516C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06672" y="3336211"/>
            <a:ext cx="2286000" cy="24909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61DB1B27-14E7-1549-BDAA-6DD31A1B1FC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839200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42" name="Text Placeholder 4">
            <a:extLst>
              <a:ext uri="{FF2B5EF4-FFF2-40B4-BE49-F238E27FC236}">
                <a16:creationId xmlns:a16="http://schemas.microsoft.com/office/drawing/2014/main" id="{69D66743-22F2-C84F-9FD2-F350766D6CD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839200" y="3331030"/>
            <a:ext cx="2286000" cy="246653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4A38EF55-8739-4A40-A228-67296EA938B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574144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268DC74C-B0F9-2649-BEC3-BBA0BD73765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557921" y="3331029"/>
            <a:ext cx="2286000" cy="24665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1422B-E6C5-43B2-9F2B-DECEB381214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68377" y="3331029"/>
            <a:ext cx="2286000" cy="246697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buNone/>
              <a:defRPr sz="1400"/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7" name="Textfeld 16"/>
          <p:cNvSpPr txBox="1"/>
          <p:nvPr userDrawn="1"/>
        </p:nvSpPr>
        <p:spPr>
          <a:xfrm>
            <a:off x="947063" y="6435673"/>
            <a:ext cx="5465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 smtClean="0">
                <a:solidFill>
                  <a:schemeClr val="tx1"/>
                </a:solidFill>
                <a:latin typeface="+mj-lt"/>
              </a:rPr>
              <a:t>Hochschule für nachhaltige Entwicklung Eberswalde (HNEE) </a:t>
            </a:r>
            <a:endParaRPr lang="de-DE" sz="1000" b="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8" name="Gerade Verbindung 17"/>
          <p:cNvCxnSpPr/>
          <p:nvPr userDrawn="1"/>
        </p:nvCxnSpPr>
        <p:spPr>
          <a:xfrm>
            <a:off x="1037344" y="6693468"/>
            <a:ext cx="36296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eck 20"/>
          <p:cNvSpPr/>
          <p:nvPr userDrawn="1"/>
        </p:nvSpPr>
        <p:spPr>
          <a:xfrm>
            <a:off x="1067960" y="1821827"/>
            <a:ext cx="725939" cy="3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6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9" name="Rechteck 18"/>
          <p:cNvSpPr/>
          <p:nvPr userDrawn="1"/>
        </p:nvSpPr>
        <p:spPr>
          <a:xfrm>
            <a:off x="0" y="0"/>
            <a:ext cx="82523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9316" y="6486484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solidFill>
                  <a:srgbClr val="004D3D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solidFill>
                <a:srgbClr val="004D3D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61" y="186863"/>
            <a:ext cx="482976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256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14" pos="148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1C010F4-E1E5-354F-9B4A-6253D3DC2F9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36641" y="3044590"/>
            <a:ext cx="4868860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Medium durch Klicken hinzufügen  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C2F7C8C0-EB32-3C44-930E-DE05403C543A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6285649" y="3044590"/>
            <a:ext cx="4868860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Medium durch Klicken hinzufügen 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06473F2-000A-7C44-9048-A0C0D4B65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305" y="999068"/>
            <a:ext cx="10125809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EAB7162A-656B-3447-976F-951853C325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1616" y="2328554"/>
            <a:ext cx="4963884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baseline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 smtClean="0"/>
              <a:t>Inhalte hier einfügen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C8B98E47-9A5A-E54C-A093-86D516AAD0F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8199" y="2328554"/>
            <a:ext cx="4868860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 smtClean="0"/>
              <a:t>Inhalte hier einfügen</a:t>
            </a:r>
          </a:p>
        </p:txBody>
      </p:sp>
      <p:sp>
        <p:nvSpPr>
          <p:cNvPr id="9" name="Rechteck 8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67541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2476683E-62F2-7746-A136-3A729C70D88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36641" y="3052691"/>
            <a:ext cx="307815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Medium durch Klicken hinzufügen  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EF5BDE3-656A-414E-BE18-702CA738A9D2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039099" y="3044590"/>
            <a:ext cx="311540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Medium durch Klicken hinzufügen  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EAADDF0-090D-2C4F-BE2D-160C2C550298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539760" y="3044590"/>
            <a:ext cx="311540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Medium durch Klicken hinzufügen  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E0EAFBC-DE77-7648-95EC-91DDA529F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204" y="999068"/>
            <a:ext cx="9741543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B4BD319C-69C3-3D46-977C-F80FD35E3C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1616" y="2328554"/>
            <a:ext cx="3173184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 smtClean="0"/>
              <a:t>Inhalte hier einfügen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4F6FB95E-AD0D-3843-8241-AB907F5915C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66252" y="2328554"/>
            <a:ext cx="3115409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 smtClean="0"/>
              <a:t>Inhalte hier einfügen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CC85BB87-C622-304F-9F58-8716188AA54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33114" y="2328554"/>
            <a:ext cx="3115409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 smtClean="0"/>
              <a:t>Inhalte hier einfügen</a:t>
            </a:r>
          </a:p>
        </p:txBody>
      </p:sp>
      <p:sp>
        <p:nvSpPr>
          <p:cNvPr id="11" name="Rechteck 10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2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98064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80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5D6FA74B-53F8-584F-85D3-47FB14D40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999068"/>
            <a:ext cx="9557439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8921E4-02B0-3748-9844-933F710058F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4487" y="2269840"/>
            <a:ext cx="4876800" cy="3825952"/>
          </a:xfrm>
          <a:prstGeom prst="rect">
            <a:avLst/>
          </a:prstGeom>
        </p:spPr>
        <p:txBody>
          <a:bodyPr/>
          <a:lstStyle>
            <a:lvl1pPr>
              <a:buNone/>
              <a:defRPr sz="1800" baseline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 smtClean="0"/>
              <a:t>Inhalten hinzufügen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3048678-0BD6-C448-8690-BD61FC6095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48400" y="2286000"/>
            <a:ext cx="4876800" cy="2746375"/>
          </a:xfrm>
          <a:prstGeom prst="rect">
            <a:avLst/>
          </a:prstGeom>
        </p:spPr>
        <p:txBody>
          <a:bodyPr/>
          <a:lstStyle>
            <a:lvl1pPr>
              <a:buNone/>
              <a:defRPr sz="1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 smtClean="0"/>
              <a:t>Inhalte hinzufügen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8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88974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35C0DBA-B958-984A-8540-551D3604D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57106" y="999068"/>
            <a:ext cx="5482312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 durch Klicken bearbeiten</a:t>
            </a:r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41785DC-164D-344A-8D61-85C59CABE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4400" y="1011607"/>
            <a:ext cx="4837176" cy="4837176"/>
          </a:xfrm>
          <a:prstGeom prst="rect">
            <a:avLst/>
          </a:prstGeom>
          <a:solidFill>
            <a:srgbClr val="004D3D"/>
          </a:solidFill>
        </p:spPr>
        <p:txBody>
          <a:bodyPr/>
          <a:lstStyle>
            <a:lvl1pPr marL="0" indent="0">
              <a:buNone/>
              <a:defRPr sz="1800">
                <a:solidFill>
                  <a:srgbClr val="004D3D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de-DE" dirty="0" smtClean="0"/>
              <a:t>Bild durch Klicken auf Symbol hinzufügen</a:t>
            </a:r>
            <a:endParaRPr lang="en-US" dirty="0"/>
          </a:p>
        </p:txBody>
      </p:sp>
      <p:sp>
        <p:nvSpPr>
          <p:cNvPr id="7" name="Rechteck 6"/>
          <p:cNvSpPr/>
          <p:nvPr userDrawn="1"/>
        </p:nvSpPr>
        <p:spPr>
          <a:xfrm>
            <a:off x="6316409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8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/>
              <a:pPr/>
              <a:t>‹Nr.›</a:t>
            </a:fld>
            <a:endParaRPr lang="en-US" sz="1000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3048678-0BD6-C448-8690-BD61FC6095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91250" y="2286000"/>
            <a:ext cx="4876800" cy="2746375"/>
          </a:xfrm>
          <a:prstGeom prst="rect">
            <a:avLst/>
          </a:prstGeom>
        </p:spPr>
        <p:txBody>
          <a:bodyPr/>
          <a:lstStyle>
            <a:lvl1pPr>
              <a:buNone/>
              <a:defRPr sz="1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 smtClean="0"/>
              <a:t>Text hinzufügen</a:t>
            </a:r>
          </a:p>
        </p:txBody>
      </p:sp>
    </p:spTree>
    <p:extLst>
      <p:ext uri="{BB962C8B-B14F-4D97-AF65-F5344CB8AC3E}">
        <p14:creationId xmlns:p14="http://schemas.microsoft.com/office/powerpoint/2010/main" val="121854158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meli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A116A2E3-682D-BD4F-9FC9-4546B0C9A1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699" y="999068"/>
            <a:ext cx="10216105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Schlussfolie</a:t>
            </a:r>
            <a:endParaRPr lang="en-US" dirty="0"/>
          </a:p>
        </p:txBody>
      </p:sp>
      <p:sp>
        <p:nvSpPr>
          <p:cNvPr id="17" name="Textfeld 16"/>
          <p:cNvSpPr txBox="1"/>
          <p:nvPr userDrawn="1"/>
        </p:nvSpPr>
        <p:spPr>
          <a:xfrm>
            <a:off x="947063" y="6435673"/>
            <a:ext cx="5465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 smtClean="0">
                <a:solidFill>
                  <a:schemeClr val="tx1"/>
                </a:solidFill>
                <a:latin typeface="+mj-lt"/>
              </a:rPr>
              <a:t>Hochschule für nachhaltige Entwicklung Eberswalde (HNEE) </a:t>
            </a:r>
            <a:endParaRPr lang="de-DE" sz="1000" b="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8" name="Gerade Verbindung 17"/>
          <p:cNvCxnSpPr/>
          <p:nvPr userDrawn="1"/>
        </p:nvCxnSpPr>
        <p:spPr>
          <a:xfrm>
            <a:off x="1037344" y="6693468"/>
            <a:ext cx="36296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eck 20"/>
          <p:cNvSpPr/>
          <p:nvPr userDrawn="1"/>
        </p:nvSpPr>
        <p:spPr>
          <a:xfrm>
            <a:off x="1067960" y="1821827"/>
            <a:ext cx="725939" cy="3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6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9" name="Rechteck 18"/>
          <p:cNvSpPr/>
          <p:nvPr userDrawn="1"/>
        </p:nvSpPr>
        <p:spPr>
          <a:xfrm>
            <a:off x="0" y="0"/>
            <a:ext cx="82523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9316" y="6486484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solidFill>
                  <a:srgbClr val="004D3D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solidFill>
                <a:srgbClr val="004D3D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61" y="186863"/>
            <a:ext cx="482976" cy="468000"/>
          </a:xfrm>
          <a:prstGeom prst="rect">
            <a:avLst/>
          </a:prstGeom>
        </p:spPr>
      </p:pic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3475" y="2265100"/>
            <a:ext cx="8285625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 b="0" baseline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Nach Möglichkeit bitte kein „Danke für Ihre Aufmerksamkeit!“. Verwenden Sie stattdessen ein inspirierendes Zitat, Foto, eine konkrete Fragestellung, eine Aufforderung oder einen zum Thema passenden interessanten Fakt. </a:t>
            </a:r>
          </a:p>
        </p:txBody>
      </p:sp>
    </p:spTree>
    <p:extLst>
      <p:ext uri="{BB962C8B-B14F-4D97-AF65-F5344CB8AC3E}">
        <p14:creationId xmlns:p14="http://schemas.microsoft.com/office/powerpoint/2010/main" val="1363081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14" pos="148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2286000"/>
            <a:ext cx="7810499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Inhalte bitte hier einfügen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8BFD865-74BB-5B40-8DA8-7D7B921A75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3815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Titeltext steht hier</a:t>
            </a:r>
            <a:endParaRPr lang="en-US" dirty="0"/>
          </a:p>
        </p:txBody>
      </p:sp>
      <p:sp>
        <p:nvSpPr>
          <p:cNvPr id="8" name="Rechteck 7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9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8826243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2286000"/>
            <a:ext cx="7810499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Inhalte bitte hier einfügen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8BFD865-74BB-5B40-8DA8-7D7B921A75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2689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Titeltext steht hier</a:t>
            </a:r>
            <a:endParaRPr lang="en-US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1067960" y="1821827"/>
            <a:ext cx="725939" cy="6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1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63122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35C0DBA-B958-984A-8540-551D3604D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699" y="999068"/>
            <a:ext cx="6280713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 durch Klicken bearbeiten</a:t>
            </a:r>
            <a:endParaRPr lang="en-US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2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419469" y="1910351"/>
            <a:ext cx="4320000" cy="43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28701" y="2285999"/>
            <a:ext cx="6280712" cy="38284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Inhalte bitte hier einfügen</a:t>
            </a:r>
          </a:p>
        </p:txBody>
      </p:sp>
    </p:spTree>
    <p:extLst>
      <p:ext uri="{BB962C8B-B14F-4D97-AF65-F5344CB8AC3E}">
        <p14:creationId xmlns:p14="http://schemas.microsoft.com/office/powerpoint/2010/main" val="24260165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287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3B64062A-6292-0441-95CB-9A91F49DB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107" y="999068"/>
            <a:ext cx="10096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 durch Klicken bearbeiten</a:t>
            </a:r>
            <a:endParaRPr lang="en-US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846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846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5405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5405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94953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294953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0" name="Rechteck 19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21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28700" y="2256517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8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3755800" y="2256517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9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482900" y="2256517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22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210000" y="2200676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44546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8" orient="horz" pos="3072">
          <p15:clr>
            <a:srgbClr val="FBAE40"/>
          </p15:clr>
        </p15:guide>
        <p15:guide id="13" pos="6384">
          <p15:clr>
            <a:srgbClr val="FBAE40"/>
          </p15:clr>
        </p15:guide>
        <p15:guide id="14" orient="horz" pos="321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3B64062A-6292-0441-95CB-9A91F49DB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407" y="999068"/>
            <a:ext cx="10096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Titeltext steht hier</a:t>
            </a:r>
            <a:endParaRPr lang="en-US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21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476907" y="3999042"/>
            <a:ext cx="2520000" cy="25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29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435977" y="1288061"/>
            <a:ext cx="2520000" cy="25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3475" y="2265100"/>
            <a:ext cx="7810499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Inhalte bitte hier einfügen</a:t>
            </a:r>
          </a:p>
        </p:txBody>
      </p:sp>
    </p:spTree>
    <p:extLst>
      <p:ext uri="{BB962C8B-B14F-4D97-AF65-F5344CB8AC3E}">
        <p14:creationId xmlns:p14="http://schemas.microsoft.com/office/powerpoint/2010/main" val="88969466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8" orient="horz" pos="3072">
          <p15:clr>
            <a:srgbClr val="FBAE40"/>
          </p15:clr>
        </p15:guide>
        <p15:guide id="13" pos="6384">
          <p15:clr>
            <a:srgbClr val="FBAE40"/>
          </p15:clr>
        </p15:guide>
        <p15:guide id="14" orient="horz" pos="321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3">
            <a:extLst>
              <a:ext uri="{FF2B5EF4-FFF2-40B4-BE49-F238E27FC236}">
                <a16:creationId xmlns:a16="http://schemas.microsoft.com/office/drawing/2014/main" id="{FCB9F5CF-0F1D-284B-B997-AC308FED47B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951345" y="2286000"/>
            <a:ext cx="9145155" cy="31649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 smtClean="0"/>
              <a:t>Diagramm durch Klicken auf Symbol hinzufügen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5652B48-7CDD-5645-B29B-54727CA5FF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3587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 durch Klicken bearbeiten</a:t>
            </a:r>
            <a:endParaRPr lang="en-US" dirty="0"/>
          </a:p>
        </p:txBody>
      </p:sp>
      <p:sp>
        <p:nvSpPr>
          <p:cNvPr id="9" name="Rechteck 8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3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6585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6" pos="63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5D6FA74B-53F8-584F-85D3-47FB14D40E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9709" y="999068"/>
            <a:ext cx="9693293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 durch Klicken bearbeiten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2922608"/>
            <a:ext cx="7810500" cy="219803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50000"/>
              </a:lnSpc>
              <a:buNone/>
              <a:defRPr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BA06611-233D-45FA-A146-AB9D4F4A787C}"/>
              </a:ext>
            </a:extLst>
          </p:cNvPr>
          <p:cNvSpPr txBox="1">
            <a:spLocks/>
          </p:cNvSpPr>
          <p:nvPr userDrawn="1"/>
        </p:nvSpPr>
        <p:spPr>
          <a:xfrm>
            <a:off x="914400" y="2274797"/>
            <a:ext cx="590310" cy="5344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b="1" kern="1200">
                <a:solidFill>
                  <a:srgbClr val="004D3D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“</a:t>
            </a:r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Content Placeholder 10">
            <a:extLst>
              <a:ext uri="{FF2B5EF4-FFF2-40B4-BE49-F238E27FC236}">
                <a16:creationId xmlns:a16="http://schemas.microsoft.com/office/drawing/2014/main" id="{90097E88-8912-8A4F-9D00-BDA132434FE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033153" y="5234007"/>
            <a:ext cx="7806047" cy="21124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aseline="0">
                <a:solidFill>
                  <a:srgbClr val="004D3D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 smtClean="0"/>
              <a:t>Vorname Nachname, Funktion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8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869347" y="4128754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116359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287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37" name="Picture Placeholder 25">
            <a:extLst>
              <a:ext uri="{FF2B5EF4-FFF2-40B4-BE49-F238E27FC236}">
                <a16:creationId xmlns:a16="http://schemas.microsoft.com/office/drawing/2014/main" id="{A2D87BC1-884E-CD4E-BABF-B7AF4DF7869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28700" y="2308936"/>
            <a:ext cx="1828800" cy="1831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 smtClean="0"/>
              <a:t>Bild durch Klicken auf Symbol hinzufügen</a:t>
            </a:r>
            <a:endParaRPr lang="en-US" dirty="0"/>
          </a:p>
        </p:txBody>
      </p:sp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DB0763B3-E65F-8A47-AA7C-C9A56C50600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784600" y="2308936"/>
            <a:ext cx="1828800" cy="1831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 smtClean="0"/>
              <a:t>Bild durch Klicken auf Symbol hinzufügen</a:t>
            </a:r>
            <a:endParaRPr lang="en-US" dirty="0"/>
          </a:p>
        </p:txBody>
      </p:sp>
      <p:sp>
        <p:nvSpPr>
          <p:cNvPr id="39" name="Picture Placeholder 25">
            <a:extLst>
              <a:ext uri="{FF2B5EF4-FFF2-40B4-BE49-F238E27FC236}">
                <a16:creationId xmlns:a16="http://schemas.microsoft.com/office/drawing/2014/main" id="{1E0F47CF-6DE7-F745-B9D8-55421009AF4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540500" y="2308936"/>
            <a:ext cx="1828800" cy="1831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 smtClean="0"/>
              <a:t>Bild durch Klicken auf Symbol hinzufügen</a:t>
            </a:r>
            <a:endParaRPr lang="en-US" dirty="0"/>
          </a:p>
        </p:txBody>
      </p:sp>
      <p:sp>
        <p:nvSpPr>
          <p:cNvPr id="40" name="Picture Placeholder 25">
            <a:extLst>
              <a:ext uri="{FF2B5EF4-FFF2-40B4-BE49-F238E27FC236}">
                <a16:creationId xmlns:a16="http://schemas.microsoft.com/office/drawing/2014/main" id="{B4621956-6AB4-E346-8900-9AE2A51ADBC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9296400" y="2314278"/>
            <a:ext cx="1828800" cy="1831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 smtClean="0"/>
              <a:t>Bild durch Klicken auf Symbol hinzufügen</a:t>
            </a:r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3B64062A-6292-0441-95CB-9A91F49DB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407" y="999068"/>
            <a:ext cx="10096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 durch Klicken bearbeiten</a:t>
            </a:r>
            <a:endParaRPr lang="en-US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846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846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5405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5405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94953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294953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0" name="Rechteck 19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21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96320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648" userDrawn="1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  <p15:guide id="8" orient="horz" pos="3072" userDrawn="1">
          <p15:clr>
            <a:srgbClr val="FBAE40"/>
          </p15:clr>
        </p15:guide>
        <p15:guide id="13" pos="6384" userDrawn="1">
          <p15:clr>
            <a:srgbClr val="FBAE40"/>
          </p15:clr>
        </p15:guide>
        <p15:guide id="14" orient="horz" pos="321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 userDrawn="1"/>
        </p:nvSpPr>
        <p:spPr>
          <a:xfrm>
            <a:off x="947093" y="6435673"/>
            <a:ext cx="5465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 smtClean="0">
                <a:solidFill>
                  <a:srgbClr val="004D3D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</a:rPr>
              <a:t>Hochschule für nachhaltige Entwicklung Eberswalde (HNEE) </a:t>
            </a:r>
            <a:endParaRPr lang="de-DE" sz="1000" b="0" dirty="0">
              <a:solidFill>
                <a:srgbClr val="004D3D"/>
              </a:solidFill>
              <a:latin typeface="Source Sans Pro Light" panose="020B0403030403020204" pitchFamily="34" charset="0"/>
              <a:ea typeface="Source Sans Pro Light" panose="020B0403030403020204" pitchFamily="34" charset="0"/>
            </a:endParaRPr>
          </a:p>
        </p:txBody>
      </p:sp>
      <p:sp>
        <p:nvSpPr>
          <p:cNvPr id="7" name="Rechteck 6"/>
          <p:cNvSpPr/>
          <p:nvPr userDrawn="1"/>
        </p:nvSpPr>
        <p:spPr>
          <a:xfrm>
            <a:off x="0" y="0"/>
            <a:ext cx="825233" cy="6858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09" y="146111"/>
            <a:ext cx="482303" cy="467348"/>
          </a:xfrm>
          <a:prstGeom prst="rect">
            <a:avLst/>
          </a:prstGeom>
        </p:spPr>
      </p:pic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lvl1pPr algn="ctr">
              <a:defRPr sz="900" b="0">
                <a:solidFill>
                  <a:schemeClr val="tx1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Calibri Light" panose="020F0302020204030204" pitchFamily="34" charset="0"/>
              </a:defRPr>
            </a:lvl1pPr>
          </a:lstStyle>
          <a:p>
            <a:fld id="{B316DC5D-D40D-4185-900D-7107343138F8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4" name="Gerade Verbindung 17"/>
          <p:cNvCxnSpPr/>
          <p:nvPr userDrawn="1"/>
        </p:nvCxnSpPr>
        <p:spPr>
          <a:xfrm>
            <a:off x="1035046" y="6693468"/>
            <a:ext cx="362969" cy="0"/>
          </a:xfrm>
          <a:prstGeom prst="line">
            <a:avLst/>
          </a:prstGeom>
          <a:ln w="19050">
            <a:solidFill>
              <a:srgbClr val="004D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85" r:id="rId2"/>
    <p:sldLayoutId id="2147483674" r:id="rId3"/>
    <p:sldLayoutId id="2147483673" r:id="rId4"/>
    <p:sldLayoutId id="2147483687" r:id="rId5"/>
    <p:sldLayoutId id="2147483688" r:id="rId6"/>
    <p:sldLayoutId id="2147483678" r:id="rId7"/>
    <p:sldLayoutId id="2147483686" r:id="rId8"/>
    <p:sldLayoutId id="2147483660" r:id="rId9"/>
    <p:sldLayoutId id="2147483675" r:id="rId10"/>
    <p:sldLayoutId id="2147483679" r:id="rId11"/>
    <p:sldLayoutId id="2147483680" r:id="rId12"/>
    <p:sldLayoutId id="2147483681" r:id="rId13"/>
    <p:sldLayoutId id="2147483684" r:id="rId14"/>
    <p:sldLayoutId id="2147483689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7008">
          <p15:clr>
            <a:srgbClr val="F26B43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24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orient="horz" pos="624">
          <p15:clr>
            <a:srgbClr val="F26B43"/>
          </p15:clr>
        </p15:guide>
        <p15:guide id="18" orient="horz" pos="3672">
          <p15:clr>
            <a:srgbClr val="F26B43"/>
          </p15:clr>
        </p15:guide>
        <p15:guide id="19" pos="3984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Welcome </a:t>
            </a:r>
            <a:r>
              <a:rPr lang="de-DE" dirty="0" err="1" smtClean="0"/>
              <a:t>to</a:t>
            </a:r>
            <a:r>
              <a:rPr lang="de-DE" dirty="0" smtClean="0"/>
              <a:t> Research in Europe!</a:t>
            </a:r>
            <a:endParaRPr lang="de-DE" dirty="0"/>
          </a:p>
        </p:txBody>
      </p:sp>
      <p:pic>
        <p:nvPicPr>
          <p:cNvPr id="5" name="Bildplatzhalter 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03" r="41303"/>
          <a:stretch>
            <a:fillRect/>
          </a:stretch>
        </p:blipFill>
        <p:spPr>
          <a:xfrm>
            <a:off x="184150" y="1257300"/>
            <a:ext cx="5399088" cy="5400675"/>
          </a:xfrm>
          <a:solidFill>
            <a:schemeClr val="tx1">
              <a:lumMod val="6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14668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Organisational </a:t>
            </a:r>
            <a:r>
              <a:rPr lang="de-DE" dirty="0" err="1" smtClean="0"/>
              <a:t>aspects</a:t>
            </a:r>
            <a:endParaRPr lang="de-DE" dirty="0"/>
          </a:p>
        </p:txBody>
      </p:sp>
      <p:pic>
        <p:nvPicPr>
          <p:cNvPr id="5" name="Bildplatzhalter 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9" r="21889"/>
          <a:stretch>
            <a:fillRect/>
          </a:stretch>
        </p:blipFill>
        <p:spPr>
          <a:xfrm>
            <a:off x="8640763" y="3130550"/>
            <a:ext cx="3098800" cy="3100388"/>
          </a:xfrm>
          <a:solidFill>
            <a:schemeClr val="bg1">
              <a:alpha val="91000"/>
            </a:schemeClr>
          </a:solidFill>
        </p:spPr>
      </p:pic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1028701" y="2285999"/>
            <a:ext cx="6471226" cy="3828473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de-DE" sz="2400" dirty="0" smtClean="0"/>
              <a:t>Coffee 11:00 </a:t>
            </a:r>
            <a:r>
              <a:rPr lang="de-DE" sz="2400" dirty="0" err="1" smtClean="0"/>
              <a:t>to</a:t>
            </a:r>
            <a:r>
              <a:rPr lang="de-DE" sz="2400" dirty="0" smtClean="0"/>
              <a:t> 11:20</a:t>
            </a:r>
          </a:p>
          <a:p>
            <a:pPr marL="457200" indent="-457200">
              <a:buFontTx/>
              <a:buChar char="-"/>
            </a:pPr>
            <a:r>
              <a:rPr lang="de-DE" sz="2400" dirty="0" smtClean="0"/>
              <a:t>Lunch 12:40 </a:t>
            </a:r>
            <a:r>
              <a:rPr lang="de-DE" sz="2400" dirty="0" err="1" smtClean="0"/>
              <a:t>to</a:t>
            </a:r>
            <a:r>
              <a:rPr lang="de-DE" sz="2400" dirty="0" smtClean="0"/>
              <a:t> 13:30 (cash </a:t>
            </a:r>
            <a:r>
              <a:rPr lang="de-DE" sz="2400" dirty="0" err="1" smtClean="0"/>
              <a:t>payment</a:t>
            </a:r>
            <a:r>
              <a:rPr lang="de-DE" sz="2400" dirty="0" smtClean="0"/>
              <a:t> </a:t>
            </a:r>
            <a:r>
              <a:rPr lang="de-DE" sz="2400" dirty="0" err="1" smtClean="0"/>
              <a:t>only</a:t>
            </a:r>
            <a:r>
              <a:rPr lang="de-DE" sz="2400" dirty="0" smtClean="0"/>
              <a:t>…)</a:t>
            </a:r>
          </a:p>
          <a:p>
            <a:pPr marL="457200" indent="-457200">
              <a:buFontTx/>
              <a:buChar char="-"/>
            </a:pPr>
            <a:r>
              <a:rPr lang="de-DE" sz="2400" dirty="0" smtClean="0"/>
              <a:t>Info </a:t>
            </a:r>
            <a:r>
              <a:rPr lang="de-DE" sz="2400" dirty="0" err="1" smtClean="0"/>
              <a:t>tables</a:t>
            </a:r>
            <a:r>
              <a:rPr lang="de-DE" sz="2400" dirty="0" smtClean="0"/>
              <a:t> </a:t>
            </a:r>
            <a:r>
              <a:rPr lang="de-DE" sz="2400" dirty="0" err="1" smtClean="0"/>
              <a:t>accessible</a:t>
            </a:r>
            <a:r>
              <a:rPr lang="de-DE" sz="2400" dirty="0" smtClean="0"/>
              <a:t> </a:t>
            </a:r>
            <a:r>
              <a:rPr lang="de-DE" sz="2400" dirty="0" err="1" smtClean="0"/>
              <a:t>throughout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event</a:t>
            </a:r>
            <a:r>
              <a:rPr lang="de-DE" sz="2400" dirty="0" smtClean="0"/>
              <a:t>, </a:t>
            </a:r>
            <a:r>
              <a:rPr lang="de-DE" sz="2400" dirty="0" err="1" smtClean="0"/>
              <a:t>except</a:t>
            </a:r>
            <a:r>
              <a:rPr lang="de-DE" sz="2400" dirty="0" smtClean="0"/>
              <a:t> lunch break</a:t>
            </a:r>
          </a:p>
          <a:p>
            <a:pPr marL="457200" indent="-457200">
              <a:buFontTx/>
              <a:buChar char="-"/>
            </a:pPr>
            <a:r>
              <a:rPr lang="de-DE" sz="2400" dirty="0" smtClean="0"/>
              <a:t>Shuttle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train</a:t>
            </a:r>
            <a:r>
              <a:rPr lang="de-DE" sz="2400" dirty="0" smtClean="0"/>
              <a:t> </a:t>
            </a:r>
            <a:r>
              <a:rPr lang="de-DE" sz="2400" dirty="0" err="1" smtClean="0"/>
              <a:t>station</a:t>
            </a:r>
            <a:r>
              <a:rPr lang="de-DE" sz="2400" dirty="0" smtClean="0"/>
              <a:t>: at 16:35; for registered </a:t>
            </a:r>
            <a:r>
              <a:rPr lang="de-DE" sz="2400" dirty="0" err="1" smtClean="0"/>
              <a:t>persons</a:t>
            </a:r>
            <a:r>
              <a:rPr lang="de-DE" sz="2400" dirty="0" smtClean="0"/>
              <a:t> </a:t>
            </a:r>
            <a:r>
              <a:rPr lang="de-DE" sz="2400" dirty="0" err="1" smtClean="0"/>
              <a:t>only</a:t>
            </a:r>
            <a:endParaRPr lang="de-DE" sz="2400" dirty="0" smtClean="0"/>
          </a:p>
          <a:p>
            <a:pPr marL="457200" indent="-457200">
              <a:buFontTx/>
              <a:buChar char="-"/>
            </a:pPr>
            <a:endParaRPr lang="de-DE" sz="2400" dirty="0" smtClean="0"/>
          </a:p>
          <a:p>
            <a:r>
              <a:rPr lang="de-DE" b="1" dirty="0" smtClean="0"/>
              <a:t>…. </a:t>
            </a:r>
            <a:r>
              <a:rPr lang="de-DE" b="1" dirty="0" err="1" smtClean="0"/>
              <a:t>Enjoy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event</a:t>
            </a:r>
            <a:r>
              <a:rPr lang="de-DE" b="1" dirty="0" smtClean="0"/>
              <a:t>!!</a:t>
            </a:r>
            <a:endParaRPr lang="de-DE" b="1" dirty="0" smtClean="0"/>
          </a:p>
          <a:p>
            <a:pPr marL="457200" indent="-457200">
              <a:buFontTx/>
              <a:buChar char="-"/>
            </a:pPr>
            <a:endParaRPr lang="de-DE" dirty="0"/>
          </a:p>
          <a:p>
            <a:endParaRPr lang="de-DE" dirty="0" smtClean="0"/>
          </a:p>
          <a:p>
            <a:pPr marL="457200" indent="-457200">
              <a:buFontTx/>
              <a:buChar char="-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221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219" y="99776"/>
            <a:ext cx="11212945" cy="1858389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Greetings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>
          <a:xfrm>
            <a:off x="941616" y="3067459"/>
            <a:ext cx="3445657" cy="645284"/>
          </a:xfrm>
        </p:spPr>
        <p:txBody>
          <a:bodyPr/>
          <a:lstStyle/>
          <a:p>
            <a:pPr marL="0" indent="0"/>
            <a:r>
              <a:rPr lang="de-DE" b="1" dirty="0" smtClean="0"/>
              <a:t>Prof. Dr. Mattias Barth</a:t>
            </a:r>
          </a:p>
          <a:p>
            <a:pPr marL="0" indent="0"/>
            <a:endParaRPr lang="de-DE" dirty="0" smtClean="0"/>
          </a:p>
          <a:p>
            <a:pPr marL="0" indent="0"/>
            <a:r>
              <a:rPr lang="de-DE" dirty="0" err="1" smtClean="0"/>
              <a:t>President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HNEE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8"/>
          </p:nvPr>
        </p:nvSpPr>
        <p:spPr>
          <a:xfrm>
            <a:off x="4637175" y="3067459"/>
            <a:ext cx="3116711" cy="645284"/>
          </a:xfrm>
        </p:spPr>
        <p:txBody>
          <a:bodyPr/>
          <a:lstStyle/>
          <a:p>
            <a:pPr marL="0" indent="0"/>
            <a:r>
              <a:rPr lang="de-DE" b="1" dirty="0" smtClean="0"/>
              <a:t>Dominik </a:t>
            </a:r>
            <a:r>
              <a:rPr lang="de-DE" b="1" dirty="0" err="1" smtClean="0"/>
              <a:t>MaaS</a:t>
            </a:r>
            <a:endParaRPr lang="de-DE" b="1" dirty="0"/>
          </a:p>
          <a:p>
            <a:pPr marL="0" indent="0"/>
            <a:endParaRPr lang="de-DE" b="1" dirty="0" smtClean="0"/>
          </a:p>
          <a:p>
            <a:pPr marL="0" indent="0"/>
            <a:r>
              <a:rPr lang="de-DE" dirty="0" err="1" smtClean="0"/>
              <a:t>KoWi</a:t>
            </a:r>
            <a:r>
              <a:rPr lang="de-DE" dirty="0" smtClean="0"/>
              <a:t> – Liaison Office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/>
              <a:t> </a:t>
            </a:r>
            <a:r>
              <a:rPr lang="de-DE" dirty="0" smtClean="0"/>
              <a:t>German Research </a:t>
            </a:r>
            <a:r>
              <a:rPr lang="de-DE" dirty="0" err="1" smtClean="0"/>
              <a:t>O</a:t>
            </a:r>
            <a:r>
              <a:rPr lang="de-DE" dirty="0" err="1" smtClean="0"/>
              <a:t>rganisations</a:t>
            </a:r>
            <a:endParaRPr lang="de-DE" dirty="0" smtClean="0"/>
          </a:p>
          <a:p>
            <a:pPr marL="0" indent="0"/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3788" y="3076425"/>
            <a:ext cx="3115326" cy="646232"/>
          </a:xfrm>
          <a:prstGeom prst="rect">
            <a:avLst/>
          </a:prstGeom>
        </p:spPr>
      </p:pic>
      <p:sp>
        <p:nvSpPr>
          <p:cNvPr id="8" name="Textplatzhalter 5"/>
          <p:cNvSpPr txBox="1">
            <a:spLocks/>
          </p:cNvSpPr>
          <p:nvPr/>
        </p:nvSpPr>
        <p:spPr>
          <a:xfrm>
            <a:off x="8197836" y="3094897"/>
            <a:ext cx="3116711" cy="6452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>
                <a:solidFill>
                  <a:srgbClr val="004D3D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de-DE" b="1" dirty="0" smtClean="0"/>
              <a:t>Falk-Florian Hoene</a:t>
            </a:r>
          </a:p>
          <a:p>
            <a:pPr marL="0" indent="0"/>
            <a:endParaRPr lang="de-DE" b="1" dirty="0"/>
          </a:p>
          <a:p>
            <a:pPr marL="0" indent="0"/>
            <a:r>
              <a:rPr lang="de-DE" dirty="0" err="1" smtClean="0"/>
              <a:t>Ministry</a:t>
            </a:r>
            <a:r>
              <a:rPr lang="de-DE" dirty="0" smtClean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smtClean="0"/>
              <a:t>Science</a:t>
            </a:r>
            <a:r>
              <a:rPr lang="de-DE" dirty="0"/>
              <a:t>, Research and </a:t>
            </a:r>
            <a:r>
              <a:rPr lang="de-DE" dirty="0" smtClean="0"/>
              <a:t>Culture                               Land </a:t>
            </a:r>
            <a:r>
              <a:rPr lang="de-DE" dirty="0"/>
              <a:t>Brandenburg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709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219" y="99776"/>
            <a:ext cx="11212945" cy="1858389"/>
          </a:xfrm>
          <a:prstGeom prst="rect">
            <a:avLst/>
          </a:prstGeom>
        </p:spPr>
      </p:pic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287" y="901842"/>
            <a:ext cx="7810499" cy="2904530"/>
          </a:xfrm>
        </p:spPr>
        <p:txBody>
          <a:bodyPr/>
          <a:lstStyle/>
          <a:p>
            <a:r>
              <a:rPr lang="en-GB" dirty="0" smtClean="0"/>
              <a:t>What </a:t>
            </a:r>
            <a:r>
              <a:rPr lang="en-GB" dirty="0"/>
              <a:t>are defining features of „good“ research funding and career support?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000287" y="156106"/>
            <a:ext cx="7810500" cy="645284"/>
          </a:xfrm>
        </p:spPr>
        <p:txBody>
          <a:bodyPr/>
          <a:lstStyle/>
          <a:p>
            <a:r>
              <a:rPr lang="de-DE" dirty="0" smtClean="0"/>
              <a:t>Panel </a:t>
            </a:r>
            <a:r>
              <a:rPr lang="de-DE" dirty="0" err="1" smtClean="0"/>
              <a:t>Discussion</a:t>
            </a:r>
            <a:endParaRPr lang="de-DE" dirty="0"/>
          </a:p>
        </p:txBody>
      </p:sp>
      <p:sp>
        <p:nvSpPr>
          <p:cNvPr id="4" name="Textplatzhalter 4"/>
          <p:cNvSpPr txBox="1">
            <a:spLocks/>
          </p:cNvSpPr>
          <p:nvPr/>
        </p:nvSpPr>
        <p:spPr>
          <a:xfrm>
            <a:off x="1023816" y="2633355"/>
            <a:ext cx="2569130" cy="6452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de-DE" sz="2000" b="1" dirty="0" smtClean="0"/>
              <a:t> Dr. Margret Heinze</a:t>
            </a:r>
          </a:p>
          <a:p>
            <a:pPr marL="0" indent="0">
              <a:buNone/>
            </a:pPr>
            <a:r>
              <a:rPr lang="de-DE" sz="2000" dirty="0" smtClean="0"/>
              <a:t>DFG</a:t>
            </a:r>
          </a:p>
          <a:p>
            <a:pPr marL="0" indent="0">
              <a:buNone/>
            </a:pPr>
            <a:r>
              <a:rPr lang="de-DE" sz="2000" dirty="0" smtClean="0"/>
              <a:t>Support </a:t>
            </a:r>
            <a:r>
              <a:rPr lang="de-DE" sz="2000" dirty="0" err="1" smtClean="0"/>
              <a:t>to</a:t>
            </a:r>
            <a:r>
              <a:rPr lang="de-DE" sz="2000" dirty="0" smtClean="0"/>
              <a:t> Early Career Stages</a:t>
            </a:r>
          </a:p>
        </p:txBody>
      </p:sp>
      <p:sp>
        <p:nvSpPr>
          <p:cNvPr id="5" name="Textplatzhalter 4"/>
          <p:cNvSpPr txBox="1">
            <a:spLocks/>
          </p:cNvSpPr>
          <p:nvPr/>
        </p:nvSpPr>
        <p:spPr>
          <a:xfrm>
            <a:off x="3790107" y="2633355"/>
            <a:ext cx="2569130" cy="6452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de-DE" sz="2000" b="1" dirty="0" smtClean="0"/>
              <a:t> Dominik Maas</a:t>
            </a:r>
          </a:p>
          <a:p>
            <a:pPr marL="0" indent="0">
              <a:buNone/>
            </a:pPr>
            <a:r>
              <a:rPr lang="de-DE" sz="2000" dirty="0" err="1" smtClean="0"/>
              <a:t>KoWi</a:t>
            </a: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>ERC-</a:t>
            </a:r>
            <a:r>
              <a:rPr lang="de-DE" sz="2000" dirty="0" err="1" smtClean="0"/>
              <a:t>Program</a:t>
            </a:r>
            <a:endParaRPr lang="de-DE" sz="2000" dirty="0" smtClean="0"/>
          </a:p>
        </p:txBody>
      </p:sp>
      <p:sp>
        <p:nvSpPr>
          <p:cNvPr id="6" name="Textplatzhalter 4"/>
          <p:cNvSpPr txBox="1">
            <a:spLocks/>
          </p:cNvSpPr>
          <p:nvPr/>
        </p:nvSpPr>
        <p:spPr>
          <a:xfrm>
            <a:off x="6196185" y="2633355"/>
            <a:ext cx="2569130" cy="6452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de-DE" sz="2000" b="1" dirty="0" smtClean="0"/>
              <a:t> Prof. Dr. Denise M. Matias</a:t>
            </a:r>
          </a:p>
          <a:p>
            <a:pPr marL="0" indent="0">
              <a:buNone/>
            </a:pPr>
            <a:r>
              <a:rPr lang="de-DE" sz="2000" dirty="0" smtClean="0"/>
              <a:t>HNEE</a:t>
            </a:r>
          </a:p>
          <a:p>
            <a:pPr marL="0" indent="0">
              <a:buNone/>
            </a:pPr>
            <a:r>
              <a:rPr lang="de-DE" sz="2000" dirty="0" err="1" smtClean="0"/>
              <a:t>Ecosystem-Based</a:t>
            </a:r>
            <a:r>
              <a:rPr lang="de-DE" sz="2000" dirty="0" smtClean="0"/>
              <a:t> Transformation Management</a:t>
            </a:r>
          </a:p>
        </p:txBody>
      </p:sp>
      <p:sp>
        <p:nvSpPr>
          <p:cNvPr id="7" name="Textplatzhalter 4"/>
          <p:cNvSpPr txBox="1">
            <a:spLocks/>
          </p:cNvSpPr>
          <p:nvPr/>
        </p:nvSpPr>
        <p:spPr>
          <a:xfrm>
            <a:off x="9036360" y="2633355"/>
            <a:ext cx="2569130" cy="6452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de-DE" sz="2000" b="1" dirty="0" smtClean="0"/>
              <a:t> Lia Lang</a:t>
            </a:r>
          </a:p>
          <a:p>
            <a:pPr marL="0" indent="0">
              <a:buNone/>
            </a:pPr>
            <a:r>
              <a:rPr lang="de-DE" sz="2000" dirty="0" smtClean="0"/>
              <a:t>Helmholtz-Gemeinschaft</a:t>
            </a:r>
          </a:p>
          <a:p>
            <a:pPr marL="0" indent="0">
              <a:buNone/>
            </a:pPr>
            <a:r>
              <a:rPr lang="de-DE" sz="2000" dirty="0" smtClean="0"/>
              <a:t>Scientific </a:t>
            </a:r>
            <a:r>
              <a:rPr lang="de-DE" sz="2000" dirty="0" err="1" smtClean="0"/>
              <a:t>Careers</a:t>
            </a:r>
            <a:r>
              <a:rPr lang="de-DE" sz="2000" dirty="0" smtClean="0"/>
              <a:t> and Talent Manager</a:t>
            </a:r>
          </a:p>
        </p:txBody>
      </p:sp>
      <p:sp>
        <p:nvSpPr>
          <p:cNvPr id="13" name="Textplatzhalter 4"/>
          <p:cNvSpPr txBox="1">
            <a:spLocks/>
          </p:cNvSpPr>
          <p:nvPr/>
        </p:nvSpPr>
        <p:spPr>
          <a:xfrm>
            <a:off x="3449966" y="5215243"/>
            <a:ext cx="5492438" cy="6452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000" dirty="0" err="1" smtClean="0"/>
              <a:t>Chair</a:t>
            </a:r>
            <a:r>
              <a:rPr lang="de-DE" sz="2000" dirty="0" smtClean="0"/>
              <a:t>: </a:t>
            </a:r>
            <a:r>
              <a:rPr lang="de-DE" sz="2000" b="1" dirty="0" smtClean="0"/>
              <a:t>Prof. Alexander Pfriem</a:t>
            </a:r>
          </a:p>
          <a:p>
            <a:pPr marL="0" indent="0">
              <a:buNone/>
            </a:pPr>
            <a:r>
              <a:rPr lang="de-DE" sz="2000" dirty="0" smtClean="0"/>
              <a:t>HNEE, </a:t>
            </a:r>
            <a:r>
              <a:rPr lang="de-DE" sz="2000" dirty="0" err="1" smtClean="0"/>
              <a:t>Vice-President</a:t>
            </a:r>
            <a:r>
              <a:rPr lang="de-DE" sz="2000" dirty="0" smtClean="0"/>
              <a:t> for Research and Transfer</a:t>
            </a:r>
          </a:p>
        </p:txBody>
      </p:sp>
    </p:spTree>
    <p:extLst>
      <p:ext uri="{BB962C8B-B14F-4D97-AF65-F5344CB8AC3E}">
        <p14:creationId xmlns:p14="http://schemas.microsoft.com/office/powerpoint/2010/main" val="73510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Coffee Break</a:t>
            </a:r>
            <a:endParaRPr lang="de-DE" dirty="0"/>
          </a:p>
        </p:txBody>
      </p:sp>
      <p:pic>
        <p:nvPicPr>
          <p:cNvPr id="5" name="Bildplatzhalter 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9" r="21889"/>
          <a:stretch>
            <a:fillRect/>
          </a:stretch>
        </p:blipFill>
        <p:spPr>
          <a:xfrm>
            <a:off x="8640763" y="3130550"/>
            <a:ext cx="3098800" cy="3100388"/>
          </a:xfrm>
          <a:solidFill>
            <a:schemeClr val="bg1">
              <a:alpha val="91000"/>
            </a:schemeClr>
          </a:solidFill>
        </p:spPr>
      </p:pic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1028701" y="2285999"/>
            <a:ext cx="6471226" cy="3828473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de-DE" sz="2400" dirty="0" smtClean="0"/>
              <a:t>Lectures </a:t>
            </a:r>
            <a:r>
              <a:rPr lang="de-DE" sz="2400" dirty="0" err="1" smtClean="0"/>
              <a:t>continue</a:t>
            </a:r>
            <a:r>
              <a:rPr lang="de-DE" sz="2400" dirty="0" smtClean="0"/>
              <a:t> 11:20!</a:t>
            </a:r>
            <a:endParaRPr lang="de-DE" sz="2400" dirty="0" smtClean="0"/>
          </a:p>
          <a:p>
            <a:pPr marL="457200" indent="-457200">
              <a:buFontTx/>
              <a:buChar char="-"/>
            </a:pPr>
            <a:endParaRPr lang="de-DE" sz="2400" dirty="0" smtClean="0"/>
          </a:p>
          <a:p>
            <a:pPr marL="457200" indent="-457200">
              <a:buFontTx/>
              <a:buChar char="-"/>
            </a:pPr>
            <a:endParaRPr lang="de-DE" dirty="0"/>
          </a:p>
          <a:p>
            <a:endParaRPr lang="de-DE" dirty="0" smtClean="0"/>
          </a:p>
          <a:p>
            <a:pPr marL="457200" indent="-457200">
              <a:buFontTx/>
              <a:buChar char="-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73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8701" y="343286"/>
            <a:ext cx="6280713" cy="645284"/>
          </a:xfrm>
        </p:spPr>
        <p:txBody>
          <a:bodyPr/>
          <a:lstStyle/>
          <a:p>
            <a:r>
              <a:rPr lang="de-DE" dirty="0" smtClean="0"/>
              <a:t>Lunch Break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1028701" y="1140690"/>
            <a:ext cx="6471226" cy="3828473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de-DE" sz="2400" dirty="0" smtClean="0"/>
              <a:t>Lectures </a:t>
            </a:r>
            <a:r>
              <a:rPr lang="de-DE" sz="2400" dirty="0" err="1" smtClean="0"/>
              <a:t>continue</a:t>
            </a:r>
            <a:r>
              <a:rPr lang="de-DE" sz="2400" dirty="0" smtClean="0"/>
              <a:t> 13:30!</a:t>
            </a:r>
            <a:endParaRPr lang="de-DE" sz="2400" dirty="0" smtClean="0"/>
          </a:p>
          <a:p>
            <a:pPr marL="457200" indent="-457200">
              <a:buFontTx/>
              <a:buChar char="-"/>
            </a:pPr>
            <a:endParaRPr lang="de-DE" sz="2400" dirty="0" smtClean="0"/>
          </a:p>
          <a:p>
            <a:pPr marL="457200" indent="-457200">
              <a:buFontTx/>
              <a:buChar char="-"/>
            </a:pPr>
            <a:endParaRPr lang="de-DE" dirty="0"/>
          </a:p>
          <a:p>
            <a:endParaRPr lang="de-DE" dirty="0" smtClean="0"/>
          </a:p>
          <a:p>
            <a:pPr marL="457200" indent="-457200">
              <a:buFontTx/>
              <a:buChar char="-"/>
            </a:pP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7457" y="3285835"/>
            <a:ext cx="8145012" cy="3067478"/>
          </a:xfrm>
          <a:prstGeom prst="rect">
            <a:avLst/>
          </a:prstGeom>
        </p:spPr>
      </p:pic>
      <p:pic>
        <p:nvPicPr>
          <p:cNvPr id="5" name="Bildplatzhalter 4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9" r="21889"/>
          <a:stretch>
            <a:fillRect/>
          </a:stretch>
        </p:blipFill>
        <p:spPr>
          <a:xfrm>
            <a:off x="8492202" y="343286"/>
            <a:ext cx="2694918" cy="2696299"/>
          </a:xfrm>
          <a:solidFill>
            <a:schemeClr val="bg1">
              <a:alpha val="91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908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HNEE">
      <a:dk1>
        <a:srgbClr val="004D3D"/>
      </a:dk1>
      <a:lt1>
        <a:sysClr val="window" lastClr="FFFFFF"/>
      </a:lt1>
      <a:dk2>
        <a:srgbClr val="004D3D"/>
      </a:dk2>
      <a:lt2>
        <a:srgbClr val="FFFFFF"/>
      </a:lt2>
      <a:accent1>
        <a:srgbClr val="E8E83A"/>
      </a:accent1>
      <a:accent2>
        <a:srgbClr val="CF5493"/>
      </a:accent2>
      <a:accent3>
        <a:srgbClr val="DEAB42"/>
      </a:accent3>
      <a:accent4>
        <a:srgbClr val="74B5BA"/>
      </a:accent4>
      <a:accent5>
        <a:srgbClr val="A8D0F2"/>
      </a:accent5>
      <a:accent6>
        <a:srgbClr val="DEAB42"/>
      </a:accent6>
      <a:hlink>
        <a:srgbClr val="E8E83A"/>
      </a:hlink>
      <a:folHlink>
        <a:srgbClr val="95B3D7"/>
      </a:folHlink>
    </a:clrScheme>
    <a:fontScheme name="HNEE">
      <a:majorFont>
        <a:latin typeface="Source Serif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issPresentation A_Win32_MW_JS_SL_v2.potx" id="{F3EA0D10-81D8-413D-A4CA-F5D1D5CC8037}" vid="{9BA86A48-81B4-441C-9F07-EEAF91A8FC3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3BEC32FC8F0EB4F8EF65B28965E35D8" ma:contentTypeVersion="0" ma:contentTypeDescription="Ein neues Dokument erstellen." ma:contentTypeScope="" ma:versionID="ae96c1a093bcf755c4207281099dbb6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4f5dc90cf06628c3b90945c8266c24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4273A0-A4DF-47AA-BF1F-8758123399CE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248A277-AA8B-42D2-B164-E7DBA0F2A7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82F651C-E5DA-470F-A6A6-D70E9A5EBF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160</Words>
  <Application>Microsoft Office PowerPoint</Application>
  <PresentationFormat>Breitbild</PresentationFormat>
  <Paragraphs>43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Source Sans Pro</vt:lpstr>
      <vt:lpstr>Source Sans Pro Light</vt:lpstr>
      <vt:lpstr>Source Serif Pro</vt:lpstr>
      <vt:lpstr>Theme1</vt:lpstr>
      <vt:lpstr>Welcome to Research in Europe!</vt:lpstr>
      <vt:lpstr>Organisational aspects</vt:lpstr>
      <vt:lpstr>Greetings</vt:lpstr>
      <vt:lpstr>Panel Discussion</vt:lpstr>
      <vt:lpstr>Coffee Break</vt:lpstr>
      <vt:lpstr>Lunch Break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2022-03-17T14:24:25Z</dcterms:created>
  <dcterms:modified xsi:type="dcterms:W3CDTF">2024-04-17T10:07:42Z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0x01010073BEC32FC8F0EB4F8EF65B28965E35D8</vt:lpwstr>
  </property>
</Properties>
</file>